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4"/>
  </p:notesMasterIdLst>
  <p:sldIdLst>
    <p:sldId id="960" r:id="rId2"/>
    <p:sldId id="956" r:id="rId3"/>
    <p:sldId id="964" r:id="rId4"/>
    <p:sldId id="1047" r:id="rId5"/>
    <p:sldId id="1048" r:id="rId6"/>
    <p:sldId id="1153" r:id="rId7"/>
    <p:sldId id="1154" r:id="rId8"/>
    <p:sldId id="1086" r:id="rId9"/>
    <p:sldId id="1049" r:id="rId10"/>
    <p:sldId id="1041" r:id="rId11"/>
    <p:sldId id="1155" r:id="rId12"/>
    <p:sldId id="1156" r:id="rId13"/>
    <p:sldId id="1157" r:id="rId14"/>
    <p:sldId id="1158" r:id="rId15"/>
    <p:sldId id="1159" r:id="rId16"/>
    <p:sldId id="1050" r:id="rId17"/>
    <p:sldId id="1051" r:id="rId18"/>
    <p:sldId id="1052" r:id="rId19"/>
    <p:sldId id="1053" r:id="rId20"/>
    <p:sldId id="1054" r:id="rId21"/>
    <p:sldId id="1055" r:id="rId22"/>
    <p:sldId id="1160" r:id="rId23"/>
    <p:sldId id="1042" r:id="rId24"/>
    <p:sldId id="1161" r:id="rId25"/>
    <p:sldId id="1162" r:id="rId26"/>
    <p:sldId id="1163" r:id="rId27"/>
    <p:sldId id="1164" r:id="rId28"/>
    <p:sldId id="1165" r:id="rId29"/>
    <p:sldId id="1166" r:id="rId30"/>
    <p:sldId id="1167" r:id="rId31"/>
    <p:sldId id="1058" r:id="rId32"/>
    <p:sldId id="1168" r:id="rId33"/>
    <p:sldId id="1169" r:id="rId34"/>
    <p:sldId id="1170" r:id="rId35"/>
    <p:sldId id="1217" r:id="rId36"/>
    <p:sldId id="1218" r:id="rId37"/>
    <p:sldId id="1171" r:id="rId38"/>
    <p:sldId id="1043" r:id="rId39"/>
    <p:sldId id="1061" r:id="rId40"/>
    <p:sldId id="1213" r:id="rId41"/>
    <p:sldId id="1214" r:id="rId42"/>
    <p:sldId id="1215" r:id="rId43"/>
    <p:sldId id="1062" r:id="rId44"/>
    <p:sldId id="1063" r:id="rId45"/>
    <p:sldId id="1064" r:id="rId46"/>
    <p:sldId id="1066" r:id="rId47"/>
    <p:sldId id="1065" r:id="rId48"/>
    <p:sldId id="1067" r:id="rId49"/>
    <p:sldId id="1083" r:id="rId50"/>
    <p:sldId id="1068" r:id="rId51"/>
    <p:sldId id="1069" r:id="rId52"/>
    <p:sldId id="1070" r:id="rId53"/>
    <p:sldId id="1071" r:id="rId54"/>
    <p:sldId id="1072" r:id="rId55"/>
    <p:sldId id="1073" r:id="rId56"/>
    <p:sldId id="1074" r:id="rId57"/>
    <p:sldId id="1075" r:id="rId58"/>
    <p:sldId id="1076" r:id="rId59"/>
    <p:sldId id="1204" r:id="rId60"/>
    <p:sldId id="1103" r:id="rId61"/>
    <p:sldId id="1205" r:id="rId62"/>
    <p:sldId id="1078" r:id="rId63"/>
    <p:sldId id="1079" r:id="rId64"/>
    <p:sldId id="1080" r:id="rId65"/>
    <p:sldId id="1082" r:id="rId66"/>
    <p:sldId id="1206" r:id="rId67"/>
    <p:sldId id="1081" r:id="rId68"/>
    <p:sldId id="1207" r:id="rId69"/>
    <p:sldId id="1087" r:id="rId70"/>
    <p:sldId id="1208" r:id="rId71"/>
    <p:sldId id="1090" r:id="rId72"/>
    <p:sldId id="1097" r:id="rId73"/>
    <p:sldId id="1092" r:id="rId74"/>
    <p:sldId id="1209" r:id="rId75"/>
    <p:sldId id="1210" r:id="rId76"/>
    <p:sldId id="1211" r:id="rId77"/>
    <p:sldId id="1212" r:id="rId78"/>
    <p:sldId id="1044" r:id="rId79"/>
    <p:sldId id="1096" r:id="rId80"/>
    <p:sldId id="1203" r:id="rId81"/>
    <p:sldId id="1098" r:id="rId82"/>
    <p:sldId id="1099" r:id="rId83"/>
    <p:sldId id="1100" r:id="rId84"/>
    <p:sldId id="1101" r:id="rId85"/>
    <p:sldId id="1102" r:id="rId86"/>
    <p:sldId id="1104" r:id="rId87"/>
    <p:sldId id="1108" r:id="rId88"/>
    <p:sldId id="1106" r:id="rId89"/>
    <p:sldId id="1107" r:id="rId90"/>
    <p:sldId id="1110" r:id="rId91"/>
    <p:sldId id="1111" r:id="rId92"/>
    <p:sldId id="1112" r:id="rId93"/>
    <p:sldId id="1198" r:id="rId94"/>
    <p:sldId id="1124" r:id="rId95"/>
    <p:sldId id="1125" r:id="rId96"/>
    <p:sldId id="1113" r:id="rId97"/>
    <p:sldId id="1199" r:id="rId98"/>
    <p:sldId id="1114" r:id="rId99"/>
    <p:sldId id="1115" r:id="rId100"/>
    <p:sldId id="1116" r:id="rId101"/>
    <p:sldId id="1200" r:id="rId102"/>
    <p:sldId id="1201" r:id="rId103"/>
    <p:sldId id="1117" r:id="rId104"/>
    <p:sldId id="1202" r:id="rId105"/>
    <p:sldId id="1119" r:id="rId106"/>
    <p:sldId id="1045" r:id="rId107"/>
    <p:sldId id="1123" r:id="rId108"/>
    <p:sldId id="1121" r:id="rId109"/>
    <p:sldId id="1195" r:id="rId110"/>
    <p:sldId id="1196" r:id="rId111"/>
    <p:sldId id="1126" r:id="rId112"/>
    <p:sldId id="1127" r:id="rId113"/>
    <p:sldId id="1128" r:id="rId114"/>
    <p:sldId id="1131" r:id="rId115"/>
    <p:sldId id="1129" r:id="rId116"/>
    <p:sldId id="1130" r:id="rId117"/>
    <p:sldId id="1197" r:id="rId118"/>
    <p:sldId id="340" r:id="rId119"/>
    <p:sldId id="1184" r:id="rId120"/>
    <p:sldId id="1046" r:id="rId121"/>
    <p:sldId id="1193" r:id="rId122"/>
    <p:sldId id="1194" r:id="rId123"/>
    <p:sldId id="1132" r:id="rId124"/>
    <p:sldId id="1133" r:id="rId125"/>
    <p:sldId id="1134" r:id="rId126"/>
    <p:sldId id="1135" r:id="rId127"/>
    <p:sldId id="1143" r:id="rId128"/>
    <p:sldId id="1144" r:id="rId129"/>
    <p:sldId id="1146" r:id="rId130"/>
    <p:sldId id="1147" r:id="rId131"/>
    <p:sldId id="1145" r:id="rId132"/>
    <p:sldId id="1148" r:id="rId133"/>
    <p:sldId id="1141" r:id="rId134"/>
    <p:sldId id="1138" r:id="rId135"/>
    <p:sldId id="1192" r:id="rId136"/>
    <p:sldId id="1140" r:id="rId137"/>
    <p:sldId id="1183" r:id="rId138"/>
    <p:sldId id="1185" r:id="rId139"/>
    <p:sldId id="1186" r:id="rId140"/>
    <p:sldId id="1187" r:id="rId141"/>
    <p:sldId id="1188" r:id="rId142"/>
    <p:sldId id="1189" r:id="rId143"/>
    <p:sldId id="1142" r:id="rId144"/>
    <p:sldId id="1038" r:id="rId145"/>
    <p:sldId id="1088" r:id="rId146"/>
    <p:sldId id="1089" r:id="rId147"/>
    <p:sldId id="1105" r:id="rId148"/>
    <p:sldId id="1118" r:id="rId149"/>
    <p:sldId id="1120" r:id="rId150"/>
    <p:sldId id="1190" r:id="rId151"/>
    <p:sldId id="1137" r:id="rId152"/>
    <p:sldId id="1216" r:id="rId1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A3"/>
    <a:srgbClr val="3C6CDF"/>
    <a:srgbClr val="ED356A"/>
    <a:srgbClr val="E40000"/>
    <a:srgbClr val="FFB3D3"/>
    <a:srgbClr val="FA376E"/>
    <a:srgbClr val="9CDFF9"/>
    <a:srgbClr val="0000A8"/>
    <a:srgbClr val="B8C2C9"/>
    <a:srgbClr val="D6DCE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0812"/>
  </p:normalViewPr>
  <p:slideViewPr>
    <p:cSldViewPr snapToGrid="0" snapToObjects="1">
      <p:cViewPr varScale="1">
        <p:scale>
          <a:sx n="109" d="100"/>
          <a:sy n="109" d="100"/>
        </p:scale>
        <p:origin x="216" y="392"/>
      </p:cViewPr>
      <p:guideLst/>
    </p:cSldViewPr>
  </p:slideViewPr>
  <p:outlineViewPr>
    <p:cViewPr>
      <p:scale>
        <a:sx n="33" d="100"/>
        <a:sy n="33" d="100"/>
      </p:scale>
      <p:origin x="0" y="-2574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presProps" Target="pres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notesMaster" Target="notesMasters/notesMaster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jpeg>
</file>

<file path=ppt/media/image37.png>
</file>

<file path=ppt/media/image38.png>
</file>

<file path=ppt/media/image4.png>
</file>

<file path=ppt/media/image40.png>
</file>

<file path=ppt/media/image41.png>
</file>

<file path=ppt/media/image42.png>
</file>

<file path=ppt/media/image44.png>
</file>

<file path=ppt/media/image45.jpeg>
</file>

<file path=ppt/media/image46.jpeg>
</file>

<file path=ppt/media/image47.png>
</file>

<file path=ppt/media/image48.png>
</file>

<file path=ppt/media/image49.png>
</file>

<file path=ppt/media/image5.png>
</file>

<file path=ppt/media/image50.png>
</file>

<file path=ppt/media/image51.jpg>
</file>

<file path=ppt/media/image52.jpeg>
</file>

<file path=ppt/media/image53.jpeg>
</file>

<file path=ppt/media/image54.png>
</file>

<file path=ppt/media/image55.png>
</file>

<file path=ppt/media/image6.png>
</file>

<file path=ppt/media/image61.png>
</file>

<file path=ppt/media/image6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3024D-5FCD-D142-BBE1-7B391F60AD88}" type="datetimeFigureOut">
              <a:rPr lang="en-US" smtClean="0"/>
              <a:t>6/8/22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1EEAC-CFEF-9647-876F-EABC6B8338D7}" type="slidenum">
              <a:rPr lang="en-US" smtClean="0"/>
              <a:t>‹#›</a:t>
            </a:fld>
            <a:endParaRPr lang="en-US"/>
          </a:p>
        </p:txBody>
      </p:sp>
    </p:spTree>
    <p:extLst>
      <p:ext uri="{BB962C8B-B14F-4D97-AF65-F5344CB8AC3E}">
        <p14:creationId xmlns:p14="http://schemas.microsoft.com/office/powerpoint/2010/main" val="1675561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8.0  (April 2020)</a:t>
            </a:r>
          </a:p>
          <a:p>
            <a:pPr marL="171450" indent="-171450">
              <a:buFont typeface="Arial" panose="020B0604020202020204" pitchFamily="34" charset="0"/>
              <a:buChar char="•"/>
            </a:pPr>
            <a:r>
              <a:rPr lang="en-US" dirty="0"/>
              <a:t>All slides reformatted for 16:9 aspect ratio</a:t>
            </a:r>
          </a:p>
          <a:p>
            <a:pPr marL="171450" indent="-171450">
              <a:buFont typeface="Arial" panose="020B0604020202020204" pitchFamily="34" charset="0"/>
              <a:buChar char="•"/>
            </a:pPr>
            <a:r>
              <a:rPr lang="en-US" dirty="0"/>
              <a:t>All slides updated to 8</a:t>
            </a:r>
            <a:r>
              <a:rPr lang="en-US" baseline="30000" dirty="0"/>
              <a:t>th</a:t>
            </a:r>
            <a:r>
              <a:rPr lang="en-US" dirty="0"/>
              <a:t> edition material</a:t>
            </a:r>
          </a:p>
          <a:p>
            <a:pPr marL="171450" indent="-171450">
              <a:buFont typeface="Arial" panose="020B0604020202020204" pitchFamily="34" charset="0"/>
              <a:buChar char="•"/>
            </a:pPr>
            <a:r>
              <a:rPr lang="en-US" dirty="0"/>
              <a:t>Use of Calibri font, rather that Gill Sans MT</a:t>
            </a:r>
          </a:p>
          <a:p>
            <a:pPr marL="171450" indent="-171450">
              <a:buFont typeface="Arial" panose="020B0604020202020204" pitchFamily="34" charset="0"/>
              <a:buChar char="•"/>
            </a:pPr>
            <a:r>
              <a:rPr lang="en-US" dirty="0"/>
              <a:t>Add LOTS more animation throughout</a:t>
            </a:r>
          </a:p>
          <a:p>
            <a:pPr marL="171450" indent="-171450">
              <a:buFont typeface="Arial" panose="020B0604020202020204" pitchFamily="34" charset="0"/>
              <a:buChar char="•"/>
            </a:pPr>
            <a:r>
              <a:rPr lang="en-US" dirty="0"/>
              <a:t>added new  8</a:t>
            </a:r>
            <a:r>
              <a:rPr lang="en-US" baseline="30000" dirty="0"/>
              <a:t>th</a:t>
            </a:r>
            <a:r>
              <a:rPr lang="en-US" dirty="0"/>
              <a:t> edition material on QUIC, CUBIC, delay-based congestion control</a:t>
            </a:r>
          </a:p>
          <a:p>
            <a:pPr marL="171450" indent="-171450">
              <a:buFont typeface="Arial" panose="020B0604020202020204" pitchFamily="34" charset="0"/>
              <a:buChar char="•"/>
            </a:pPr>
            <a:r>
              <a:rPr lang="en-US" dirty="0"/>
              <a:t>lighter header font</a:t>
            </a:r>
          </a:p>
        </p:txBody>
      </p:sp>
      <p:sp>
        <p:nvSpPr>
          <p:cNvPr id="4" name="Slide Number Placeholder 3"/>
          <p:cNvSpPr>
            <a:spLocks noGrp="1"/>
          </p:cNvSpPr>
          <p:nvPr>
            <p:ph type="sldNum" sz="quarter" idx="5"/>
          </p:nvPr>
        </p:nvSpPr>
        <p:spPr/>
        <p:txBody>
          <a:bodyPr/>
          <a:lstStyle/>
          <a:p>
            <a:fld id="{3D91EEAC-CFEF-9647-876F-EABC6B8338D7}" type="slidenum">
              <a:rPr lang="en-US" smtClean="0"/>
              <a:t>1</a:t>
            </a:fld>
            <a:endParaRPr lang="en-US"/>
          </a:p>
        </p:txBody>
      </p:sp>
    </p:spTree>
    <p:extLst>
      <p:ext uri="{BB962C8B-B14F-4D97-AF65-F5344CB8AC3E}">
        <p14:creationId xmlns:p14="http://schemas.microsoft.com/office/powerpoint/2010/main" val="2792661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a:t>
            </a:fld>
            <a:endParaRPr lang="en-US"/>
          </a:p>
        </p:txBody>
      </p:sp>
    </p:spTree>
    <p:extLst>
      <p:ext uri="{BB962C8B-B14F-4D97-AF65-F5344CB8AC3E}">
        <p14:creationId xmlns:p14="http://schemas.microsoft.com/office/powerpoint/2010/main" val="11676838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17061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TCP’s three way handshake, that operates as follows</a:t>
            </a:r>
          </a:p>
          <a:p>
            <a:r>
              <a:rPr lang="en-US" dirty="0"/>
              <a:t> </a:t>
            </a:r>
          </a:p>
          <a:p>
            <a:r>
              <a:rPr lang="en-US" dirty="0"/>
              <a:t>Let’s say the client and server both create a TCP socket as we learned about in Chapter 2 and enter the LISTEN state</a:t>
            </a:r>
          </a:p>
          <a:p>
            <a:endParaRPr lang="en-US" dirty="0"/>
          </a:p>
          <a:p>
            <a:r>
              <a:rPr lang="en-US" dirty="0"/>
              <a:t>The client then connects to the server sending a SYN message with a sequence number x (SYN Message is an TCP Segment with SYN but set in the header – you might want to go back and review the TCP segment format!)</a:t>
            </a:r>
          </a:p>
          <a:p>
            <a:endParaRPr lang="en-US" dirty="0"/>
          </a:p>
          <a:p>
            <a:r>
              <a:rPr lang="en-US" dirty="0"/>
              <a:t>The server is waiting for a connection, and receives the SYN message enters the SYN received state (NOT the established state and sends a SYN ACK message back.</a:t>
            </a:r>
          </a:p>
          <a:p>
            <a:endParaRPr lang="en-US" dirty="0"/>
          </a:p>
          <a:p>
            <a:r>
              <a:rPr lang="en-US" dirty="0"/>
              <a:t>Finally the client sends an ACK message to the server, and when the server receiver this enters the </a:t>
            </a:r>
            <a:r>
              <a:rPr lang="en-US" dirty="0" err="1"/>
              <a:t>ESTABLished</a:t>
            </a:r>
            <a:r>
              <a:rPr lang="en-US" dirty="0"/>
              <a:t> state.  This is when the application process would see the return from the wait on the  socket accept() call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156488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usual, there’s a human protocol analogy to the three way handshake, and I still remember thinking about this clinging for my life while climbing up a rockface</a:t>
            </a:r>
          </a:p>
          <a:p>
            <a:endParaRPr lang="en-US" dirty="0"/>
          </a:p>
          <a:p>
            <a:r>
              <a:rPr lang="en-US" dirty="0"/>
              <a:t>When you want start climbing you first say ON BELOW (meaning ARE YOU READY WITH MY SAFETY ROPE)</a:t>
            </a:r>
          </a:p>
          <a:p>
            <a:r>
              <a:rPr lang="en-US" dirty="0"/>
              <a:t>THE BELYER (server) responds BELAY ON (that lets you know the belayer is ready for you)</a:t>
            </a:r>
          </a:p>
          <a:p>
            <a:r>
              <a:rPr lang="en-US" dirty="0"/>
              <a:t>And then you say CLIMING</a:t>
            </a:r>
          </a:p>
          <a:p>
            <a:endParaRPr lang="en-US" dirty="0"/>
          </a:p>
          <a:p>
            <a:r>
              <a:rPr lang="en-US" dirty="0"/>
              <a:t>It’s amazing what can pass through your head when your clinging for your life o a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75990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good things must come to an end, and that’s true for a TCP connection as well.</a:t>
            </a:r>
          </a:p>
          <a:p>
            <a:endParaRPr lang="en-US" dirty="0"/>
          </a:p>
          <a:p>
            <a:r>
              <a:rPr lang="en-US" dirty="0"/>
              <a:t>And of course there’s a protocol for one side to gracefully close of a TCP connection using a FIN message, to which the other side sends a FINACK message and waits around a bit to respond to any retransmitted FIN messages before timing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185817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106</a:t>
            </a:fld>
            <a:endParaRPr lang="en-US"/>
          </a:p>
        </p:txBody>
      </p:sp>
    </p:spTree>
    <p:extLst>
      <p:ext uri="{BB962C8B-B14F-4D97-AF65-F5344CB8AC3E}">
        <p14:creationId xmlns:p14="http://schemas.microsoft.com/office/powerpoint/2010/main" val="114639378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13599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07111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33457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870211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4577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15137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79288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465187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446001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797112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563537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484387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03556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Two</a:t>
            </a:r>
            <a:r>
              <a:rPr lang="zh-CN" altLang="en-US" dirty="0"/>
              <a:t> </a:t>
            </a:r>
            <a:r>
              <a:rPr lang="en-US" altLang="zh-CN" dirty="0"/>
              <a:t>schemes</a:t>
            </a:r>
            <a:r>
              <a:rPr lang="zh-CN" altLang="en-US" dirty="0"/>
              <a:t> </a:t>
            </a:r>
            <a:r>
              <a:rPr lang="en-US" altLang="zh-CN" dirty="0"/>
              <a:t>to</a:t>
            </a:r>
            <a:r>
              <a:rPr lang="zh-CN" altLang="en-US" dirty="0"/>
              <a:t> </a:t>
            </a:r>
            <a:r>
              <a:rPr lang="en-US" altLang="zh-CN" dirty="0"/>
              <a:t>notify</a:t>
            </a:r>
            <a:r>
              <a:rPr lang="zh-CN" altLang="en-US" dirty="0"/>
              <a:t> </a:t>
            </a:r>
            <a:r>
              <a:rPr lang="en-US" altLang="zh-CN" dirty="0"/>
              <a:t>the</a:t>
            </a:r>
            <a:r>
              <a:rPr lang="zh-CN" altLang="en-US" dirty="0"/>
              <a:t> </a:t>
            </a:r>
            <a:r>
              <a:rPr lang="en-US" altLang="zh-CN" dirty="0"/>
              <a:t>sender: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a:t>
            </a:r>
            <a:r>
              <a:rPr lang="zh-CN" altLang="en-US" dirty="0"/>
              <a:t> </a:t>
            </a:r>
            <a:r>
              <a:rPr lang="en-US" sz="1200" kern="1200" dirty="0">
                <a:solidFill>
                  <a:schemeClr val="tx1"/>
                </a:solidFill>
                <a:effectLst/>
                <a:latin typeface="+mn-lt"/>
                <a:ea typeface="+mn-ea"/>
                <a:cs typeface="+mn-cs"/>
              </a:rPr>
              <a:t>Direct feedback may be sent from a network router to the sender. </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2.</a:t>
            </a:r>
            <a:r>
              <a:rPr lang="zh-CN" altLang="en-US" dirty="0"/>
              <a:t> </a:t>
            </a:r>
            <a:r>
              <a:rPr lang="en-US" sz="1200" kern="1200" dirty="0">
                <a:solidFill>
                  <a:schemeClr val="tx1"/>
                </a:solidFill>
                <a:effectLst/>
                <a:latin typeface="+mn-lt"/>
                <a:ea typeface="+mn-ea"/>
                <a:cs typeface="+mn-cs"/>
              </a:rPr>
              <a:t>a router marks/updates a field in a packet flowing from sender to receiver to indicate congestion. Upon receipt of a marked packet, the receiver then notifies the sender of the congestion indication </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886001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120</a:t>
            </a:fld>
            <a:endParaRPr lang="en-US"/>
          </a:p>
        </p:txBody>
      </p:sp>
    </p:spTree>
    <p:extLst>
      <p:ext uri="{BB962C8B-B14F-4D97-AF65-F5344CB8AC3E}">
        <p14:creationId xmlns:p14="http://schemas.microsoft.com/office/powerpoint/2010/main" val="213854872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769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18242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429059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773164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184822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695609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921622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764029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09869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12012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6962384"/>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469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71759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1055237"/>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033165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120300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408673"/>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4898140"/>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137</a:t>
            </a:fld>
            <a:endParaRPr lang="en-US"/>
          </a:p>
        </p:txBody>
      </p:sp>
    </p:spTree>
    <p:extLst>
      <p:ext uri="{BB962C8B-B14F-4D97-AF65-F5344CB8AC3E}">
        <p14:creationId xmlns:p14="http://schemas.microsoft.com/office/powerpoint/2010/main" val="2196999979"/>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875186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9163842"/>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51897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739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943570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860039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143</a:t>
            </a:fld>
            <a:endParaRPr lang="en-US"/>
          </a:p>
        </p:txBody>
      </p:sp>
    </p:spTree>
    <p:extLst>
      <p:ext uri="{BB962C8B-B14F-4D97-AF65-F5344CB8AC3E}">
        <p14:creationId xmlns:p14="http://schemas.microsoft.com/office/powerpoint/2010/main" val="337074662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144</a:t>
            </a:fld>
            <a:endParaRPr lang="en-US"/>
          </a:p>
        </p:txBody>
      </p:sp>
    </p:spTree>
    <p:extLst>
      <p:ext uri="{BB962C8B-B14F-4D97-AF65-F5344CB8AC3E}">
        <p14:creationId xmlns:p14="http://schemas.microsoft.com/office/powerpoint/2010/main" val="1526398137"/>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2477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0463810"/>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600653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744071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149</a:t>
            </a:fld>
            <a:endParaRPr lang="en-US"/>
          </a:p>
        </p:txBody>
      </p:sp>
    </p:spTree>
    <p:extLst>
      <p:ext uri="{BB962C8B-B14F-4D97-AF65-F5344CB8AC3E}">
        <p14:creationId xmlns:p14="http://schemas.microsoft.com/office/powerpoint/2010/main" val="39207727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9439359"/>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151</a:t>
            </a:fld>
            <a:endParaRPr lang="en-US"/>
          </a:p>
        </p:txBody>
      </p:sp>
    </p:spTree>
    <p:extLst>
      <p:ext uri="{BB962C8B-B14F-4D97-AF65-F5344CB8AC3E}">
        <p14:creationId xmlns:p14="http://schemas.microsoft.com/office/powerpoint/2010/main" val="423062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001493"/>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152</a:t>
            </a:fld>
            <a:endParaRPr lang="en-US"/>
          </a:p>
        </p:txBody>
      </p:sp>
    </p:spTree>
    <p:extLst>
      <p:ext uri="{BB962C8B-B14F-4D97-AF65-F5344CB8AC3E}">
        <p14:creationId xmlns:p14="http://schemas.microsoft.com/office/powerpoint/2010/main" val="8289724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2282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3333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1462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214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a:t>
            </a:fld>
            <a:endParaRPr lang="en-US"/>
          </a:p>
        </p:txBody>
      </p:sp>
    </p:spTree>
    <p:extLst>
      <p:ext uri="{BB962C8B-B14F-4D97-AF65-F5344CB8AC3E}">
        <p14:creationId xmlns:p14="http://schemas.microsoft.com/office/powerpoint/2010/main" val="26162359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159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7942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53410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23</a:t>
            </a:fld>
            <a:endParaRPr lang="en-US"/>
          </a:p>
        </p:txBody>
      </p:sp>
    </p:spTree>
    <p:extLst>
      <p:ext uri="{BB962C8B-B14F-4D97-AF65-F5344CB8AC3E}">
        <p14:creationId xmlns:p14="http://schemas.microsoft.com/office/powerpoint/2010/main" val="33908985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369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25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this RFC – </a:t>
            </a:r>
            <a:r>
              <a:rPr lang="en-US"/>
              <a:t>it’s only 2.5 pages!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78235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8696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792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2057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a:t>
            </a:fld>
            <a:endParaRPr lang="en-US"/>
          </a:p>
        </p:txBody>
      </p:sp>
    </p:spTree>
    <p:extLst>
      <p:ext uri="{BB962C8B-B14F-4D97-AF65-F5344CB8AC3E}">
        <p14:creationId xmlns:p14="http://schemas.microsoft.com/office/powerpoint/2010/main" val="16249321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40690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3817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24433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76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3389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19652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38</a:t>
            </a:fld>
            <a:endParaRPr lang="en-US"/>
          </a:p>
        </p:txBody>
      </p:sp>
    </p:spTree>
    <p:extLst>
      <p:ext uri="{BB962C8B-B14F-4D97-AF65-F5344CB8AC3E}">
        <p14:creationId xmlns:p14="http://schemas.microsoft.com/office/powerpoint/2010/main" val="15082176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arrows through reliable data transfer channel is just one way – reliably send from sender to receiver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0415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Spend some time talking about how its to the sender and receiver side protocol that IMPLEMENTS reliable data transfer</a:t>
            </a:r>
          </a:p>
          <a:p>
            <a:endParaRPr lang="en-US" dirty="0"/>
          </a:p>
          <a:p>
            <a:r>
              <a:rPr lang="en-US" dirty="0"/>
              <a:t>Communication over unreliable channel is </a:t>
            </a:r>
            <a:r>
              <a:rPr lang="en-US" dirty="0" err="1"/>
              <a:t>TWO-way</a:t>
            </a:r>
            <a:r>
              <a:rPr lang="en-US" dirty="0"/>
              <a:t>: sender and receiver will exchange messages back and forth to IMPLEMENT one-way  reliable data transfer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47671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sender side and a receiver side. How much work they’ll have to do depends on the  IMPAIRMENTS introduced by channel – if the channel is perfect – no problem!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8117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By logical communication , we</a:t>
            </a:r>
          </a:p>
          <a:p>
            <a:r>
              <a:rPr lang="en-US" sz="1200" kern="1200" dirty="0">
                <a:solidFill>
                  <a:schemeClr val="tx1"/>
                </a:solidFill>
                <a:effectLst/>
                <a:latin typeface="+mn-lt"/>
                <a:ea typeface="+mn-ea"/>
                <a:cs typeface="+mn-cs"/>
              </a:rPr>
              <a:t>mean that from an application’s perspective, it is as if the hosts running the processes</a:t>
            </a:r>
          </a:p>
          <a:p>
            <a:r>
              <a:rPr lang="en-US" sz="1200" kern="1200" dirty="0">
                <a:solidFill>
                  <a:schemeClr val="tx1"/>
                </a:solidFill>
                <a:effectLst/>
                <a:latin typeface="+mn-lt"/>
                <a:ea typeface="+mn-ea"/>
                <a:cs typeface="+mn-cs"/>
              </a:rPr>
              <a:t>were directly connected; in reality, the hosts may be on opposite sides of the</a:t>
            </a:r>
          </a:p>
          <a:p>
            <a:r>
              <a:rPr lang="en-US" sz="1200" kern="1200" dirty="0">
                <a:solidFill>
                  <a:schemeClr val="tx1"/>
                </a:solidFill>
                <a:effectLst/>
                <a:latin typeface="+mn-lt"/>
                <a:ea typeface="+mn-ea"/>
                <a:cs typeface="+mn-cs"/>
              </a:rPr>
              <a:t>planet, connected via numerous routers and a wide range of link types. Application</a:t>
            </a:r>
          </a:p>
          <a:p>
            <a:r>
              <a:rPr lang="en-US" sz="1200" kern="1200" dirty="0">
                <a:solidFill>
                  <a:schemeClr val="tx1"/>
                </a:solidFill>
                <a:effectLst/>
                <a:latin typeface="+mn-lt"/>
                <a:ea typeface="+mn-ea"/>
                <a:cs typeface="+mn-cs"/>
              </a:rPr>
              <a:t>processes use the logical communication provided by the transport layer to send</a:t>
            </a:r>
          </a:p>
          <a:p>
            <a:r>
              <a:rPr lang="en-US" sz="1200" kern="1200" dirty="0">
                <a:solidFill>
                  <a:schemeClr val="tx1"/>
                </a:solidFill>
                <a:effectLst/>
                <a:latin typeface="+mn-lt"/>
                <a:ea typeface="+mn-ea"/>
                <a:cs typeface="+mn-cs"/>
              </a:rPr>
              <a:t>messages to each other, free from the worry of the details of the physical infrastructure</a:t>
            </a:r>
          </a:p>
          <a:p>
            <a:r>
              <a:rPr lang="en-US" sz="1200" kern="1200" dirty="0">
                <a:solidFill>
                  <a:schemeClr val="tx1"/>
                </a:solidFill>
                <a:effectLst/>
                <a:latin typeface="+mn-lt"/>
                <a:ea typeface="+mn-ea"/>
                <a:cs typeface="+mn-cs"/>
              </a:rPr>
              <a:t>used to carry these messages.</a:t>
            </a:r>
          </a:p>
          <a:p>
            <a:endParaRPr lang="en-US" dirty="0"/>
          </a:p>
          <a:p>
            <a:r>
              <a:rPr lang="en-US" dirty="0"/>
              <a:t>Let’s look at each of these three (logical communications, actions,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42145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point of view to keep in mind – it’s easy for US to look at sender and receiver together and see what is happening.  OH – that message sent was lost. </a:t>
            </a:r>
          </a:p>
          <a:p>
            <a:endParaRPr lang="en-US" dirty="0"/>
          </a:p>
          <a:p>
            <a:r>
              <a:rPr lang="en-US" dirty="0"/>
              <a:t>But think about it say from senders POV How does the sender know if its transmitted message over the unreliable channel got though??  ONLY if receiver somehow signals to the sender that it was received.</a:t>
            </a:r>
          </a:p>
          <a:p>
            <a:endParaRPr lang="en-US" dirty="0"/>
          </a:p>
          <a:p>
            <a:endParaRPr lang="en-US" dirty="0"/>
          </a:p>
          <a:p>
            <a:r>
              <a:rPr lang="en-US" dirty="0"/>
              <a:t>The key point here is that one side does NOT know what is going on at the other side – it’s as if there’s a curtain between them.  Everything they know about the other can ONLY be learned by sending/receiving messages.</a:t>
            </a:r>
          </a:p>
          <a:p>
            <a:endParaRPr lang="en-US" dirty="0"/>
          </a:p>
          <a:p>
            <a:r>
              <a:rPr lang="en-US" dirty="0"/>
              <a:t>Sender process wants to make sure a segment got through.  But it can just somehow magically look through curtain to see if receiver got it.  It will be up to the receiver to let the sender KNOW that it (the receiver) has correctly received the segment.</a:t>
            </a:r>
          </a:p>
          <a:p>
            <a:endParaRPr lang="en-US" dirty="0"/>
          </a:p>
          <a:p>
            <a:r>
              <a:rPr lang="en-US" dirty="0"/>
              <a:t>How will the sender and receiver do that – that’s the PROTOCOL.</a:t>
            </a:r>
          </a:p>
          <a:p>
            <a:endParaRPr lang="en-US" dirty="0"/>
          </a:p>
          <a:p>
            <a:r>
              <a:rPr lang="en-US" dirty="0"/>
              <a:t> Before starting to develop a protocol, let’s look more closely at the interface (the API if you will)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79849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27047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let’s get started in developing our reliable data transfer protocol, which we’ll call </a:t>
            </a:r>
            <a:r>
              <a:rPr lang="en-US" dirty="0" err="1"/>
              <a:t>rdt</a:t>
            </a:r>
            <a:r>
              <a:rPr lang="en-US" dirty="0"/>
              <a:t> (need a good acronym for protocol – like HTTP, TCP, UDP, IP)</a:t>
            </a:r>
          </a:p>
          <a:p>
            <a:endParaRPr lang="en-US" dirty="0"/>
          </a:p>
          <a:p>
            <a:r>
              <a:rPr lang="en-US" dirty="0"/>
              <a:t>Bullet points 1 and 2</a:t>
            </a:r>
          </a:p>
          <a:p>
            <a:endParaRPr lang="en-US" dirty="0"/>
          </a:p>
          <a:p>
            <a:endParaRPr lang="en-US" dirty="0"/>
          </a:p>
          <a:p>
            <a:r>
              <a:rPr lang="en-US" dirty="0"/>
              <a:t>NOW if we are going to develop a protocol, so we’ll need some way to SPECIFY a protocol.  </a:t>
            </a:r>
            <a:r>
              <a:rPr lang="en-US" b="1" i="1" dirty="0"/>
              <a:t>How</a:t>
            </a:r>
            <a:r>
              <a:rPr lang="en-US" dirty="0"/>
              <a:t> do we do that?</a:t>
            </a:r>
          </a:p>
          <a:p>
            <a:endParaRPr lang="en-US" dirty="0"/>
          </a:p>
          <a:p>
            <a:r>
              <a:rPr lang="en-US" dirty="0"/>
              <a:t>We could write text, but as all know, that’s prone to misinterpretation, and might be incomplete.  You might write a specification, and then think “oh yeah – I forgot about that case”</a:t>
            </a:r>
          </a:p>
          <a:p>
            <a:endParaRPr lang="en-US" dirty="0"/>
          </a:p>
          <a:p>
            <a:r>
              <a:rPr lang="en-US" dirty="0"/>
              <a:t>What we need is more </a:t>
            </a:r>
            <a:r>
              <a:rPr lang="en-US" b="1" i="1" dirty="0"/>
              <a:t>formal</a:t>
            </a:r>
            <a:r>
              <a:rPr lang="en-US" dirty="0"/>
              <a:t> way to specify a protocol.  In fact, with a formal specification there may be ways to PROVE PROPERTIES about a specification.  But that’s an advanced topic we won’t get into here. We’ll start here by adopting a fairly simple protocol specification technique known as finite state machines (FSM)</a:t>
            </a:r>
          </a:p>
          <a:p>
            <a:endParaRPr lang="en-US" dirty="0"/>
          </a:p>
          <a:p>
            <a:r>
              <a:rPr lang="en-US" dirty="0"/>
              <a:t>And as the name might suggest, a central notion of finite state machines is the notion of STATE </a:t>
            </a:r>
          </a:p>
          <a:p>
            <a:r>
              <a:rPr lang="en-US" dirty="0"/>
              <a:t>&lt;talk about state&gt;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42469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start with the simplest case possible - an unreliable channel that is, in fact perfect – no segments are lost, corrupted, </a:t>
            </a:r>
            <a:r>
              <a:rPr lang="en-US" dirty="0" err="1"/>
              <a:t>dupplicated</a:t>
            </a:r>
            <a:r>
              <a:rPr lang="en-US" dirty="0"/>
              <a:t> or reordered.  The sender just sends and it pops out the other side(perhaps after some delay) perfectly.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84518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3977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3171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89773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22660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9333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0146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3362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59242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34469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30153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6009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99158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9989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86749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60294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053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883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592879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1548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2946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if RTT=30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1KB pkt every 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33kB/sec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thruput</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over 1 Gbps link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network protocol limits use of physical resources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Let’s develop a formula for utilization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52625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27997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46030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7885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two generic forms of pipelined protocols: </a:t>
            </a:r>
            <a:r>
              <a:rPr kumimoji="0" lang="en-US" sz="1200" b="0" i="1" u="none" strike="noStrike" kern="1200" cap="none" spc="0" normalizeH="0" baseline="0" noProof="0" dirty="0">
                <a:ln>
                  <a:noFill/>
                </a:ln>
                <a:solidFill>
                  <a:srgbClr val="CC0000"/>
                </a:solidFill>
                <a:effectLst/>
                <a:uLnTx/>
                <a:uFillTx/>
                <a:latin typeface="+mn-lt"/>
                <a:ea typeface="+mn-ea"/>
                <a:cs typeface="+mn-cs"/>
              </a:rPr>
              <a:t>go-Back-N, selective repeat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11228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window size of 14, 8 have been sent but are not yet </a:t>
            </a:r>
            <a:r>
              <a:rPr lang="en-US" dirty="0" err="1"/>
              <a:t>ackowledgedm</a:t>
            </a:r>
            <a:r>
              <a:rPr lang="en-US" dirty="0"/>
              <a:t> 6 sequence numbers are available for us. In </a:t>
            </a:r>
            <a:r>
              <a:rPr lang="en-US" dirty="0" err="1"/>
              <a:t>woindow</a:t>
            </a:r>
            <a:r>
              <a:rPr lang="en-US" dirty="0"/>
              <a:t>, but no calls from above to use them.</a:t>
            </a:r>
          </a:p>
          <a:p>
            <a:endParaRPr lang="en-US" dirty="0"/>
          </a:p>
          <a:p>
            <a:r>
              <a:rPr lang="en-US" dirty="0"/>
              <a:t>Note – we’ll skip the Go-Back-N FSM specification you can </a:t>
            </a:r>
            <a:r>
              <a:rPr lang="en-US" dirty="0" err="1"/>
              <a:t>chack</a:t>
            </a:r>
            <a:r>
              <a:rPr lang="en-US" dirty="0"/>
              <a:t> that out in </a:t>
            </a:r>
            <a:r>
              <a:rPr lang="en-US" dirty="0" err="1"/>
              <a:t>powerpoitn</a:t>
            </a:r>
            <a:r>
              <a:rPr lang="en-US" dirty="0"/>
              <a:t> slides or book)</a:t>
            </a:r>
          </a:p>
          <a:p>
            <a:endParaRPr lang="en-US" dirty="0"/>
          </a:p>
          <a:p>
            <a:r>
              <a:rPr lang="en-US" dirty="0"/>
              <a:t>TCP uses cumulative ACK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4140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Note – we’ll skip the Go-Back-N FSM specification (actually it’s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91175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skip FSM specification for GBN – check out the book or ppt – and let’s watch GBN sender and receivers  in action.</a:t>
            </a:r>
          </a:p>
          <a:p>
            <a:r>
              <a:rPr lang="en-US" dirty="0"/>
              <a:t>Let assume a window size of 4.  at t=0, sender sends packets 0, 1, 2 3, 4, and packet 2 will be lost</a:t>
            </a:r>
          </a:p>
          <a:p>
            <a:endParaRPr lang="en-US" dirty="0"/>
          </a:p>
          <a:p>
            <a:r>
              <a:rPr lang="en-US" dirty="0"/>
              <a:t>At the receiver:</a:t>
            </a:r>
          </a:p>
          <a:p>
            <a:r>
              <a:rPr lang="en-US" dirty="0"/>
              <a:t>Packet 0 received ACK0 generated</a:t>
            </a:r>
          </a:p>
          <a:p>
            <a:r>
              <a:rPr lang="en-US" dirty="0"/>
              <a:t>Packet 1 received ACK1 generated</a:t>
            </a:r>
          </a:p>
          <a:p>
            <a:r>
              <a:rPr lang="en-US" dirty="0"/>
              <a:t>Packet 2 is lost, and so when packet 3 is received, ACK 1 is sent – that’s the cumulative ACK, re-Acknowledging the receipt of packet 1. and in this implementation packet 3 is discarded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4386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198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An important mechanism of GBN was the use of the cumulative acknowledgements, and as we mentioned, cumulative ACKs are used in TCP</a:t>
            </a:r>
          </a:p>
          <a:p>
            <a:endParaRPr lang="en-US" dirty="0"/>
          </a:p>
          <a:p>
            <a:r>
              <a:rPr lang="en-US" dirty="0"/>
              <a:t>An alternate ACK mechanism would be for the receiver to </a:t>
            </a:r>
            <a:r>
              <a:rPr lang="en-US" dirty="0" err="1"/>
              <a:t>indiviually</a:t>
            </a:r>
            <a:r>
              <a:rPr lang="en-US" dirty="0"/>
              <a:t> acknowledge specific packets as they are received.  This mechanism is at the heart of the Selective repeat protocol.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389484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114795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the packet is in order, its data will be delivered, as will any buffered data that can now be </a:t>
            </a:r>
            <a:r>
              <a:rPr lang="en-US" dirty="0" err="1"/>
              <a:t>delived</a:t>
            </a:r>
            <a:r>
              <a:rPr lang="en-US" dirty="0"/>
              <a:t> in order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212471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627022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987641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Sequence# &gt;= 2 * Window size</a:t>
            </a:r>
          </a:p>
          <a:p>
            <a:endParaRPr lang="en-US" dirty="0"/>
          </a:p>
          <a:p>
            <a:r>
              <a:rPr lang="en-US" dirty="0"/>
              <a:t>Suppose that the lowest-sequence number that the receiver is waiting for is packet m. In this case, its window is [m, m+w-1] and it has received (and </a:t>
            </a:r>
            <a:r>
              <a:rPr lang="en-US" dirty="0" err="1"/>
              <a:t>ACKed</a:t>
            </a:r>
            <a:r>
              <a:rPr lang="en-US" dirty="0"/>
              <a:t>) packet m-1 and the w-1 packets before that, where w is the size of the window. If the sender has yet received none of those w ACKs, then ACK messages with values of [m-w, m-1] may still be propagating back. If the sender has received no ACKs with these ACK numbers, then the sender's window would be [m-w, m-1]. </a:t>
            </a:r>
          </a:p>
          <a:p>
            <a:endParaRPr lang="en-US" dirty="0"/>
          </a:p>
          <a:p>
            <a:r>
              <a:rPr lang="en-US" dirty="0"/>
              <a:t>Thus, the lower edge of the sender's window is m-w, and the leading edge of the receiver’s window is m+w-1. In order for the leading edge of the receiver's window to not overlap with the trailing edge of the sender's window, the sequence number space must thus be big enough to accommodate 2w sequence numbers. That is, the sequence number space must be at least twice as large as the window size, k ≥ 2w.</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430680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78</a:t>
            </a:fld>
            <a:endParaRPr lang="en-US"/>
          </a:p>
        </p:txBody>
      </p:sp>
    </p:spTree>
    <p:extLst>
      <p:ext uri="{BB962C8B-B14F-4D97-AF65-F5344CB8AC3E}">
        <p14:creationId xmlns:p14="http://schemas.microsoft.com/office/powerpoint/2010/main" val="3882601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Typical MSS is 1460 bytes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358405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39420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887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435447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thing to note here is that the ACK number (43) on the B-to-A segment is one more than the sequence number (42) on the A-</a:t>
            </a:r>
            <a:r>
              <a:rPr lang="en-US" dirty="0" err="1"/>
              <a:t>toB</a:t>
            </a:r>
            <a:r>
              <a:rPr lang="en-US" dirty="0"/>
              <a:t> segment that triggered that ACK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Similarly, the ACK number (80) on the </a:t>
            </a:r>
            <a:r>
              <a:rPr lang="en-US"/>
              <a:t>last A-to-B </a:t>
            </a:r>
            <a:r>
              <a:rPr lang="en-US" dirty="0"/>
              <a:t>segment is one more than the sequence number (79) on the B-to-A segment that triggered that ACK</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418221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362665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how TCP re-computes the estimated RTT each time a new </a:t>
            </a:r>
            <a:r>
              <a:rPr lang="en-US" dirty="0" err="1"/>
              <a:t>SampleRTT</a:t>
            </a:r>
            <a:r>
              <a:rPr lang="en-US" dirty="0"/>
              <a:t> is taken.</a:t>
            </a:r>
          </a:p>
          <a:p>
            <a:r>
              <a:rPr lang="en-US" dirty="0"/>
              <a:t>The process is knows as an </a:t>
            </a:r>
            <a:r>
              <a:rPr lang="en-US" dirty="0" err="1"/>
              <a:t>exponeitally</a:t>
            </a:r>
            <a:r>
              <a:rPr lang="en-US" dirty="0"/>
              <a:t> weighted moving average, shown by the equation here.</a:t>
            </a:r>
          </a:p>
          <a:p>
            <a:r>
              <a:rPr lang="en-US" dirty="0"/>
              <a:t>&lt;say it&gt;</a:t>
            </a:r>
          </a:p>
          <a:p>
            <a:r>
              <a:rPr lang="en-US" dirty="0"/>
              <a:t>Where alpha reflects the influence of the most recent measurements on the estimated RTT; a typical value of alpha used in </a:t>
            </a:r>
            <a:r>
              <a:rPr lang="en-US" dirty="0" err="1"/>
              <a:t>implementaitons</a:t>
            </a:r>
            <a:r>
              <a:rPr lang="en-US" dirty="0"/>
              <a:t> is .125</a:t>
            </a:r>
          </a:p>
          <a:p>
            <a:endParaRPr lang="en-US" dirty="0"/>
          </a:p>
          <a:p>
            <a:r>
              <a:rPr lang="en-US" dirty="0"/>
              <a:t>The graph at the bottom show measured RTTs </a:t>
            </a:r>
            <a:r>
              <a:rPr lang="en-US" dirty="0" err="1"/>
              <a:t>beween</a:t>
            </a:r>
            <a:r>
              <a:rPr lang="en-US" dirty="0"/>
              <a:t> a host in the Massachusetts and a host in France, as well as the estimated, “smoothed”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435636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this value of the estimated RTT, TCP computes the timeout interval to be the estimated RTT plus a “safety margin”</a:t>
            </a:r>
          </a:p>
          <a:p>
            <a:r>
              <a:rPr lang="en-US" dirty="0"/>
              <a:t> </a:t>
            </a:r>
          </a:p>
          <a:p>
            <a:r>
              <a:rPr lang="en-US" dirty="0"/>
              <a:t>And the intuition is that if we are seeing a large variation in SAMPLERTT – the RTT estimates are fluctuating a lot - then we’ll want a larger </a:t>
            </a:r>
            <a:r>
              <a:rPr lang="en-US" dirty="0" err="1"/>
              <a:t>savety</a:t>
            </a:r>
            <a:r>
              <a:rPr lang="en-US" dirty="0"/>
              <a:t> margin</a:t>
            </a:r>
          </a:p>
          <a:p>
            <a:endParaRPr lang="en-US" dirty="0"/>
          </a:p>
          <a:p>
            <a:r>
              <a:rPr lang="en-US" dirty="0"/>
              <a:t>So TCP computes the Timeout interval to be the Estimated RTT plus 4 times a measure of deviation in the RTT.</a:t>
            </a:r>
          </a:p>
          <a:p>
            <a:endParaRPr lang="en-US" dirty="0"/>
          </a:p>
          <a:p>
            <a:r>
              <a:rPr lang="en-US" dirty="0"/>
              <a:t>The deviation in the RTT is computed as the </a:t>
            </a:r>
            <a:r>
              <a:rPr lang="en-US" dirty="0" err="1"/>
              <a:t>eWMA</a:t>
            </a:r>
            <a:r>
              <a:rPr lang="en-US" dirty="0"/>
              <a:t> of the difference between the most recently measured </a:t>
            </a:r>
            <a:r>
              <a:rPr lang="en-US" dirty="0" err="1"/>
              <a:t>SampleRTT</a:t>
            </a:r>
            <a:r>
              <a:rPr lang="en-US" dirty="0"/>
              <a:t> from the Estimated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00758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Given these details of TCP sequence numbers, acks, and timers, we can now describe the big picture view of how the TCP sender and receiver operate</a:t>
            </a:r>
          </a:p>
          <a:p>
            <a:endParaRPr lang="en-US" dirty="0"/>
          </a:p>
          <a:p>
            <a:r>
              <a:rPr lang="en-US" dirty="0"/>
              <a:t>You can check out FSMs in book; let’s just give an English text description here and let’s start with the sender.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893778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Rather than immediately </a:t>
            </a:r>
            <a:r>
              <a:rPr lang="en-US" dirty="0" err="1"/>
              <a:t>ACKnowledig</a:t>
            </a:r>
            <a:r>
              <a:rPr lang="en-US" dirty="0"/>
              <a:t> this segment, many TCP implementations will wait for half a second for another in-order segment to arrive, and then generate a single cumulative ACK for both segments – thus decreasing the amount of ACK traffic.  The arrival of this second in-order segment and the cumulative ACK generation that covers both segments is the second row in this table.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57111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cement our understanding of TCP reliability, let’s look a a few retransmission scenarios</a:t>
            </a:r>
          </a:p>
          <a:p>
            <a:endParaRPr lang="en-US" dirty="0"/>
          </a:p>
          <a:p>
            <a:r>
              <a:rPr lang="en-US" dirty="0"/>
              <a:t>In the first case a TCP segments is </a:t>
            </a:r>
            <a:r>
              <a:rPr lang="en-US" dirty="0" err="1"/>
              <a:t>transmited</a:t>
            </a:r>
            <a:r>
              <a:rPr lang="en-US" dirty="0"/>
              <a:t> and the ACK is lost, and the TCP timeout mechanism results in another copy of being transmitted and then re-</a:t>
            </a:r>
            <a:r>
              <a:rPr lang="en-US" dirty="0" err="1"/>
              <a:t>ACKed</a:t>
            </a:r>
            <a:r>
              <a:rPr lang="en-US" dirty="0"/>
              <a:t> a the sender</a:t>
            </a:r>
          </a:p>
          <a:p>
            <a:endParaRPr lang="en-US" dirty="0"/>
          </a:p>
          <a:p>
            <a:r>
              <a:rPr lang="en-US" dirty="0"/>
              <a:t>In the second example two segments are sent and acknowledged, but there is a premature timeout e for the first segment, which is retransmitted.  </a:t>
            </a:r>
            <a:r>
              <a:rPr lang="en-US" dirty="0" err="1"/>
              <a:t>Notet</a:t>
            </a:r>
            <a:r>
              <a:rPr lang="en-US" dirty="0"/>
              <a:t> that when this retransmitted segment is received, the receiver has already received the first two segments, and so resends a cumulative ACK for both segments received so far, rather than an ACK for just this fist segment.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705874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this last example, two segments are again transmitted, the first ACK is lost but the second ACK, a cumulative ACK arrives at the sender, which then can transmit a third segment, knowing that the first two have arrived, even though the ACK for the first segment was lost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43433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wrap up our study of TCP reliability by discussing an optimization to the original TCP known as TCP fast retransmit,</a:t>
            </a:r>
          </a:p>
          <a:p>
            <a:endParaRPr lang="en-US" dirty="0"/>
          </a:p>
          <a:p>
            <a:r>
              <a:rPr lang="en-US" dirty="0"/>
              <a:t>Take a look at this example on the right where 5 segments are transmitted and the second segment is lost.  In this case the TCP receiver sends an ACK 100 acknowledging the first received segment.</a:t>
            </a:r>
          </a:p>
          <a:p>
            <a:r>
              <a:rPr lang="en-US" dirty="0"/>
              <a:t>When the third segment arrives at the receiver, the TCP receiver sends another ACK 100 since the second segment has not arrived. And similarly for the 4</a:t>
            </a:r>
            <a:r>
              <a:rPr lang="en-US" baseline="30000" dirty="0"/>
              <a:t>th</a:t>
            </a:r>
            <a:r>
              <a:rPr lang="en-US" dirty="0"/>
              <a:t> and 5</a:t>
            </a:r>
            <a:r>
              <a:rPr lang="en-US" baseline="30000" dirty="0"/>
              <a:t>th</a:t>
            </a:r>
            <a:r>
              <a:rPr lang="en-US" dirty="0"/>
              <a:t> segments to arrive.</a:t>
            </a:r>
          </a:p>
          <a:p>
            <a:endParaRPr lang="en-US" dirty="0"/>
          </a:p>
          <a:p>
            <a:r>
              <a:rPr lang="en-US" dirty="0"/>
              <a:t>Now what does the sender see?  The sender receives the first ACK 100 it has been hoping for, but then three additional duplicate ACK100s arrive.  The sender knows that somethings’ wrong – it knows the first segment arrived at the receiver  but three later arriving segments at the receiver – the ones that generated the three duplicate ACKs – we received correctly but were not in order.  That is, that there was a missing segment at the receiver when each of the three duplicate ACK were generated.</a:t>
            </a:r>
          </a:p>
          <a:p>
            <a:endParaRPr lang="en-US" dirty="0"/>
          </a:p>
          <a:p>
            <a:r>
              <a:rPr lang="en-US" dirty="0"/>
              <a:t>With fast retransmit, the arrival of three duplicate ACK causes the sender to retransmit its oldest </a:t>
            </a:r>
            <a:r>
              <a:rPr lang="en-US" dirty="0" err="1"/>
              <a:t>unACKed</a:t>
            </a:r>
            <a:r>
              <a:rPr lang="en-US" dirty="0"/>
              <a:t> segment, without waiting for a timeout event.  This allows TCP to recover more quickly from what is very likely a loss event</a:t>
            </a:r>
          </a:p>
          <a:p>
            <a:endParaRPr lang="en-US" dirty="0"/>
          </a:p>
          <a:p>
            <a:r>
              <a:rPr lang="en-US" dirty="0"/>
              <a:t>specifically that the second segment has been lost, since three higher -numbered segments were received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810264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91</a:t>
            </a:fld>
            <a:endParaRPr lang="en-US"/>
          </a:p>
        </p:txBody>
      </p:sp>
    </p:spTree>
    <p:extLst>
      <p:ext uri="{BB962C8B-B14F-4D97-AF65-F5344CB8AC3E}">
        <p14:creationId xmlns:p14="http://schemas.microsoft.com/office/powerpoint/2010/main" val="3117778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087759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03774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805710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832807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1052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356401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734182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other TCP topic we’ll want to consider here is that of “connection  management”</a:t>
            </a:r>
          </a:p>
          <a:p>
            <a:endParaRPr lang="en-US" dirty="0"/>
          </a:p>
          <a:p>
            <a:pPr marL="0" indent="0">
              <a:buFont typeface="Arial" panose="020B0604020202020204" pitchFamily="34" charset="0"/>
              <a:buNone/>
            </a:pPr>
            <a:r>
              <a:rPr lang="en-US" dirty="0"/>
              <a:t>The TCP sender and receiver have a number of pieces of shared state that they must establish before actually communication</a:t>
            </a:r>
          </a:p>
          <a:p>
            <a:pPr marL="171450" indent="-171450">
              <a:buFont typeface="Arial" panose="020B0604020202020204" pitchFamily="34" charset="0"/>
              <a:buChar char="•"/>
            </a:pPr>
            <a:r>
              <a:rPr lang="en-US" dirty="0"/>
              <a:t>FIRST they</a:t>
            </a:r>
            <a:r>
              <a:rPr lang="zh-CN" altLang="en-US" dirty="0"/>
              <a:t> </a:t>
            </a:r>
            <a:r>
              <a:rPr lang="en-US" dirty="0"/>
              <a:t>must both agree that they WANT to communicate with each other</a:t>
            </a:r>
          </a:p>
          <a:p>
            <a:pPr marL="171450" indent="-171450">
              <a:buFont typeface="Arial" panose="020B0604020202020204" pitchFamily="34" charset="0"/>
              <a:buChar char="•"/>
            </a:pPr>
            <a:r>
              <a:rPr lang="en-US" dirty="0"/>
              <a:t>Secondly there are connection parameters – the initial sequence number and the initial receiver-advertised buffer</a:t>
            </a:r>
            <a:r>
              <a:rPr lang="zh-CN" altLang="en-US" dirty="0"/>
              <a:t> </a:t>
            </a:r>
            <a:r>
              <a:rPr lang="en-US" dirty="0"/>
              <a:t>space that they’ll want to agree on</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This is done via a so-called handshake protocol – the client reaching ou</a:t>
            </a:r>
            <a:r>
              <a:rPr lang="en-US" altLang="zh-CN" dirty="0"/>
              <a:t>t</a:t>
            </a:r>
            <a:r>
              <a:rPr lang="en-US" dirty="0"/>
              <a:t> to the server, and the server answering back.</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And before diving into the TCP handshake protocol, let’s first consider the problem of handshaking, of establishing shared state.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65701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Here’s an example of a two way handshake.  Alice reaches out to Bob and say’s “let’s talk” and Bob says OK, and they start their conversation</a:t>
            </a:r>
          </a:p>
          <a:p>
            <a:endParaRPr lang="en-US" dirty="0"/>
          </a:p>
          <a:p>
            <a:r>
              <a:rPr lang="en-US" dirty="0"/>
              <a:t>For a network protocol, the equivalent protocol would be a client sending a “request connection” message saying ”let’s talk, the initial sequence number is x”</a:t>
            </a:r>
          </a:p>
          <a:p>
            <a:r>
              <a:rPr lang="en-US" dirty="0"/>
              <a:t>And the server would respond with a message ”I accept your connect x”</a:t>
            </a:r>
          </a:p>
          <a:p>
            <a:endParaRPr lang="en-US" dirty="0"/>
          </a:p>
          <a:p>
            <a:r>
              <a:rPr lang="en-US" dirty="0"/>
              <a:t>And the question we want to ask ourselves is &lt;talk through&gt;</a:t>
            </a:r>
          </a:p>
          <a:p>
            <a:endParaRPr lang="en-US" dirty="0"/>
          </a:p>
          <a:p>
            <a:r>
              <a:rPr lang="en-US" dirty="0"/>
              <a:t>Will this work?  Let’s look at a few scenarios…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424923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760182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8906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393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87844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273958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7621316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775165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8.xml"/><Relationship Id="rId1" Type="http://schemas.openxmlformats.org/officeDocument/2006/relationships/slideLayout" Target="../slideLayouts/slideLayout3.xml"/><Relationship Id="rId4" Type="http://schemas.openxmlformats.org/officeDocument/2006/relationships/image" Target="../media/image49.png"/></Relationships>
</file>

<file path=ppt/slides/_rels/slide10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9.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0.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10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3" Type="http://schemas.openxmlformats.org/officeDocument/2006/relationships/image" Target="../media/image51.jpg"/><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105.xml"/><Relationship Id="rId1" Type="http://schemas.openxmlformats.org/officeDocument/2006/relationships/slideLayout" Target="../slideLayouts/slideLayout3.xml"/><Relationship Id="rId5" Type="http://schemas.openxmlformats.org/officeDocument/2006/relationships/image" Target="../media/image46.jpeg"/><Relationship Id="rId4" Type="http://schemas.openxmlformats.org/officeDocument/2006/relationships/image" Target="../media/image45.jpeg"/></Relationships>
</file>

<file path=ppt/slides/_rels/slide10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109.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1.xml"/><Relationship Id="rId1" Type="http://schemas.openxmlformats.org/officeDocument/2006/relationships/slideLayout" Target="../slideLayouts/slideLayout3.xml"/><Relationship Id="rId5" Type="http://schemas.openxmlformats.org/officeDocument/2006/relationships/image" Target="../media/image55.png"/><Relationship Id="rId4" Type="http://schemas.openxmlformats.org/officeDocument/2006/relationships/image" Target="../media/image54.png"/></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3" Type="http://schemas.openxmlformats.org/officeDocument/2006/relationships/image" Target="../media/image56.emf"/><Relationship Id="rId7" Type="http://schemas.openxmlformats.org/officeDocument/2006/relationships/image" Target="../media/image60.emf"/><Relationship Id="rId2" Type="http://schemas.openxmlformats.org/officeDocument/2006/relationships/notesSlide" Target="../notesSlides/notesSlide115.xml"/><Relationship Id="rId1" Type="http://schemas.openxmlformats.org/officeDocument/2006/relationships/slideLayout" Target="../slideLayouts/slideLayout3.xml"/><Relationship Id="rId6" Type="http://schemas.openxmlformats.org/officeDocument/2006/relationships/image" Target="../media/image59.emf"/><Relationship Id="rId5" Type="http://schemas.openxmlformats.org/officeDocument/2006/relationships/image" Target="../media/image58.emf"/><Relationship Id="rId4" Type="http://schemas.openxmlformats.org/officeDocument/2006/relationships/image" Target="../media/image57.emf"/></Relationships>
</file>

<file path=ppt/slides/_rels/slide1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23.xml"/><Relationship Id="rId1" Type="http://schemas.openxmlformats.org/officeDocument/2006/relationships/slideLayout" Target="../slideLayouts/slideLayout3.xml"/><Relationship Id="rId4" Type="http://schemas.openxmlformats.org/officeDocument/2006/relationships/image" Target="../media/image62.png"/></Relationships>
</file>

<file path=ppt/slides/_rels/slide12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24.xml"/><Relationship Id="rId1" Type="http://schemas.openxmlformats.org/officeDocument/2006/relationships/slideLayout" Target="../slideLayouts/slideLayout3.xml"/><Relationship Id="rId4" Type="http://schemas.openxmlformats.org/officeDocument/2006/relationships/image" Target="../media/image54.png"/></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4.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5.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6.xml"/><Relationship Id="rId1" Type="http://schemas.openxmlformats.org/officeDocument/2006/relationships/slideLayout" Target="../slideLayouts/slideLayout3.xml"/><Relationship Id="rId4" Type="http://schemas.openxmlformats.org/officeDocument/2006/relationships/image" Target="../media/image39.emf"/></Relationships>
</file>

<file path=ppt/slides/_rels/slide6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9.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8.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9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3.xml"/><Relationship Id="rId5" Type="http://schemas.openxmlformats.org/officeDocument/2006/relationships/image" Target="../media/image46.jpeg"/><Relationship Id="rId4" Type="http://schemas.openxmlformats.org/officeDocument/2006/relationships/image" Target="../media/image45.jpeg"/></Relationships>
</file>

<file path=ppt/slides/_rels/slide9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7.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4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99C77C5-A377-3E44-9802-7A06ED6AD0D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2800" i="1" dirty="0">
                <a:solidFill>
                  <a:srgbClr val="0000A3"/>
                </a:solidFill>
                <a:latin typeface="+mn-lt"/>
              </a:rPr>
              <a:t>Computer Networking: A Top-Down Approach </a:t>
            </a:r>
            <a:br>
              <a:rPr lang="en-US" altLang="en-US" sz="2800" dirty="0">
                <a:solidFill>
                  <a:srgbClr val="008000"/>
                </a:solidFill>
                <a:latin typeface="+mn-lt"/>
              </a:rPr>
            </a:br>
            <a:r>
              <a:rPr lang="en-US" altLang="en-US" sz="1800" dirty="0">
                <a:latin typeface="+mn-lt"/>
              </a:rPr>
              <a:t>8</a:t>
            </a:r>
            <a:r>
              <a:rPr lang="en-US" altLang="en-US" sz="1800" baseline="30000" dirty="0">
                <a:latin typeface="+mn-lt"/>
              </a:rPr>
              <a:t>th</a:t>
            </a:r>
            <a:r>
              <a:rPr lang="en-US" altLang="en-US" sz="1800" dirty="0">
                <a:latin typeface="+mn-lt"/>
              </a:rPr>
              <a:t> edition </a:t>
            </a:r>
            <a:br>
              <a:rPr lang="en-US" altLang="en-US" sz="1800" dirty="0">
                <a:latin typeface="+mn-lt"/>
              </a:rPr>
            </a:br>
            <a:r>
              <a:rPr lang="en-US" altLang="en-US" sz="1800" dirty="0">
                <a:latin typeface="+mn-lt"/>
              </a:rPr>
              <a:t>Jim Kurose, Keith Ross</a:t>
            </a:r>
            <a:br>
              <a:rPr lang="en-US" altLang="en-US" sz="1800" dirty="0">
                <a:latin typeface="+mn-lt"/>
              </a:rPr>
            </a:br>
            <a:r>
              <a:rPr lang="en-US" altLang="en-US" sz="1800" dirty="0">
                <a:latin typeface="+mn-lt"/>
              </a:rPr>
              <a:t>Pearson, 2020</a:t>
            </a:r>
            <a:endParaRPr lang="en-US" altLang="en-US" sz="2000" dirty="0">
              <a:latin typeface="+mn-lt"/>
            </a:endParaRPr>
          </a:p>
        </p:txBody>
      </p:sp>
      <p:sp>
        <p:nvSpPr>
          <p:cNvPr id="6" name="Rectangle 3">
            <a:extLst>
              <a:ext uri="{FF2B5EF4-FFF2-40B4-BE49-F238E27FC236}">
                <a16:creationId xmlns:a16="http://schemas.microsoft.com/office/drawing/2014/main" id="{9A9F684E-5DD1-6543-95D2-8EB5E7619BE2}"/>
              </a:ext>
            </a:extLst>
          </p:cNvPr>
          <p:cNvSpPr>
            <a:spLocks noChangeArrowheads="1"/>
          </p:cNvSpPr>
          <p:nvPr/>
        </p:nvSpPr>
        <p:spPr bwMode="auto">
          <a:xfrm>
            <a:off x="1325035" y="561975"/>
            <a:ext cx="5052616" cy="172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5400" b="1" dirty="0">
                <a:solidFill>
                  <a:srgbClr val="000099"/>
                </a:solidFill>
                <a:latin typeface="+mj-lt"/>
              </a:rPr>
              <a:t>Chapter 3</a:t>
            </a:r>
            <a:br>
              <a:rPr lang="en-US" altLang="en-US" sz="6000" b="1" dirty="0">
                <a:solidFill>
                  <a:srgbClr val="000099"/>
                </a:solidFill>
                <a:latin typeface="+mj-lt"/>
              </a:rPr>
            </a:br>
            <a:r>
              <a:rPr lang="en-US" altLang="en-US" sz="5400" b="1" dirty="0">
                <a:solidFill>
                  <a:srgbClr val="000099"/>
                </a:solidFill>
                <a:latin typeface="+mj-lt"/>
              </a:rPr>
              <a:t>Transport Layer</a:t>
            </a:r>
          </a:p>
        </p:txBody>
      </p:sp>
      <p:sp>
        <p:nvSpPr>
          <p:cNvPr id="7" name="Text Box 6">
            <a:extLst>
              <a:ext uri="{FF2B5EF4-FFF2-40B4-BE49-F238E27FC236}">
                <a16:creationId xmlns:a16="http://schemas.microsoft.com/office/drawing/2014/main" id="{8A719B73-7005-5F48-AB23-FCC253DE1BCB}"/>
              </a:ext>
            </a:extLst>
          </p:cNvPr>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dirty="0">
                <a:latin typeface="+mn-lt"/>
              </a:rPr>
              <a:t>A note on the use of these PowerPoint slides:</a:t>
            </a: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p>
          <a:p>
            <a:pPr>
              <a:lnSpc>
                <a:spcPct val="85000"/>
              </a:lnSpc>
            </a:pPr>
            <a:endParaRPr lang="en-US" altLang="en-US" sz="1400" dirty="0"/>
          </a:p>
        </p:txBody>
      </p:sp>
      <p:sp>
        <p:nvSpPr>
          <p:cNvPr id="8" name="Text Box 7">
            <a:extLst>
              <a:ext uri="{FF2B5EF4-FFF2-40B4-BE49-F238E27FC236}">
                <a16:creationId xmlns:a16="http://schemas.microsoft.com/office/drawing/2014/main" id="{BD221538-7929-D34F-8387-EA57F966E19A}"/>
              </a:ext>
            </a:extLst>
          </p:cNvPr>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038" indent="-173038">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p>
          <a:p>
            <a:pPr>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For a revision history, see the slide note for this page. </a:t>
            </a:r>
          </a:p>
          <a:p>
            <a:pPr marL="15875" indent="0">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Thanks and enjoy!  JFK/KWR</a:t>
            </a: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p>
          <a:p>
            <a:pPr>
              <a:lnSpc>
                <a:spcPct val="85000"/>
              </a:lnSpc>
            </a:pPr>
            <a:r>
              <a:rPr lang="en-US" altLang="en-US" sz="1400" dirty="0">
                <a:latin typeface="+mn-lt"/>
              </a:rPr>
              <a:t>     J.F Kurose and K.W. Ross, All Rights Reserved</a:t>
            </a:r>
            <a:endParaRPr lang="en-US" altLang="en-US" sz="1200" dirty="0">
              <a:latin typeface="+mn-lt"/>
            </a:endParaRPr>
          </a:p>
        </p:txBody>
      </p:sp>
      <p:sp>
        <p:nvSpPr>
          <p:cNvPr id="2" name="Slide Number Placeholder 1">
            <a:extLst>
              <a:ext uri="{FF2B5EF4-FFF2-40B4-BE49-F238E27FC236}">
                <a16:creationId xmlns:a16="http://schemas.microsoft.com/office/drawing/2014/main" id="{B46B45F3-5B52-354C-801C-007B1F52150F}"/>
              </a:ext>
            </a:extLst>
          </p:cNvPr>
          <p:cNvSpPr>
            <a:spLocks noGrp="1"/>
          </p:cNvSpPr>
          <p:nvPr>
            <p:ph type="sldNum" sz="quarter" idx="4"/>
          </p:nvPr>
        </p:nvSpPr>
        <p:spPr/>
        <p:txBody>
          <a:bodyPr/>
          <a:lstStyle/>
          <a:p>
            <a:r>
              <a:rPr lang="en-US"/>
              <a:t>Transport Layer: 3-</a:t>
            </a:r>
            <a:fld id="{C4204591-24BD-A542-B9D5-F8D8A88D2FEE}" type="slidenum">
              <a:rPr lang="en-US" smtClean="0"/>
              <a:pPr/>
              <a:t>1</a:t>
            </a:fld>
            <a:endParaRPr lang="en-US" dirty="0"/>
          </a:p>
        </p:txBody>
      </p:sp>
      <p:pic>
        <p:nvPicPr>
          <p:cNvPr id="9" name="Picture 8" descr="A picture containing outdoor, water, bridge, building&#10;&#10;Description automatically generated">
            <a:extLst>
              <a:ext uri="{FF2B5EF4-FFF2-40B4-BE49-F238E27FC236}">
                <a16:creationId xmlns:a16="http://schemas.microsoft.com/office/drawing/2014/main" id="{F92E998D-891C-8C4D-A1FD-4079E0691FBD}"/>
              </a:ext>
            </a:extLst>
          </p:cNvPr>
          <p:cNvPicPr>
            <a:picLocks noChangeAspect="1"/>
          </p:cNvPicPr>
          <p:nvPr/>
        </p:nvPicPr>
        <p:blipFill>
          <a:blip r:embed="rId3"/>
          <a:stretch>
            <a:fillRect/>
          </a:stretch>
        </p:blipFill>
        <p:spPr>
          <a:xfrm>
            <a:off x="8135257" y="887185"/>
            <a:ext cx="3040743" cy="3800929"/>
          </a:xfrm>
          <a:prstGeom prst="rect">
            <a:avLst/>
          </a:prstGeom>
        </p:spPr>
      </p:pic>
    </p:spTree>
    <p:extLst>
      <p:ext uri="{BB962C8B-B14F-4D97-AF65-F5344CB8AC3E}">
        <p14:creationId xmlns:p14="http://schemas.microsoft.com/office/powerpoint/2010/main" val="23148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rgbClr val="010086"/>
              </a:buClr>
            </a:pPr>
            <a:r>
              <a:rPr lang="en-US" altLang="en-US" sz="3200" dirty="0">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403225" indent="-285750">
              <a:spcBef>
                <a:spcPts val="800"/>
              </a:spcBef>
              <a:buClr>
                <a:schemeClr val="bg1">
                  <a:lumMod val="75000"/>
                </a:schemeClr>
              </a:buClr>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220B21A-FE22-1F4F-81B8-C7DE0CD9911F}"/>
              </a:ext>
            </a:extLst>
          </p:cNvPr>
          <p:cNvSpPr>
            <a:spLocks noGrp="1"/>
          </p:cNvSpPr>
          <p:nvPr>
            <p:ph type="sldNum" sz="quarter" idx="4"/>
          </p:nvPr>
        </p:nvSpPr>
        <p:spPr/>
        <p:txBody>
          <a:bodyPr/>
          <a:lstStyle/>
          <a:p>
            <a:r>
              <a:rPr lang="en-US"/>
              <a:t>Transport Layer: 3-</a:t>
            </a:r>
            <a:fld id="{C4204591-24BD-A542-B9D5-F8D8A88D2FEE}" type="slidenum">
              <a:rPr lang="en-US" smtClean="0"/>
              <a:pPr/>
              <a:t>10</a:t>
            </a:fld>
            <a:endParaRPr lang="en-US" dirty="0"/>
          </a:p>
        </p:txBody>
      </p:sp>
      <p:pic>
        <p:nvPicPr>
          <p:cNvPr id="6" name="Picture 5">
            <a:extLst>
              <a:ext uri="{FF2B5EF4-FFF2-40B4-BE49-F238E27FC236}">
                <a16:creationId xmlns:a16="http://schemas.microsoft.com/office/drawing/2014/main" id="{E9956B19-18BF-2345-8627-5E54E4C0AD20}"/>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114817550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423" name="Group 422">
            <a:extLst>
              <a:ext uri="{FF2B5EF4-FFF2-40B4-BE49-F238E27FC236}">
                <a16:creationId xmlns:a16="http://schemas.microsoft.com/office/drawing/2014/main" id="{D692DA0E-1EF2-F448-A9D8-1C3ACE390DD1}"/>
              </a:ext>
            </a:extLst>
          </p:cNvPr>
          <p:cNvGrpSpPr/>
          <p:nvPr/>
        </p:nvGrpSpPr>
        <p:grpSpPr>
          <a:xfrm>
            <a:off x="435655" y="1435139"/>
            <a:ext cx="3855401" cy="3186116"/>
            <a:chOff x="435655" y="1990325"/>
            <a:chExt cx="3855401" cy="3186116"/>
          </a:xfrm>
        </p:grpSpPr>
        <p:sp>
          <p:nvSpPr>
            <p:cNvPr id="424" name="Line 25">
              <a:extLst>
                <a:ext uri="{FF2B5EF4-FFF2-40B4-BE49-F238E27FC236}">
                  <a16:creationId xmlns:a16="http://schemas.microsoft.com/office/drawing/2014/main" id="{91E4D71D-79FA-CA4A-B78E-8C1871D4733B}"/>
                </a:ext>
              </a:extLst>
            </p:cNvPr>
            <p:cNvSpPr>
              <a:spLocks noChangeShapeType="1"/>
            </p:cNvSpPr>
            <p:nvPr/>
          </p:nvSpPr>
          <p:spPr bwMode="auto">
            <a:xfrm flipH="1">
              <a:off x="1461180" y="2545950"/>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25" name="Line 39">
              <a:extLst>
                <a:ext uri="{FF2B5EF4-FFF2-40B4-BE49-F238E27FC236}">
                  <a16:creationId xmlns:a16="http://schemas.microsoft.com/office/drawing/2014/main" id="{3CE8A2F3-443B-CB42-96FD-D8DF221502CB}"/>
                </a:ext>
              </a:extLst>
            </p:cNvPr>
            <p:cNvSpPr>
              <a:spLocks noChangeShapeType="1"/>
            </p:cNvSpPr>
            <p:nvPr/>
          </p:nvSpPr>
          <p:spPr bwMode="auto">
            <a:xfrm flipH="1">
              <a:off x="2991529" y="2618975"/>
              <a:ext cx="0" cy="252452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93">
              <a:extLst>
                <a:ext uri="{FF2B5EF4-FFF2-40B4-BE49-F238E27FC236}">
                  <a16:creationId xmlns:a16="http://schemas.microsoft.com/office/drawing/2014/main" id="{773C4FC2-EAD6-0D4F-85E4-043FD6EDCD22}"/>
                </a:ext>
              </a:extLst>
            </p:cNvPr>
            <p:cNvGrpSpPr>
              <a:grpSpLocks/>
            </p:cNvGrpSpPr>
            <p:nvPr/>
          </p:nvGrpSpPr>
          <p:grpSpPr bwMode="auto">
            <a:xfrm>
              <a:off x="1386567" y="4700191"/>
              <a:ext cx="2405063" cy="476250"/>
              <a:chOff x="1097" y="2807"/>
              <a:chExt cx="1515" cy="300"/>
            </a:xfrm>
          </p:grpSpPr>
          <p:sp>
            <p:nvSpPr>
              <p:cNvPr id="488" name="Line 40">
                <a:extLst>
                  <a:ext uri="{FF2B5EF4-FFF2-40B4-BE49-F238E27FC236}">
                    <a16:creationId xmlns:a16="http://schemas.microsoft.com/office/drawing/2014/main" id="{111704BC-1B6B-2944-9D57-698BFD5CC308}"/>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9" name="Text Box 85">
                <a:extLst>
                  <a:ext uri="{FF2B5EF4-FFF2-40B4-BE49-F238E27FC236}">
                    <a16:creationId xmlns:a16="http://schemas.microsoft.com/office/drawing/2014/main" id="{190D3E08-8ADE-534C-9FC3-5199F6792D9B}"/>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grpSp>
          <p:nvGrpSpPr>
            <p:cNvPr id="427" name="Group 102">
              <a:extLst>
                <a:ext uri="{FF2B5EF4-FFF2-40B4-BE49-F238E27FC236}">
                  <a16:creationId xmlns:a16="http://schemas.microsoft.com/office/drawing/2014/main" id="{0D5744FA-4339-D545-9B57-B45E093F571A}"/>
                </a:ext>
              </a:extLst>
            </p:cNvPr>
            <p:cNvGrpSpPr>
              <a:grpSpLocks/>
            </p:cNvGrpSpPr>
            <p:nvPr/>
          </p:nvGrpSpPr>
          <p:grpSpPr bwMode="auto">
            <a:xfrm>
              <a:off x="435655" y="1990325"/>
              <a:ext cx="3389313" cy="2136775"/>
              <a:chOff x="484" y="1100"/>
              <a:chExt cx="2135" cy="1346"/>
            </a:xfrm>
          </p:grpSpPr>
          <p:sp>
            <p:nvSpPr>
              <p:cNvPr id="439" name="Text Box 103">
                <a:extLst>
                  <a:ext uri="{FF2B5EF4-FFF2-40B4-BE49-F238E27FC236}">
                    <a16:creationId xmlns:a16="http://schemas.microsoft.com/office/drawing/2014/main" id="{384A1174-EF45-3D47-B451-2B62A2717579}"/>
                  </a:ext>
                </a:extLst>
              </p:cNvPr>
              <p:cNvSpPr txBox="1">
                <a:spLocks noChangeArrowheads="1"/>
              </p:cNvSpPr>
              <p:nvPr/>
            </p:nvSpPr>
            <p:spPr bwMode="auto">
              <a:xfrm>
                <a:off x="484" y="1393"/>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Line 104">
                <a:extLst>
                  <a:ext uri="{FF2B5EF4-FFF2-40B4-BE49-F238E27FC236}">
                    <a16:creationId xmlns:a16="http://schemas.microsoft.com/office/drawing/2014/main" id="{01799853-A3A5-894C-8B0B-3CBEE6379CDD}"/>
                  </a:ext>
                </a:extLst>
              </p:cNvPr>
              <p:cNvSpPr>
                <a:spLocks noChangeShapeType="1"/>
              </p:cNvSpPr>
              <p:nvPr/>
            </p:nvSpPr>
            <p:spPr bwMode="auto">
              <a:xfrm>
                <a:off x="1159" y="1516"/>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Line 105">
                <a:extLst>
                  <a:ext uri="{FF2B5EF4-FFF2-40B4-BE49-F238E27FC236}">
                    <a16:creationId xmlns:a16="http://schemas.microsoft.com/office/drawing/2014/main" id="{E4D37334-2302-C946-AD71-897255F798F8}"/>
                  </a:ext>
                </a:extLst>
              </p:cNvPr>
              <p:cNvSpPr>
                <a:spLocks noChangeShapeType="1"/>
              </p:cNvSpPr>
              <p:nvPr/>
            </p:nvSpPr>
            <p:spPr bwMode="auto">
              <a:xfrm flipH="1">
                <a:off x="1121" y="1739"/>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Rectangle 106">
                <a:extLst>
                  <a:ext uri="{FF2B5EF4-FFF2-40B4-BE49-F238E27FC236}">
                    <a16:creationId xmlns:a16="http://schemas.microsoft.com/office/drawing/2014/main" id="{A9F291AF-7263-964C-9C39-E6D9DD79FF9B}"/>
                  </a:ext>
                </a:extLst>
              </p:cNvPr>
              <p:cNvSpPr>
                <a:spLocks noChangeArrowheads="1"/>
              </p:cNvSpPr>
              <p:nvPr/>
            </p:nvSpPr>
            <p:spPr bwMode="auto">
              <a:xfrm>
                <a:off x="1359" y="1507"/>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Text Box 107">
                <a:extLst>
                  <a:ext uri="{FF2B5EF4-FFF2-40B4-BE49-F238E27FC236}">
                    <a16:creationId xmlns:a16="http://schemas.microsoft.com/office/drawing/2014/main" id="{8256400A-AA91-2B45-8FD6-9FEEAEE48C35}"/>
                  </a:ext>
                </a:extLst>
              </p:cNvPr>
              <p:cNvSpPr txBox="1">
                <a:spLocks noChangeArrowheads="1"/>
              </p:cNvSpPr>
              <p:nvPr/>
            </p:nvSpPr>
            <p:spPr bwMode="auto">
              <a:xfrm>
                <a:off x="1214" y="1486"/>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444" name="Rectangle 108">
                <a:extLst>
                  <a:ext uri="{FF2B5EF4-FFF2-40B4-BE49-F238E27FC236}">
                    <a16:creationId xmlns:a16="http://schemas.microsoft.com/office/drawing/2014/main" id="{8F206717-52E2-FB4D-B242-30E9BF426AE1}"/>
                  </a:ext>
                </a:extLst>
              </p:cNvPr>
              <p:cNvSpPr>
                <a:spLocks noChangeArrowheads="1"/>
              </p:cNvSpPr>
              <p:nvPr/>
            </p:nvSpPr>
            <p:spPr bwMode="auto">
              <a:xfrm>
                <a:off x="1471" y="1774"/>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Text Box 109">
                <a:extLst>
                  <a:ext uri="{FF2B5EF4-FFF2-40B4-BE49-F238E27FC236}">
                    <a16:creationId xmlns:a16="http://schemas.microsoft.com/office/drawing/2014/main" id="{9F6C9D6F-A1F8-8544-BE47-BCDA73F1EC12}"/>
                  </a:ext>
                </a:extLst>
              </p:cNvPr>
              <p:cNvSpPr txBox="1">
                <a:spLocks noChangeArrowheads="1"/>
              </p:cNvSpPr>
              <p:nvPr/>
            </p:nvSpPr>
            <p:spPr bwMode="auto">
              <a:xfrm>
                <a:off x="2133" y="1649"/>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6" name="Text Box 110">
                <a:extLst>
                  <a:ext uri="{FF2B5EF4-FFF2-40B4-BE49-F238E27FC236}">
                    <a16:creationId xmlns:a16="http://schemas.microsoft.com/office/drawing/2014/main" id="{5194F166-9430-4242-89A4-5D091B008960}"/>
                  </a:ext>
                </a:extLst>
              </p:cNvPr>
              <p:cNvSpPr txBox="1">
                <a:spLocks noChangeArrowheads="1"/>
              </p:cNvSpPr>
              <p:nvPr/>
            </p:nvSpPr>
            <p:spPr bwMode="auto">
              <a:xfrm>
                <a:off x="583" y="2234"/>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7" name="Oval 111">
                <a:extLst>
                  <a:ext uri="{FF2B5EF4-FFF2-40B4-BE49-F238E27FC236}">
                    <a16:creationId xmlns:a16="http://schemas.microsoft.com/office/drawing/2014/main" id="{64F10CAD-3D48-3B4D-AE41-2AEA0DB2E4A3}"/>
                  </a:ext>
                </a:extLst>
              </p:cNvPr>
              <p:cNvSpPr>
                <a:spLocks noChangeArrowheads="1"/>
              </p:cNvSpPr>
              <p:nvPr/>
            </p:nvSpPr>
            <p:spPr bwMode="auto">
              <a:xfrm>
                <a:off x="1095" y="2298"/>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48" name="Oval 112">
                <a:extLst>
                  <a:ext uri="{FF2B5EF4-FFF2-40B4-BE49-F238E27FC236}">
                    <a16:creationId xmlns:a16="http://schemas.microsoft.com/office/drawing/2014/main" id="{98F68D03-FCEB-0F41-A286-A0FEC1FAEA51}"/>
                  </a:ext>
                </a:extLst>
              </p:cNvPr>
              <p:cNvSpPr>
                <a:spLocks noChangeArrowheads="1"/>
              </p:cNvSpPr>
              <p:nvPr/>
            </p:nvSpPr>
            <p:spPr bwMode="auto">
              <a:xfrm>
                <a:off x="2065" y="1723"/>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449" name="Group 113">
                <a:extLst>
                  <a:ext uri="{FF2B5EF4-FFF2-40B4-BE49-F238E27FC236}">
                    <a16:creationId xmlns:a16="http://schemas.microsoft.com/office/drawing/2014/main" id="{E535B351-6B01-AE49-8479-F8762FC2AA2E}"/>
                  </a:ext>
                </a:extLst>
              </p:cNvPr>
              <p:cNvGrpSpPr>
                <a:grpSpLocks/>
              </p:cNvGrpSpPr>
              <p:nvPr/>
            </p:nvGrpSpPr>
            <p:grpSpPr bwMode="auto">
              <a:xfrm>
                <a:off x="1277" y="1861"/>
                <a:ext cx="803" cy="212"/>
                <a:chOff x="1065" y="2085"/>
                <a:chExt cx="803" cy="212"/>
              </a:xfrm>
            </p:grpSpPr>
            <p:sp>
              <p:nvSpPr>
                <p:cNvPr id="486" name="Rectangle 114">
                  <a:extLst>
                    <a:ext uri="{FF2B5EF4-FFF2-40B4-BE49-F238E27FC236}">
                      <a16:creationId xmlns:a16="http://schemas.microsoft.com/office/drawing/2014/main" id="{3ABD9392-9290-6043-AF0A-164F1B0F7B39}"/>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7" name="Text Box 115">
                  <a:extLst>
                    <a:ext uri="{FF2B5EF4-FFF2-40B4-BE49-F238E27FC236}">
                      <a16:creationId xmlns:a16="http://schemas.microsoft.com/office/drawing/2014/main" id="{E01A5D11-E159-0C40-9DBC-E064BEC5774C}"/>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grpSp>
            <p:nvGrpSpPr>
              <p:cNvPr id="450" name="Group 116">
                <a:extLst>
                  <a:ext uri="{FF2B5EF4-FFF2-40B4-BE49-F238E27FC236}">
                    <a16:creationId xmlns:a16="http://schemas.microsoft.com/office/drawing/2014/main" id="{3E3A49BF-0E39-8D4D-A2D0-63CBFDDD6FAF}"/>
                  </a:ext>
                </a:extLst>
              </p:cNvPr>
              <p:cNvGrpSpPr>
                <a:grpSpLocks/>
              </p:cNvGrpSpPr>
              <p:nvPr/>
            </p:nvGrpSpPr>
            <p:grpSpPr bwMode="auto">
              <a:xfrm>
                <a:off x="834" y="1112"/>
                <a:ext cx="391" cy="307"/>
                <a:chOff x="-44" y="1473"/>
                <a:chExt cx="981" cy="1105"/>
              </a:xfrm>
            </p:grpSpPr>
            <p:pic>
              <p:nvPicPr>
                <p:cNvPr id="484" name="Picture 117" descr="desktop_computer_stylized_medium">
                  <a:extLst>
                    <a:ext uri="{FF2B5EF4-FFF2-40B4-BE49-F238E27FC236}">
                      <a16:creationId xmlns:a16="http://schemas.microsoft.com/office/drawing/2014/main" id="{68652FF9-3BA5-AD41-98E0-A222D63A41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5" name="Freeform 118">
                  <a:extLst>
                    <a:ext uri="{FF2B5EF4-FFF2-40B4-BE49-F238E27FC236}">
                      <a16:creationId xmlns:a16="http://schemas.microsoft.com/office/drawing/2014/main" id="{73D50490-21D8-7746-B97E-C2FE25CBD7B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51" name="Group 119">
                <a:extLst>
                  <a:ext uri="{FF2B5EF4-FFF2-40B4-BE49-F238E27FC236}">
                    <a16:creationId xmlns:a16="http://schemas.microsoft.com/office/drawing/2014/main" id="{6E788993-C5DA-164F-9258-0CB775450A30}"/>
                  </a:ext>
                </a:extLst>
              </p:cNvPr>
              <p:cNvGrpSpPr>
                <a:grpSpLocks/>
              </p:cNvGrpSpPr>
              <p:nvPr/>
            </p:nvGrpSpPr>
            <p:grpSpPr bwMode="auto">
              <a:xfrm>
                <a:off x="1973" y="1100"/>
                <a:ext cx="212" cy="323"/>
                <a:chOff x="4140" y="429"/>
                <a:chExt cx="1425" cy="2396"/>
              </a:xfrm>
            </p:grpSpPr>
            <p:sp>
              <p:nvSpPr>
                <p:cNvPr id="452" name="Freeform 120">
                  <a:extLst>
                    <a:ext uri="{FF2B5EF4-FFF2-40B4-BE49-F238E27FC236}">
                      <a16:creationId xmlns:a16="http://schemas.microsoft.com/office/drawing/2014/main" id="{12CC2128-75E5-114A-937D-4B672A89AA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3" name="Rectangle 121">
                  <a:extLst>
                    <a:ext uri="{FF2B5EF4-FFF2-40B4-BE49-F238E27FC236}">
                      <a16:creationId xmlns:a16="http://schemas.microsoft.com/office/drawing/2014/main" id="{F5C3491A-CD29-114C-A378-A2E414822C3C}"/>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4" name="Freeform 122">
                  <a:extLst>
                    <a:ext uri="{FF2B5EF4-FFF2-40B4-BE49-F238E27FC236}">
                      <a16:creationId xmlns:a16="http://schemas.microsoft.com/office/drawing/2014/main" id="{1FAF7C96-26AF-BC4C-8EE5-52686FB51F5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5" name="Freeform 123">
                  <a:extLst>
                    <a:ext uri="{FF2B5EF4-FFF2-40B4-BE49-F238E27FC236}">
                      <a16:creationId xmlns:a16="http://schemas.microsoft.com/office/drawing/2014/main" id="{F24EFDC4-D2B3-7440-A83B-52220A26C97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6" name="Rectangle 124">
                  <a:extLst>
                    <a:ext uri="{FF2B5EF4-FFF2-40B4-BE49-F238E27FC236}">
                      <a16:creationId xmlns:a16="http://schemas.microsoft.com/office/drawing/2014/main" id="{C738D1B1-14C3-F143-9286-716F3B0BC8CB}"/>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7" name="Group 125">
                  <a:extLst>
                    <a:ext uri="{FF2B5EF4-FFF2-40B4-BE49-F238E27FC236}">
                      <a16:creationId xmlns:a16="http://schemas.microsoft.com/office/drawing/2014/main" id="{1C9F2DD0-76F5-9945-A4A2-BFF420651D30}"/>
                    </a:ext>
                  </a:extLst>
                </p:cNvPr>
                <p:cNvGrpSpPr>
                  <a:grpSpLocks/>
                </p:cNvGrpSpPr>
                <p:nvPr/>
              </p:nvGrpSpPr>
              <p:grpSpPr bwMode="auto">
                <a:xfrm>
                  <a:off x="4749" y="668"/>
                  <a:ext cx="581" cy="145"/>
                  <a:chOff x="614" y="2568"/>
                  <a:chExt cx="725" cy="139"/>
                </a:xfrm>
              </p:grpSpPr>
              <p:sp>
                <p:nvSpPr>
                  <p:cNvPr id="482" name="AutoShape 126">
                    <a:extLst>
                      <a:ext uri="{FF2B5EF4-FFF2-40B4-BE49-F238E27FC236}">
                        <a16:creationId xmlns:a16="http://schemas.microsoft.com/office/drawing/2014/main" id="{C09A9BC4-E4D4-9740-8415-C18557F484B7}"/>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3" name="AutoShape 127">
                    <a:extLst>
                      <a:ext uri="{FF2B5EF4-FFF2-40B4-BE49-F238E27FC236}">
                        <a16:creationId xmlns:a16="http://schemas.microsoft.com/office/drawing/2014/main" id="{F3D70C92-E5D6-2E4F-8DCA-B1904F759DA4}"/>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58" name="Rectangle 128">
                  <a:extLst>
                    <a:ext uri="{FF2B5EF4-FFF2-40B4-BE49-F238E27FC236}">
                      <a16:creationId xmlns:a16="http://schemas.microsoft.com/office/drawing/2014/main" id="{722160C6-98E8-2849-92F6-C0477CF41C1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9" name="Group 129">
                  <a:extLst>
                    <a:ext uri="{FF2B5EF4-FFF2-40B4-BE49-F238E27FC236}">
                      <a16:creationId xmlns:a16="http://schemas.microsoft.com/office/drawing/2014/main" id="{5CF614C1-2FA4-194F-99CB-B59EBAA69627}"/>
                    </a:ext>
                  </a:extLst>
                </p:cNvPr>
                <p:cNvGrpSpPr>
                  <a:grpSpLocks/>
                </p:cNvGrpSpPr>
                <p:nvPr/>
              </p:nvGrpSpPr>
              <p:grpSpPr bwMode="auto">
                <a:xfrm>
                  <a:off x="4747" y="994"/>
                  <a:ext cx="581" cy="134"/>
                  <a:chOff x="614" y="2568"/>
                  <a:chExt cx="725" cy="139"/>
                </a:xfrm>
              </p:grpSpPr>
              <p:sp>
                <p:nvSpPr>
                  <p:cNvPr id="480" name="AutoShape 130">
                    <a:extLst>
                      <a:ext uri="{FF2B5EF4-FFF2-40B4-BE49-F238E27FC236}">
                        <a16:creationId xmlns:a16="http://schemas.microsoft.com/office/drawing/2014/main" id="{2DFF64EB-D097-2043-B088-40E31FBCA144}"/>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1" name="AutoShape 131">
                    <a:extLst>
                      <a:ext uri="{FF2B5EF4-FFF2-40B4-BE49-F238E27FC236}">
                        <a16:creationId xmlns:a16="http://schemas.microsoft.com/office/drawing/2014/main" id="{DF72C84E-59FE-844F-8A5B-E79C5EEA947F}"/>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0" name="Rectangle 132">
                  <a:extLst>
                    <a:ext uri="{FF2B5EF4-FFF2-40B4-BE49-F238E27FC236}">
                      <a16:creationId xmlns:a16="http://schemas.microsoft.com/office/drawing/2014/main" id="{0D34B495-F619-5744-92CE-02150CAEF02F}"/>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1" name="Rectangle 133">
                  <a:extLst>
                    <a:ext uri="{FF2B5EF4-FFF2-40B4-BE49-F238E27FC236}">
                      <a16:creationId xmlns:a16="http://schemas.microsoft.com/office/drawing/2014/main" id="{B289AC45-5AE1-8144-A213-D8D732FD9762}"/>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2" name="Group 134">
                  <a:extLst>
                    <a:ext uri="{FF2B5EF4-FFF2-40B4-BE49-F238E27FC236}">
                      <a16:creationId xmlns:a16="http://schemas.microsoft.com/office/drawing/2014/main" id="{1749D736-5D93-C94F-BEFF-83BA3C60704D}"/>
                    </a:ext>
                  </a:extLst>
                </p:cNvPr>
                <p:cNvGrpSpPr>
                  <a:grpSpLocks/>
                </p:cNvGrpSpPr>
                <p:nvPr/>
              </p:nvGrpSpPr>
              <p:grpSpPr bwMode="auto">
                <a:xfrm>
                  <a:off x="4735" y="1627"/>
                  <a:ext cx="582" cy="151"/>
                  <a:chOff x="614" y="2568"/>
                  <a:chExt cx="725" cy="139"/>
                </a:xfrm>
              </p:grpSpPr>
              <p:sp>
                <p:nvSpPr>
                  <p:cNvPr id="478" name="AutoShape 135">
                    <a:extLst>
                      <a:ext uri="{FF2B5EF4-FFF2-40B4-BE49-F238E27FC236}">
                        <a16:creationId xmlns:a16="http://schemas.microsoft.com/office/drawing/2014/main" id="{A0C2743E-C87A-D14C-85B5-A8F79F7531D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9" name="AutoShape 136">
                    <a:extLst>
                      <a:ext uri="{FF2B5EF4-FFF2-40B4-BE49-F238E27FC236}">
                        <a16:creationId xmlns:a16="http://schemas.microsoft.com/office/drawing/2014/main" id="{9BD6DBA0-FC1C-254E-9398-6CCD7340CADE}"/>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3" name="Freeform 137">
                  <a:extLst>
                    <a:ext uri="{FF2B5EF4-FFF2-40B4-BE49-F238E27FC236}">
                      <a16:creationId xmlns:a16="http://schemas.microsoft.com/office/drawing/2014/main" id="{5440E4EF-7DC8-C948-8355-65BC2A778B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138">
                  <a:extLst>
                    <a:ext uri="{FF2B5EF4-FFF2-40B4-BE49-F238E27FC236}">
                      <a16:creationId xmlns:a16="http://schemas.microsoft.com/office/drawing/2014/main" id="{5E633347-2A45-9548-B218-3565A9B3D215}"/>
                    </a:ext>
                  </a:extLst>
                </p:cNvPr>
                <p:cNvGrpSpPr>
                  <a:grpSpLocks/>
                </p:cNvGrpSpPr>
                <p:nvPr/>
              </p:nvGrpSpPr>
              <p:grpSpPr bwMode="auto">
                <a:xfrm>
                  <a:off x="4739" y="1327"/>
                  <a:ext cx="582" cy="139"/>
                  <a:chOff x="614" y="2568"/>
                  <a:chExt cx="725" cy="139"/>
                </a:xfrm>
              </p:grpSpPr>
              <p:sp>
                <p:nvSpPr>
                  <p:cNvPr id="476" name="AutoShape 139">
                    <a:extLst>
                      <a:ext uri="{FF2B5EF4-FFF2-40B4-BE49-F238E27FC236}">
                        <a16:creationId xmlns:a16="http://schemas.microsoft.com/office/drawing/2014/main" id="{0F545573-C3F3-7D4F-8E2E-057960582DC3}"/>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7" name="AutoShape 140">
                    <a:extLst>
                      <a:ext uri="{FF2B5EF4-FFF2-40B4-BE49-F238E27FC236}">
                        <a16:creationId xmlns:a16="http://schemas.microsoft.com/office/drawing/2014/main" id="{2B38E4F6-9B20-FE41-8688-9F827513A80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5" name="Rectangle 141">
                  <a:extLst>
                    <a:ext uri="{FF2B5EF4-FFF2-40B4-BE49-F238E27FC236}">
                      <a16:creationId xmlns:a16="http://schemas.microsoft.com/office/drawing/2014/main" id="{0ADB7777-054A-3B42-99E1-AA3880CEBF4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6" name="Freeform 142">
                  <a:extLst>
                    <a:ext uri="{FF2B5EF4-FFF2-40B4-BE49-F238E27FC236}">
                      <a16:creationId xmlns:a16="http://schemas.microsoft.com/office/drawing/2014/main" id="{851EFEA0-9F99-9D45-BDD9-05781330AA6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7" name="Freeform 143">
                  <a:extLst>
                    <a:ext uri="{FF2B5EF4-FFF2-40B4-BE49-F238E27FC236}">
                      <a16:creationId xmlns:a16="http://schemas.microsoft.com/office/drawing/2014/main" id="{D46DD2F0-137E-7246-8429-922D11398E3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8" name="Oval 144">
                  <a:extLst>
                    <a:ext uri="{FF2B5EF4-FFF2-40B4-BE49-F238E27FC236}">
                      <a16:creationId xmlns:a16="http://schemas.microsoft.com/office/drawing/2014/main" id="{6D2FDB16-DD50-754D-B173-29B81535A1D0}"/>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9" name="Freeform 145">
                  <a:extLst>
                    <a:ext uri="{FF2B5EF4-FFF2-40B4-BE49-F238E27FC236}">
                      <a16:creationId xmlns:a16="http://schemas.microsoft.com/office/drawing/2014/main" id="{7D62A206-5CA0-E947-82FC-8F081AA926B0}"/>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0" name="AutoShape 146">
                  <a:extLst>
                    <a:ext uri="{FF2B5EF4-FFF2-40B4-BE49-F238E27FC236}">
                      <a16:creationId xmlns:a16="http://schemas.microsoft.com/office/drawing/2014/main" id="{FD0F85B5-11E0-7445-9862-BC483A492BC8}"/>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AutoShape 147">
                  <a:extLst>
                    <a:ext uri="{FF2B5EF4-FFF2-40B4-BE49-F238E27FC236}">
                      <a16:creationId xmlns:a16="http://schemas.microsoft.com/office/drawing/2014/main" id="{67E0531B-2E65-AF43-9DB9-355885A8BFB3}"/>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2" name="Oval 148">
                  <a:extLst>
                    <a:ext uri="{FF2B5EF4-FFF2-40B4-BE49-F238E27FC236}">
                      <a16:creationId xmlns:a16="http://schemas.microsoft.com/office/drawing/2014/main" id="{64B5B35B-452E-FD4C-ACFF-7D475CD7D3D3}"/>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3" name="Oval 149">
                  <a:extLst>
                    <a:ext uri="{FF2B5EF4-FFF2-40B4-BE49-F238E27FC236}">
                      <a16:creationId xmlns:a16="http://schemas.microsoft.com/office/drawing/2014/main" id="{A4534FEA-4A8B-8A42-8930-71A153E19C7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74" name="Oval 150">
                  <a:extLst>
                    <a:ext uri="{FF2B5EF4-FFF2-40B4-BE49-F238E27FC236}">
                      <a16:creationId xmlns:a16="http://schemas.microsoft.com/office/drawing/2014/main" id="{D6E50F70-5ED2-3344-A7D3-F9408B324055}"/>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5" name="Rectangle 151">
                  <a:extLst>
                    <a:ext uri="{FF2B5EF4-FFF2-40B4-BE49-F238E27FC236}">
                      <a16:creationId xmlns:a16="http://schemas.microsoft.com/office/drawing/2014/main" id="{7B699B0E-7FA7-A24C-814D-12D1D823F81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428" name="Oval 159">
              <a:extLst>
                <a:ext uri="{FF2B5EF4-FFF2-40B4-BE49-F238E27FC236}">
                  <a16:creationId xmlns:a16="http://schemas.microsoft.com/office/drawing/2014/main" id="{8AE68307-4F03-0042-965E-5D84FCC3C3EB}"/>
                </a:ext>
              </a:extLst>
            </p:cNvPr>
            <p:cNvSpPr>
              <a:spLocks noChangeArrowheads="1"/>
            </p:cNvSpPr>
            <p:nvPr/>
          </p:nvSpPr>
          <p:spPr bwMode="auto">
            <a:xfrm>
              <a:off x="1416094" y="3893738"/>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29" name="Line 169">
              <a:extLst>
                <a:ext uri="{FF2B5EF4-FFF2-40B4-BE49-F238E27FC236}">
                  <a16:creationId xmlns:a16="http://schemas.microsoft.com/office/drawing/2014/main" id="{28EC4C67-0BE3-D54D-926D-9B81AED1C0D5}"/>
                </a:ext>
              </a:extLst>
            </p:cNvPr>
            <p:cNvSpPr>
              <a:spLocks noChangeShapeType="1"/>
            </p:cNvSpPr>
            <p:nvPr/>
          </p:nvSpPr>
          <p:spPr bwMode="auto">
            <a:xfrm>
              <a:off x="1511344" y="3966763"/>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170">
              <a:extLst>
                <a:ext uri="{FF2B5EF4-FFF2-40B4-BE49-F238E27FC236}">
                  <a16:creationId xmlns:a16="http://schemas.microsoft.com/office/drawing/2014/main" id="{B8AFD2C9-C151-F748-8B96-E389535E32BE}"/>
                </a:ext>
              </a:extLst>
            </p:cNvPr>
            <p:cNvSpPr>
              <a:spLocks noChangeArrowheads="1"/>
            </p:cNvSpPr>
            <p:nvPr/>
          </p:nvSpPr>
          <p:spPr bwMode="auto">
            <a:xfrm>
              <a:off x="1828844" y="3952476"/>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1" name="Text Box 171">
              <a:extLst>
                <a:ext uri="{FF2B5EF4-FFF2-40B4-BE49-F238E27FC236}">
                  <a16:creationId xmlns:a16="http://schemas.microsoft.com/office/drawing/2014/main" id="{E48C6C06-1970-9949-B718-68B9AD5B435E}"/>
                </a:ext>
              </a:extLst>
            </p:cNvPr>
            <p:cNvSpPr txBox="1">
              <a:spLocks noChangeArrowheads="1"/>
            </p:cNvSpPr>
            <p:nvPr/>
          </p:nvSpPr>
          <p:spPr bwMode="auto">
            <a:xfrm>
              <a:off x="1689144" y="3919138"/>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432" name="Oval 172">
              <a:extLst>
                <a:ext uri="{FF2B5EF4-FFF2-40B4-BE49-F238E27FC236}">
                  <a16:creationId xmlns:a16="http://schemas.microsoft.com/office/drawing/2014/main" id="{C551802D-96E3-F942-A271-44B93EF7D61C}"/>
                </a:ext>
              </a:extLst>
            </p:cNvPr>
            <p:cNvSpPr>
              <a:spLocks noChangeArrowheads="1"/>
            </p:cNvSpPr>
            <p:nvPr/>
          </p:nvSpPr>
          <p:spPr bwMode="auto">
            <a:xfrm>
              <a:off x="2960731" y="4250926"/>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33" name="Text Box 173">
              <a:extLst>
                <a:ext uri="{FF2B5EF4-FFF2-40B4-BE49-F238E27FC236}">
                  <a16:creationId xmlns:a16="http://schemas.microsoft.com/office/drawing/2014/main" id="{D76C6664-0DFF-6847-8C91-9630B8CABF4C}"/>
                </a:ext>
              </a:extLst>
            </p:cNvPr>
            <p:cNvSpPr txBox="1">
              <a:spLocks noChangeArrowheads="1"/>
            </p:cNvSpPr>
            <p:nvPr/>
          </p:nvSpPr>
          <p:spPr bwMode="auto">
            <a:xfrm>
              <a:off x="3119481" y="4011213"/>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434" name="Group 433">
              <a:extLst>
                <a:ext uri="{FF2B5EF4-FFF2-40B4-BE49-F238E27FC236}">
                  <a16:creationId xmlns:a16="http://schemas.microsoft.com/office/drawing/2014/main" id="{7800DC3B-8637-C445-B46C-B1F234EAAAF7}"/>
                </a:ext>
              </a:extLst>
            </p:cNvPr>
            <p:cNvGrpSpPr/>
            <p:nvPr/>
          </p:nvGrpSpPr>
          <p:grpSpPr>
            <a:xfrm flipH="1">
              <a:off x="1449388" y="4279047"/>
              <a:ext cx="1539875" cy="390924"/>
              <a:chOff x="796245" y="5993547"/>
              <a:chExt cx="1539875" cy="390924"/>
            </a:xfrm>
          </p:grpSpPr>
          <p:sp>
            <p:nvSpPr>
              <p:cNvPr id="436" name="Line 169">
                <a:extLst>
                  <a:ext uri="{FF2B5EF4-FFF2-40B4-BE49-F238E27FC236}">
                    <a16:creationId xmlns:a16="http://schemas.microsoft.com/office/drawing/2014/main" id="{DF8AED72-CC03-D141-BF1D-CDBAD8CFF041}"/>
                  </a:ext>
                </a:extLst>
              </p:cNvPr>
              <p:cNvSpPr>
                <a:spLocks noChangeShapeType="1"/>
              </p:cNvSpPr>
              <p:nvPr/>
            </p:nvSpPr>
            <p:spPr bwMode="auto">
              <a:xfrm>
                <a:off x="796245" y="6007834"/>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Rectangle 170">
                <a:extLst>
                  <a:ext uri="{FF2B5EF4-FFF2-40B4-BE49-F238E27FC236}">
                    <a16:creationId xmlns:a16="http://schemas.microsoft.com/office/drawing/2014/main" id="{629240BC-A74F-6E49-91FA-059AA1C94494}"/>
                  </a:ext>
                </a:extLst>
              </p:cNvPr>
              <p:cNvSpPr>
                <a:spLocks noChangeArrowheads="1"/>
              </p:cNvSpPr>
              <p:nvPr/>
            </p:nvSpPr>
            <p:spPr bwMode="auto">
              <a:xfrm>
                <a:off x="1113745" y="5993547"/>
                <a:ext cx="859292" cy="39092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Oval 172">
                <a:extLst>
                  <a:ext uri="{FF2B5EF4-FFF2-40B4-BE49-F238E27FC236}">
                    <a16:creationId xmlns:a16="http://schemas.microsoft.com/office/drawing/2014/main" id="{A155E5ED-674B-0544-A028-085A5AD95F12}"/>
                  </a:ext>
                </a:extLst>
              </p:cNvPr>
              <p:cNvSpPr>
                <a:spLocks noChangeArrowheads="1"/>
              </p:cNvSpPr>
              <p:nvPr/>
            </p:nvSpPr>
            <p:spPr bwMode="auto">
              <a:xfrm>
                <a:off x="2245632" y="6291997"/>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435" name="Text Box 171">
              <a:extLst>
                <a:ext uri="{FF2B5EF4-FFF2-40B4-BE49-F238E27FC236}">
                  <a16:creationId xmlns:a16="http://schemas.microsoft.com/office/drawing/2014/main" id="{F73380DB-6861-6B4E-B8D4-43FE3C783476}"/>
                </a:ext>
              </a:extLst>
            </p:cNvPr>
            <p:cNvSpPr txBox="1">
              <a:spLocks noChangeArrowheads="1"/>
            </p:cNvSpPr>
            <p:nvPr/>
          </p:nvSpPr>
          <p:spPr bwMode="auto">
            <a:xfrm>
              <a:off x="1735694" y="4283529"/>
              <a:ext cx="1071127" cy="33855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ACK(x+1)</a:t>
              </a:r>
            </a:p>
          </p:txBody>
        </p:sp>
      </p:grpSp>
      <p:grpSp>
        <p:nvGrpSpPr>
          <p:cNvPr id="9" name="Group 8">
            <a:extLst>
              <a:ext uri="{FF2B5EF4-FFF2-40B4-BE49-F238E27FC236}">
                <a16:creationId xmlns:a16="http://schemas.microsoft.com/office/drawing/2014/main" id="{A4CB8012-D87E-F547-97B0-03323A38506E}"/>
              </a:ext>
            </a:extLst>
          </p:cNvPr>
          <p:cNvGrpSpPr/>
          <p:nvPr/>
        </p:nvGrpSpPr>
        <p:grpSpPr>
          <a:xfrm>
            <a:off x="1273629" y="5146706"/>
            <a:ext cx="1773114" cy="1003723"/>
            <a:chOff x="1273629" y="5146706"/>
            <a:chExt cx="1773114" cy="1003723"/>
          </a:xfrm>
        </p:grpSpPr>
        <p:sp>
          <p:nvSpPr>
            <p:cNvPr id="4" name="TextBox 3">
              <a:extLst>
                <a:ext uri="{FF2B5EF4-FFF2-40B4-BE49-F238E27FC236}">
                  <a16:creationId xmlns:a16="http://schemas.microsoft.com/office/drawing/2014/main" id="{BDFF0F55-D08F-1344-9B87-5BCA4686A75C}"/>
                </a:ext>
              </a:extLst>
            </p:cNvPr>
            <p:cNvSpPr txBox="1"/>
            <p:nvPr/>
          </p:nvSpPr>
          <p:spPr>
            <a:xfrm>
              <a:off x="1273629" y="5146706"/>
              <a:ext cx="17731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No problem!</a:t>
              </a:r>
            </a:p>
          </p:txBody>
        </p:sp>
        <p:pic>
          <p:nvPicPr>
            <p:cNvPr id="6" name="Picture 5" descr="A picture containing drawing&#10;&#10;Description automatically generated">
              <a:extLst>
                <a:ext uri="{FF2B5EF4-FFF2-40B4-BE49-F238E27FC236}">
                  <a16:creationId xmlns:a16="http://schemas.microsoft.com/office/drawing/2014/main" id="{4F95E370-82E9-0D41-AB1B-B42B590C4566}"/>
                </a:ext>
              </a:extLst>
            </p:cNvPr>
            <p:cNvPicPr>
              <a:picLocks noChangeAspect="1"/>
            </p:cNvPicPr>
            <p:nvPr/>
          </p:nvPicPr>
          <p:blipFill>
            <a:blip r:embed="rId4"/>
            <a:stretch>
              <a:fillRect/>
            </a:stretch>
          </p:blipFill>
          <p:spPr>
            <a:xfrm>
              <a:off x="1812470" y="5524500"/>
              <a:ext cx="625929" cy="625929"/>
            </a:xfrm>
            <a:prstGeom prst="rect">
              <a:avLst/>
            </a:prstGeom>
          </p:spPr>
        </p:pic>
      </p:grpSp>
      <p:sp>
        <p:nvSpPr>
          <p:cNvPr id="73" name="Slide Number Placeholder 2">
            <a:extLst>
              <a:ext uri="{FF2B5EF4-FFF2-40B4-BE49-F238E27FC236}">
                <a16:creationId xmlns:a16="http://schemas.microsoft.com/office/drawing/2014/main" id="{26201937-A24A-454E-B97D-9D841DC244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100</a:t>
            </a:fld>
            <a:endParaRPr lang="en-US" dirty="0"/>
          </a:p>
        </p:txBody>
      </p:sp>
    </p:spTree>
    <p:extLst>
      <p:ext uri="{BB962C8B-B14F-4D97-AF65-F5344CB8AC3E}">
        <p14:creationId xmlns:p14="http://schemas.microsoft.com/office/powerpoint/2010/main" val="71547846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xit" presetSubtype="0" fill="hold" nodeType="withEffect">
                                  <p:stCondLst>
                                    <p:cond delay="0"/>
                                  </p:stCondLst>
                                  <p:childTnLst>
                                    <p:animEffect transition="out" filter="dissolve">
                                      <p:cBhvr>
                                        <p:cTn id="9" dur="500"/>
                                        <p:tgtEl>
                                          <p:spTgt spid="423"/>
                                        </p:tgtEl>
                                      </p:cBhvr>
                                    </p:animEffect>
                                    <p:set>
                                      <p:cBhvr>
                                        <p:cTn id="10" dur="1" fill="hold">
                                          <p:stCondLst>
                                            <p:cond delay="499"/>
                                          </p:stCondLst>
                                        </p:cTn>
                                        <p:tgtEl>
                                          <p:spTgt spid="423"/>
                                        </p:tgtEl>
                                        <p:attrNameLst>
                                          <p:attrName>style.visibility</p:attrName>
                                        </p:attrNameLst>
                                      </p:cBhvr>
                                      <p:to>
                                        <p:strVal val="hidden"/>
                                      </p:to>
                                    </p:set>
                                  </p:childTnLst>
                                </p:cTn>
                              </p:par>
                              <p:par>
                                <p:cTn id="11" presetID="9" presetClass="exit" presetSubtype="0" fill="hold" nodeType="withEffect">
                                  <p:stCondLst>
                                    <p:cond delay="0"/>
                                  </p:stCondLst>
                                  <p:childTnLst>
                                    <p:animEffect transition="out" filter="dissolve">
                                      <p:cBhvr>
                                        <p:cTn id="12" dur="500"/>
                                        <p:tgtEl>
                                          <p:spTgt spid="9"/>
                                        </p:tgtEl>
                                      </p:cBhvr>
                                    </p:animEffect>
                                    <p:set>
                                      <p:cBhvr>
                                        <p:cTn id="1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 name="Group 2">
            <a:extLst>
              <a:ext uri="{FF2B5EF4-FFF2-40B4-BE49-F238E27FC236}">
                <a16:creationId xmlns:a16="http://schemas.microsoft.com/office/drawing/2014/main" id="{9CAAA66F-65EC-E34C-8D40-259E21717735}"/>
              </a:ext>
            </a:extLst>
          </p:cNvPr>
          <p:cNvGrpSpPr/>
          <p:nvPr/>
        </p:nvGrpSpPr>
        <p:grpSpPr>
          <a:xfrm>
            <a:off x="5262108" y="1983508"/>
            <a:ext cx="1530350" cy="4033838"/>
            <a:chOff x="5276623" y="2475192"/>
            <a:chExt cx="1530350" cy="4033838"/>
          </a:xfrm>
        </p:grpSpPr>
        <p:sp>
          <p:nvSpPr>
            <p:cNvPr id="279" name="Line 25">
              <a:extLst>
                <a:ext uri="{FF2B5EF4-FFF2-40B4-BE49-F238E27FC236}">
                  <a16:creationId xmlns:a16="http://schemas.microsoft.com/office/drawing/2014/main" id="{BC6653C1-9562-C643-B0CA-B2050012CB3F}"/>
                </a:ext>
              </a:extLst>
            </p:cNvPr>
            <p:cNvSpPr>
              <a:spLocks noChangeShapeType="1"/>
            </p:cNvSpPr>
            <p:nvPr/>
          </p:nvSpPr>
          <p:spPr bwMode="auto">
            <a:xfrm flipH="1">
              <a:off x="5276623" y="2475192"/>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0" name="Line 39">
              <a:extLst>
                <a:ext uri="{FF2B5EF4-FFF2-40B4-BE49-F238E27FC236}">
                  <a16:creationId xmlns:a16="http://schemas.microsoft.com/office/drawing/2014/main" id="{315091FE-FBA3-1544-BB24-018D1D00254A}"/>
                </a:ext>
              </a:extLst>
            </p:cNvPr>
            <p:cNvSpPr>
              <a:spLocks noChangeShapeType="1"/>
            </p:cNvSpPr>
            <p:nvPr/>
          </p:nvSpPr>
          <p:spPr bwMode="auto">
            <a:xfrm flipH="1">
              <a:off x="6805386" y="2548217"/>
              <a:ext cx="1587" cy="3960813"/>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D58C52DC-C8FA-4944-8CC4-85815AC982E1}"/>
              </a:ext>
            </a:extLst>
          </p:cNvPr>
          <p:cNvGrpSpPr/>
          <p:nvPr/>
        </p:nvGrpSpPr>
        <p:grpSpPr>
          <a:xfrm>
            <a:off x="6768421" y="5356225"/>
            <a:ext cx="847724" cy="336550"/>
            <a:chOff x="11151735" y="5148718"/>
            <a:chExt cx="847724" cy="336550"/>
          </a:xfrm>
        </p:grpSpPr>
        <p:sp>
          <p:nvSpPr>
            <p:cNvPr id="284" name="Text Box 44">
              <a:extLst>
                <a:ext uri="{FF2B5EF4-FFF2-40B4-BE49-F238E27FC236}">
                  <a16:creationId xmlns:a16="http://schemas.microsoft.com/office/drawing/2014/main" id="{44C9896B-08D9-DD4F-A1D1-E6EE31E997B0}"/>
                </a:ext>
              </a:extLst>
            </p:cNvPr>
            <p:cNvSpPr txBox="1">
              <a:spLocks noChangeArrowheads="1"/>
            </p:cNvSpPr>
            <p:nvPr/>
          </p:nvSpPr>
          <p:spPr bwMode="auto">
            <a:xfrm>
              <a:off x="11227935" y="5148718"/>
              <a:ext cx="771524"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ESTAB</a:t>
              </a:r>
            </a:p>
          </p:txBody>
        </p:sp>
        <p:sp>
          <p:nvSpPr>
            <p:cNvPr id="285" name="Oval 45">
              <a:extLst>
                <a:ext uri="{FF2B5EF4-FFF2-40B4-BE49-F238E27FC236}">
                  <a16:creationId xmlns:a16="http://schemas.microsoft.com/office/drawing/2014/main" id="{523A6BAB-2B5B-8B48-B14C-CD5B3206CAA2}"/>
                </a:ext>
              </a:extLst>
            </p:cNvPr>
            <p:cNvSpPr>
              <a:spLocks noChangeArrowheads="1"/>
            </p:cNvSpPr>
            <p:nvPr/>
          </p:nvSpPr>
          <p:spPr bwMode="auto">
            <a:xfrm>
              <a:off x="11151735" y="5275718"/>
              <a:ext cx="90487"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BF5066A4-7FFD-3447-A085-E135DC48118A}"/>
              </a:ext>
            </a:extLst>
          </p:cNvPr>
          <p:cNvGrpSpPr/>
          <p:nvPr/>
        </p:nvGrpSpPr>
        <p:grpSpPr>
          <a:xfrm>
            <a:off x="3998688" y="2674935"/>
            <a:ext cx="2841623" cy="2849565"/>
            <a:chOff x="8352974" y="2492829"/>
            <a:chExt cx="2841623" cy="2849565"/>
          </a:xfrm>
        </p:grpSpPr>
        <p:sp>
          <p:nvSpPr>
            <p:cNvPr id="282" name="Text Box 42">
              <a:extLst>
                <a:ext uri="{FF2B5EF4-FFF2-40B4-BE49-F238E27FC236}">
                  <a16:creationId xmlns:a16="http://schemas.microsoft.com/office/drawing/2014/main" id="{8B0E3738-2A2C-C540-B07D-16F35D1B7460}"/>
                </a:ext>
              </a:extLst>
            </p:cNvPr>
            <p:cNvSpPr txBox="1">
              <a:spLocks noChangeArrowheads="1"/>
            </p:cNvSpPr>
            <p:nvPr/>
          </p:nvSpPr>
          <p:spPr bwMode="auto">
            <a:xfrm>
              <a:off x="8352974" y="2492829"/>
              <a:ext cx="1273174"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Freeform 43">
              <a:extLst>
                <a:ext uri="{FF2B5EF4-FFF2-40B4-BE49-F238E27FC236}">
                  <a16:creationId xmlns:a16="http://schemas.microsoft.com/office/drawing/2014/main" id="{528F5849-C9BA-364B-BBF1-086991584A75}"/>
                </a:ext>
              </a:extLst>
            </p:cNvPr>
            <p:cNvSpPr>
              <a:spLocks/>
            </p:cNvSpPr>
            <p:nvPr/>
          </p:nvSpPr>
          <p:spPr bwMode="auto">
            <a:xfrm>
              <a:off x="9667423" y="2783342"/>
              <a:ext cx="1527174" cy="2559052"/>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86" name="Group 46">
              <a:extLst>
                <a:ext uri="{FF2B5EF4-FFF2-40B4-BE49-F238E27FC236}">
                  <a16:creationId xmlns:a16="http://schemas.microsoft.com/office/drawing/2014/main" id="{3F65A0FD-93D7-FE4A-976F-9F9685E790A3}"/>
                </a:ext>
              </a:extLst>
            </p:cNvPr>
            <p:cNvGrpSpPr>
              <a:grpSpLocks/>
            </p:cNvGrpSpPr>
            <p:nvPr/>
          </p:nvGrpSpPr>
          <p:grpSpPr bwMode="auto">
            <a:xfrm>
              <a:off x="9764261" y="3386592"/>
              <a:ext cx="1273174" cy="336550"/>
              <a:chOff x="1065" y="2085"/>
              <a:chExt cx="802" cy="212"/>
            </a:xfrm>
          </p:grpSpPr>
          <p:sp>
            <p:nvSpPr>
              <p:cNvPr id="288" name="Rectangle 47">
                <a:extLst>
                  <a:ext uri="{FF2B5EF4-FFF2-40B4-BE49-F238E27FC236}">
                    <a16:creationId xmlns:a16="http://schemas.microsoft.com/office/drawing/2014/main" id="{528CC805-3663-4846-BF33-966C0CEBEFDC}"/>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9" name="Text Box 48">
                <a:extLst>
                  <a:ext uri="{FF2B5EF4-FFF2-40B4-BE49-F238E27FC236}">
                    <a16:creationId xmlns:a16="http://schemas.microsoft.com/office/drawing/2014/main" id="{37D76C29-568C-6D4B-A1D0-D37EBE61CD72}"/>
                  </a:ext>
                </a:extLst>
              </p:cNvPr>
              <p:cNvSpPr txBox="1">
                <a:spLocks noChangeArrowheads="1"/>
              </p:cNvSpPr>
              <p:nvPr/>
            </p:nvSpPr>
            <p:spPr bwMode="auto">
              <a:xfrm>
                <a:off x="1065" y="2085"/>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grpSp>
      </p:grpSp>
      <p:grpSp>
        <p:nvGrpSpPr>
          <p:cNvPr id="290" name="Group 93">
            <a:extLst>
              <a:ext uri="{FF2B5EF4-FFF2-40B4-BE49-F238E27FC236}">
                <a16:creationId xmlns:a16="http://schemas.microsoft.com/office/drawing/2014/main" id="{86B69F27-A994-CA47-985C-04430FA1972B}"/>
              </a:ext>
            </a:extLst>
          </p:cNvPr>
          <p:cNvGrpSpPr>
            <a:grpSpLocks/>
          </p:cNvGrpSpPr>
          <p:nvPr/>
        </p:nvGrpSpPr>
        <p:grpSpPr bwMode="auto">
          <a:xfrm>
            <a:off x="4105048" y="4123231"/>
            <a:ext cx="3830638" cy="715962"/>
            <a:chOff x="406" y="2807"/>
            <a:chExt cx="2413" cy="451"/>
          </a:xfrm>
        </p:grpSpPr>
        <p:sp>
          <p:nvSpPr>
            <p:cNvPr id="291" name="Line 40">
              <a:extLst>
                <a:ext uri="{FF2B5EF4-FFF2-40B4-BE49-F238E27FC236}">
                  <a16:creationId xmlns:a16="http://schemas.microsoft.com/office/drawing/2014/main" id="{C5AE8131-69E2-444B-8BC2-5C71A372218D}"/>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83">
              <a:extLst>
                <a:ext uri="{FF2B5EF4-FFF2-40B4-BE49-F238E27FC236}">
                  <a16:creationId xmlns:a16="http://schemas.microsoft.com/office/drawing/2014/main" id="{8DBECFE4-76F0-AB4E-B789-A21C0EFCB611}"/>
                </a:ext>
              </a:extLst>
            </p:cNvPr>
            <p:cNvSpPr txBox="1">
              <a:spLocks noChangeArrowheads="1"/>
            </p:cNvSpPr>
            <p:nvPr/>
          </p:nvSpPr>
          <p:spPr bwMode="auto">
            <a:xfrm>
              <a:off x="406" y="2937"/>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293" name="Text Box 84">
              <a:extLst>
                <a:ext uri="{FF2B5EF4-FFF2-40B4-BE49-F238E27FC236}">
                  <a16:creationId xmlns:a16="http://schemas.microsoft.com/office/drawing/2014/main" id="{01770E8E-591E-3449-B45B-86CFA7116170}"/>
                </a:ext>
              </a:extLst>
            </p:cNvPr>
            <p:cNvSpPr txBox="1">
              <a:spLocks noChangeArrowheads="1"/>
            </p:cNvSpPr>
            <p:nvPr/>
          </p:nvSpPr>
          <p:spPr bwMode="auto">
            <a:xfrm>
              <a:off x="2081" y="2938"/>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sp>
          <p:nvSpPr>
            <p:cNvPr id="294" name="Text Box 85">
              <a:extLst>
                <a:ext uri="{FF2B5EF4-FFF2-40B4-BE49-F238E27FC236}">
                  <a16:creationId xmlns:a16="http://schemas.microsoft.com/office/drawing/2014/main" id="{6398E97B-6925-E144-A17A-19BDFF67AF27}"/>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x completes</a:t>
              </a:r>
            </a:p>
          </p:txBody>
        </p:sp>
      </p:grpSp>
      <p:grpSp>
        <p:nvGrpSpPr>
          <p:cNvPr id="12" name="Group 11">
            <a:extLst>
              <a:ext uri="{FF2B5EF4-FFF2-40B4-BE49-F238E27FC236}">
                <a16:creationId xmlns:a16="http://schemas.microsoft.com/office/drawing/2014/main" id="{09A60973-A80A-204A-B7D6-FB475901ED33}"/>
              </a:ext>
            </a:extLst>
          </p:cNvPr>
          <p:cNvGrpSpPr/>
          <p:nvPr/>
        </p:nvGrpSpPr>
        <p:grpSpPr>
          <a:xfrm>
            <a:off x="4222070" y="1980106"/>
            <a:ext cx="3389313" cy="1671637"/>
            <a:chOff x="7865155" y="1602735"/>
            <a:chExt cx="3389313" cy="1671637"/>
          </a:xfrm>
        </p:grpSpPr>
        <p:sp>
          <p:nvSpPr>
            <p:cNvPr id="308" name="Text Box 103">
              <a:extLst>
                <a:ext uri="{FF2B5EF4-FFF2-40B4-BE49-F238E27FC236}">
                  <a16:creationId xmlns:a16="http://schemas.microsoft.com/office/drawing/2014/main" id="{27DD0EE7-74A0-A142-919B-D9D3C93523C2}"/>
                </a:ext>
              </a:extLst>
            </p:cNvPr>
            <p:cNvSpPr txBox="1">
              <a:spLocks noChangeArrowheads="1"/>
            </p:cNvSpPr>
            <p:nvPr/>
          </p:nvSpPr>
          <p:spPr bwMode="auto">
            <a:xfrm>
              <a:off x="7865155" y="1602735"/>
              <a:ext cx="973138" cy="5810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9" name="Line 104">
              <a:extLst>
                <a:ext uri="{FF2B5EF4-FFF2-40B4-BE49-F238E27FC236}">
                  <a16:creationId xmlns:a16="http://schemas.microsoft.com/office/drawing/2014/main" id="{1CA9B668-6F05-1A48-9C2A-8D882F798CE6}"/>
                </a:ext>
              </a:extLst>
            </p:cNvPr>
            <p:cNvSpPr>
              <a:spLocks noChangeShapeType="1"/>
            </p:cNvSpPr>
            <p:nvPr/>
          </p:nvSpPr>
          <p:spPr bwMode="auto">
            <a:xfrm>
              <a:off x="8936718" y="1797997"/>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Line 105">
              <a:extLst>
                <a:ext uri="{FF2B5EF4-FFF2-40B4-BE49-F238E27FC236}">
                  <a16:creationId xmlns:a16="http://schemas.microsoft.com/office/drawing/2014/main" id="{419290E8-9A2F-1349-8BDC-8DFEA6A57E20}"/>
                </a:ext>
              </a:extLst>
            </p:cNvPr>
            <p:cNvSpPr>
              <a:spLocks noChangeShapeType="1"/>
            </p:cNvSpPr>
            <p:nvPr/>
          </p:nvSpPr>
          <p:spPr bwMode="auto">
            <a:xfrm flipH="1">
              <a:off x="8876393" y="2152010"/>
              <a:ext cx="1571625" cy="95567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Rectangle 106">
              <a:extLst>
                <a:ext uri="{FF2B5EF4-FFF2-40B4-BE49-F238E27FC236}">
                  <a16:creationId xmlns:a16="http://schemas.microsoft.com/office/drawing/2014/main" id="{6E5822A0-BC34-8444-893D-1967BA1DAE48}"/>
                </a:ext>
              </a:extLst>
            </p:cNvPr>
            <p:cNvSpPr>
              <a:spLocks noChangeArrowheads="1"/>
            </p:cNvSpPr>
            <p:nvPr/>
          </p:nvSpPr>
          <p:spPr bwMode="auto">
            <a:xfrm>
              <a:off x="9254218" y="1783710"/>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Text Box 107">
              <a:extLst>
                <a:ext uri="{FF2B5EF4-FFF2-40B4-BE49-F238E27FC236}">
                  <a16:creationId xmlns:a16="http://schemas.microsoft.com/office/drawing/2014/main" id="{743E92F5-482D-6641-AF59-6202AD0ABFAD}"/>
                </a:ext>
              </a:extLst>
            </p:cNvPr>
            <p:cNvSpPr txBox="1">
              <a:spLocks noChangeArrowheads="1"/>
            </p:cNvSpPr>
            <p:nvPr/>
          </p:nvSpPr>
          <p:spPr bwMode="auto">
            <a:xfrm>
              <a:off x="9024030" y="1750372"/>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13" name="Rectangle 108">
              <a:extLst>
                <a:ext uri="{FF2B5EF4-FFF2-40B4-BE49-F238E27FC236}">
                  <a16:creationId xmlns:a16="http://schemas.microsoft.com/office/drawing/2014/main" id="{0F092120-BA14-CA43-B320-651262EF6262}"/>
                </a:ext>
              </a:extLst>
            </p:cNvPr>
            <p:cNvSpPr>
              <a:spLocks noChangeArrowheads="1"/>
            </p:cNvSpPr>
            <p:nvPr/>
          </p:nvSpPr>
          <p:spPr bwMode="auto">
            <a:xfrm>
              <a:off x="9432018" y="2207572"/>
              <a:ext cx="439738"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Text Box 109">
              <a:extLst>
                <a:ext uri="{FF2B5EF4-FFF2-40B4-BE49-F238E27FC236}">
                  <a16:creationId xmlns:a16="http://schemas.microsoft.com/office/drawing/2014/main" id="{FE4B1615-8188-B146-9BEC-B285BF25D9D6}"/>
                </a:ext>
              </a:extLst>
            </p:cNvPr>
            <p:cNvSpPr txBox="1">
              <a:spLocks noChangeArrowheads="1"/>
            </p:cNvSpPr>
            <p:nvPr/>
          </p:nvSpPr>
          <p:spPr bwMode="auto">
            <a:xfrm>
              <a:off x="10482943" y="200913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5" name="Text Box 110">
              <a:extLst>
                <a:ext uri="{FF2B5EF4-FFF2-40B4-BE49-F238E27FC236}">
                  <a16:creationId xmlns:a16="http://schemas.microsoft.com/office/drawing/2014/main" id="{8653D286-5C97-A747-BA85-93954395E4EE}"/>
                </a:ext>
              </a:extLst>
            </p:cNvPr>
            <p:cNvSpPr txBox="1">
              <a:spLocks noChangeArrowheads="1"/>
            </p:cNvSpPr>
            <p:nvPr/>
          </p:nvSpPr>
          <p:spPr bwMode="auto">
            <a:xfrm>
              <a:off x="8022318" y="2937822"/>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6" name="Oval 111">
              <a:extLst>
                <a:ext uri="{FF2B5EF4-FFF2-40B4-BE49-F238E27FC236}">
                  <a16:creationId xmlns:a16="http://schemas.microsoft.com/office/drawing/2014/main" id="{300C99E0-DB04-CE43-BF80-AA9266EE3E52}"/>
                </a:ext>
              </a:extLst>
            </p:cNvPr>
            <p:cNvSpPr>
              <a:spLocks noChangeArrowheads="1"/>
            </p:cNvSpPr>
            <p:nvPr/>
          </p:nvSpPr>
          <p:spPr bwMode="auto">
            <a:xfrm>
              <a:off x="8835118" y="3039422"/>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17" name="Oval 112">
              <a:extLst>
                <a:ext uri="{FF2B5EF4-FFF2-40B4-BE49-F238E27FC236}">
                  <a16:creationId xmlns:a16="http://schemas.microsoft.com/office/drawing/2014/main" id="{55BCC378-2E90-C548-84E6-682C16C047D2}"/>
                </a:ext>
              </a:extLst>
            </p:cNvPr>
            <p:cNvSpPr>
              <a:spLocks noChangeArrowheads="1"/>
            </p:cNvSpPr>
            <p:nvPr/>
          </p:nvSpPr>
          <p:spPr bwMode="auto">
            <a:xfrm>
              <a:off x="10374993" y="2126610"/>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18" name="Group 113">
              <a:extLst>
                <a:ext uri="{FF2B5EF4-FFF2-40B4-BE49-F238E27FC236}">
                  <a16:creationId xmlns:a16="http://schemas.microsoft.com/office/drawing/2014/main" id="{204BAA52-89B1-794F-88E6-9C5622E551C2}"/>
                </a:ext>
              </a:extLst>
            </p:cNvPr>
            <p:cNvGrpSpPr>
              <a:grpSpLocks/>
            </p:cNvGrpSpPr>
            <p:nvPr/>
          </p:nvGrpSpPr>
          <p:grpSpPr bwMode="auto">
            <a:xfrm>
              <a:off x="9124043" y="2345685"/>
              <a:ext cx="1274763" cy="336550"/>
              <a:chOff x="1065" y="2085"/>
              <a:chExt cx="803" cy="212"/>
            </a:xfrm>
          </p:grpSpPr>
          <p:sp>
            <p:nvSpPr>
              <p:cNvPr id="355" name="Rectangle 114">
                <a:extLst>
                  <a:ext uri="{FF2B5EF4-FFF2-40B4-BE49-F238E27FC236}">
                    <a16:creationId xmlns:a16="http://schemas.microsoft.com/office/drawing/2014/main" id="{C6D2B144-2FD8-974E-9CC8-AFFFEB74685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6" name="Text Box 115">
                <a:extLst>
                  <a:ext uri="{FF2B5EF4-FFF2-40B4-BE49-F238E27FC236}">
                    <a16:creationId xmlns:a16="http://schemas.microsoft.com/office/drawing/2014/main" id="{96800BB5-6D1C-0B46-BD61-1B42671EE79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319" name="Group 116">
            <a:extLst>
              <a:ext uri="{FF2B5EF4-FFF2-40B4-BE49-F238E27FC236}">
                <a16:creationId xmlns:a16="http://schemas.microsoft.com/office/drawing/2014/main" id="{80C83854-C77F-BA47-9721-52914A496B51}"/>
              </a:ext>
            </a:extLst>
          </p:cNvPr>
          <p:cNvGrpSpPr>
            <a:grpSpLocks/>
          </p:cNvGrpSpPr>
          <p:nvPr/>
        </p:nvGrpSpPr>
        <p:grpSpPr bwMode="auto">
          <a:xfrm>
            <a:off x="4879295" y="1432418"/>
            <a:ext cx="620713" cy="487363"/>
            <a:chOff x="-44" y="1473"/>
            <a:chExt cx="981" cy="1105"/>
          </a:xfrm>
        </p:grpSpPr>
        <p:pic>
          <p:nvPicPr>
            <p:cNvPr id="353" name="Picture 117" descr="desktop_computer_stylized_medium">
              <a:extLst>
                <a:ext uri="{FF2B5EF4-FFF2-40B4-BE49-F238E27FC236}">
                  <a16:creationId xmlns:a16="http://schemas.microsoft.com/office/drawing/2014/main" id="{FE9AA7D5-5E43-A948-A974-AB4C6A0118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4" name="Freeform 118">
              <a:extLst>
                <a:ext uri="{FF2B5EF4-FFF2-40B4-BE49-F238E27FC236}">
                  <a16:creationId xmlns:a16="http://schemas.microsoft.com/office/drawing/2014/main" id="{E2235674-3CC8-FA49-8410-24EA9726B2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19">
            <a:extLst>
              <a:ext uri="{FF2B5EF4-FFF2-40B4-BE49-F238E27FC236}">
                <a16:creationId xmlns:a16="http://schemas.microsoft.com/office/drawing/2014/main" id="{20AAAB4F-DE43-4840-934B-1D6561325F75}"/>
              </a:ext>
            </a:extLst>
          </p:cNvPr>
          <p:cNvGrpSpPr>
            <a:grpSpLocks/>
          </p:cNvGrpSpPr>
          <p:nvPr/>
        </p:nvGrpSpPr>
        <p:grpSpPr bwMode="auto">
          <a:xfrm>
            <a:off x="6687458" y="1413368"/>
            <a:ext cx="336550" cy="512763"/>
            <a:chOff x="4140" y="429"/>
            <a:chExt cx="1425" cy="2396"/>
          </a:xfrm>
        </p:grpSpPr>
        <p:sp>
          <p:nvSpPr>
            <p:cNvPr id="321" name="Freeform 120">
              <a:extLst>
                <a:ext uri="{FF2B5EF4-FFF2-40B4-BE49-F238E27FC236}">
                  <a16:creationId xmlns:a16="http://schemas.microsoft.com/office/drawing/2014/main" id="{5DB74304-D404-914A-B276-40CA04FC131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Rectangle 121">
              <a:extLst>
                <a:ext uri="{FF2B5EF4-FFF2-40B4-BE49-F238E27FC236}">
                  <a16:creationId xmlns:a16="http://schemas.microsoft.com/office/drawing/2014/main" id="{4478CCC0-71C5-0742-833B-39071606459A}"/>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3" name="Freeform 122">
              <a:extLst>
                <a:ext uri="{FF2B5EF4-FFF2-40B4-BE49-F238E27FC236}">
                  <a16:creationId xmlns:a16="http://schemas.microsoft.com/office/drawing/2014/main" id="{773F3087-0AEC-3244-AE9B-B906345E8CA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4" name="Freeform 123">
              <a:extLst>
                <a:ext uri="{FF2B5EF4-FFF2-40B4-BE49-F238E27FC236}">
                  <a16:creationId xmlns:a16="http://schemas.microsoft.com/office/drawing/2014/main" id="{6D261F9A-FEF5-2C48-A572-F9AEEE61C84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5" name="Rectangle 124">
              <a:extLst>
                <a:ext uri="{FF2B5EF4-FFF2-40B4-BE49-F238E27FC236}">
                  <a16:creationId xmlns:a16="http://schemas.microsoft.com/office/drawing/2014/main" id="{D7A88CB8-3019-0847-8D63-FB56841E8488}"/>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25">
              <a:extLst>
                <a:ext uri="{FF2B5EF4-FFF2-40B4-BE49-F238E27FC236}">
                  <a16:creationId xmlns:a16="http://schemas.microsoft.com/office/drawing/2014/main" id="{92427F18-D9EB-5F4E-A265-DCBE0DDFDD70}"/>
                </a:ext>
              </a:extLst>
            </p:cNvPr>
            <p:cNvGrpSpPr>
              <a:grpSpLocks/>
            </p:cNvGrpSpPr>
            <p:nvPr/>
          </p:nvGrpSpPr>
          <p:grpSpPr bwMode="auto">
            <a:xfrm>
              <a:off x="4749" y="668"/>
              <a:ext cx="581" cy="145"/>
              <a:chOff x="614" y="2568"/>
              <a:chExt cx="725" cy="139"/>
            </a:xfrm>
          </p:grpSpPr>
          <p:sp>
            <p:nvSpPr>
              <p:cNvPr id="351" name="AutoShape 126">
                <a:extLst>
                  <a:ext uri="{FF2B5EF4-FFF2-40B4-BE49-F238E27FC236}">
                    <a16:creationId xmlns:a16="http://schemas.microsoft.com/office/drawing/2014/main" id="{49297CCC-774B-1443-8147-999AEBDA5FE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AutoShape 127">
                <a:extLst>
                  <a:ext uri="{FF2B5EF4-FFF2-40B4-BE49-F238E27FC236}">
                    <a16:creationId xmlns:a16="http://schemas.microsoft.com/office/drawing/2014/main" id="{99AA7B97-011A-844B-9C5E-49EF3FECA59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28">
              <a:extLst>
                <a:ext uri="{FF2B5EF4-FFF2-40B4-BE49-F238E27FC236}">
                  <a16:creationId xmlns:a16="http://schemas.microsoft.com/office/drawing/2014/main" id="{0DE915D7-115F-0148-8246-F07CA43F2DF0}"/>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8" name="Group 129">
              <a:extLst>
                <a:ext uri="{FF2B5EF4-FFF2-40B4-BE49-F238E27FC236}">
                  <a16:creationId xmlns:a16="http://schemas.microsoft.com/office/drawing/2014/main" id="{1168EC4F-26EA-454C-A186-35A18483C0EB}"/>
                </a:ext>
              </a:extLst>
            </p:cNvPr>
            <p:cNvGrpSpPr>
              <a:grpSpLocks/>
            </p:cNvGrpSpPr>
            <p:nvPr/>
          </p:nvGrpSpPr>
          <p:grpSpPr bwMode="auto">
            <a:xfrm>
              <a:off x="4747" y="994"/>
              <a:ext cx="581" cy="134"/>
              <a:chOff x="614" y="2568"/>
              <a:chExt cx="725" cy="139"/>
            </a:xfrm>
          </p:grpSpPr>
          <p:sp>
            <p:nvSpPr>
              <p:cNvPr id="349" name="AutoShape 130">
                <a:extLst>
                  <a:ext uri="{FF2B5EF4-FFF2-40B4-BE49-F238E27FC236}">
                    <a16:creationId xmlns:a16="http://schemas.microsoft.com/office/drawing/2014/main" id="{30DEF7E1-5206-E14C-8F6E-C221B89557E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31">
                <a:extLst>
                  <a:ext uri="{FF2B5EF4-FFF2-40B4-BE49-F238E27FC236}">
                    <a16:creationId xmlns:a16="http://schemas.microsoft.com/office/drawing/2014/main" id="{6DBD6BDF-F229-9945-8578-CEC44256CF6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9" name="Rectangle 132">
              <a:extLst>
                <a:ext uri="{FF2B5EF4-FFF2-40B4-BE49-F238E27FC236}">
                  <a16:creationId xmlns:a16="http://schemas.microsoft.com/office/drawing/2014/main" id="{0A0EEFD7-8203-2740-ABF0-C767B83C1EBD}"/>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0" name="Rectangle 133">
              <a:extLst>
                <a:ext uri="{FF2B5EF4-FFF2-40B4-BE49-F238E27FC236}">
                  <a16:creationId xmlns:a16="http://schemas.microsoft.com/office/drawing/2014/main" id="{9B3363E9-032E-DE45-B7D5-07B9FA6590E9}"/>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31" name="Group 134">
              <a:extLst>
                <a:ext uri="{FF2B5EF4-FFF2-40B4-BE49-F238E27FC236}">
                  <a16:creationId xmlns:a16="http://schemas.microsoft.com/office/drawing/2014/main" id="{64432C7D-9E6A-6E4E-965D-954C702C6B6E}"/>
                </a:ext>
              </a:extLst>
            </p:cNvPr>
            <p:cNvGrpSpPr>
              <a:grpSpLocks/>
            </p:cNvGrpSpPr>
            <p:nvPr/>
          </p:nvGrpSpPr>
          <p:grpSpPr bwMode="auto">
            <a:xfrm>
              <a:off x="4735" y="1627"/>
              <a:ext cx="582" cy="151"/>
              <a:chOff x="614" y="2568"/>
              <a:chExt cx="725" cy="139"/>
            </a:xfrm>
          </p:grpSpPr>
          <p:sp>
            <p:nvSpPr>
              <p:cNvPr id="347" name="AutoShape 135">
                <a:extLst>
                  <a:ext uri="{FF2B5EF4-FFF2-40B4-BE49-F238E27FC236}">
                    <a16:creationId xmlns:a16="http://schemas.microsoft.com/office/drawing/2014/main" id="{B32D344B-D91B-954B-BD35-1984E9213AA1}"/>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36">
                <a:extLst>
                  <a:ext uri="{FF2B5EF4-FFF2-40B4-BE49-F238E27FC236}">
                    <a16:creationId xmlns:a16="http://schemas.microsoft.com/office/drawing/2014/main" id="{47067A3E-2B26-F04B-A35D-FE7A4A41031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Freeform 137">
              <a:extLst>
                <a:ext uri="{FF2B5EF4-FFF2-40B4-BE49-F238E27FC236}">
                  <a16:creationId xmlns:a16="http://schemas.microsoft.com/office/drawing/2014/main" id="{D7735CF1-1F30-4F47-AC44-432430394B3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3" name="Group 138">
              <a:extLst>
                <a:ext uri="{FF2B5EF4-FFF2-40B4-BE49-F238E27FC236}">
                  <a16:creationId xmlns:a16="http://schemas.microsoft.com/office/drawing/2014/main" id="{FB78B141-B15E-674E-8F3F-8329CF49818C}"/>
                </a:ext>
              </a:extLst>
            </p:cNvPr>
            <p:cNvGrpSpPr>
              <a:grpSpLocks/>
            </p:cNvGrpSpPr>
            <p:nvPr/>
          </p:nvGrpSpPr>
          <p:grpSpPr bwMode="auto">
            <a:xfrm>
              <a:off x="4739" y="1327"/>
              <a:ext cx="582" cy="139"/>
              <a:chOff x="614" y="2568"/>
              <a:chExt cx="725" cy="139"/>
            </a:xfrm>
          </p:grpSpPr>
          <p:sp>
            <p:nvSpPr>
              <p:cNvPr id="345" name="AutoShape 139">
                <a:extLst>
                  <a:ext uri="{FF2B5EF4-FFF2-40B4-BE49-F238E27FC236}">
                    <a16:creationId xmlns:a16="http://schemas.microsoft.com/office/drawing/2014/main" id="{2FE8954C-766A-0743-AFEA-BE850F02F6A5}"/>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40">
                <a:extLst>
                  <a:ext uri="{FF2B5EF4-FFF2-40B4-BE49-F238E27FC236}">
                    <a16:creationId xmlns:a16="http://schemas.microsoft.com/office/drawing/2014/main" id="{B0838D8D-F17D-6642-84C3-0A7A06DB11E7}"/>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4" name="Rectangle 141">
              <a:extLst>
                <a:ext uri="{FF2B5EF4-FFF2-40B4-BE49-F238E27FC236}">
                  <a16:creationId xmlns:a16="http://schemas.microsoft.com/office/drawing/2014/main" id="{201450E4-426D-034A-898C-EA0F1878F2BD}"/>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5" name="Freeform 142">
              <a:extLst>
                <a:ext uri="{FF2B5EF4-FFF2-40B4-BE49-F238E27FC236}">
                  <a16:creationId xmlns:a16="http://schemas.microsoft.com/office/drawing/2014/main" id="{BEF832CC-F889-B740-96DA-EC8898E429E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6" name="Freeform 143">
              <a:extLst>
                <a:ext uri="{FF2B5EF4-FFF2-40B4-BE49-F238E27FC236}">
                  <a16:creationId xmlns:a16="http://schemas.microsoft.com/office/drawing/2014/main" id="{62398C75-46A0-3745-982E-EFC495B4758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Oval 144">
              <a:extLst>
                <a:ext uri="{FF2B5EF4-FFF2-40B4-BE49-F238E27FC236}">
                  <a16:creationId xmlns:a16="http://schemas.microsoft.com/office/drawing/2014/main" id="{352FBF24-62B2-6F49-AC68-A67E46BEF583}"/>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Freeform 145">
              <a:extLst>
                <a:ext uri="{FF2B5EF4-FFF2-40B4-BE49-F238E27FC236}">
                  <a16:creationId xmlns:a16="http://schemas.microsoft.com/office/drawing/2014/main" id="{689E20C5-4EA8-8A4D-86CB-905743CC96A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AutoShape 146">
              <a:extLst>
                <a:ext uri="{FF2B5EF4-FFF2-40B4-BE49-F238E27FC236}">
                  <a16:creationId xmlns:a16="http://schemas.microsoft.com/office/drawing/2014/main" id="{EEA954D3-56B0-3541-93CF-131CC960367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AutoShape 147">
              <a:extLst>
                <a:ext uri="{FF2B5EF4-FFF2-40B4-BE49-F238E27FC236}">
                  <a16:creationId xmlns:a16="http://schemas.microsoft.com/office/drawing/2014/main" id="{D041028B-4F78-C84C-BFED-1142E17FC05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1" name="Oval 148">
              <a:extLst>
                <a:ext uri="{FF2B5EF4-FFF2-40B4-BE49-F238E27FC236}">
                  <a16:creationId xmlns:a16="http://schemas.microsoft.com/office/drawing/2014/main" id="{1DB124EA-65C6-2944-95EA-9CF5A05FD4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Oval 149">
              <a:extLst>
                <a:ext uri="{FF2B5EF4-FFF2-40B4-BE49-F238E27FC236}">
                  <a16:creationId xmlns:a16="http://schemas.microsoft.com/office/drawing/2014/main" id="{F9B231BC-3EE3-C645-A89F-95E350FAA4A6}"/>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3" name="Oval 150">
              <a:extLst>
                <a:ext uri="{FF2B5EF4-FFF2-40B4-BE49-F238E27FC236}">
                  <a16:creationId xmlns:a16="http://schemas.microsoft.com/office/drawing/2014/main" id="{01CC1925-74AE-594F-AD3D-173726AFBB10}"/>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Rectangle 151">
              <a:extLst>
                <a:ext uri="{FF2B5EF4-FFF2-40B4-BE49-F238E27FC236}">
                  <a16:creationId xmlns:a16="http://schemas.microsoft.com/office/drawing/2014/main" id="{92B6BE0B-71DF-9742-BE8C-BEF3D8A9EF2F}"/>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3" name="Group 12">
            <a:extLst>
              <a:ext uri="{FF2B5EF4-FFF2-40B4-BE49-F238E27FC236}">
                <a16:creationId xmlns:a16="http://schemas.microsoft.com/office/drawing/2014/main" id="{DE38AD7C-A8B1-2B4B-BE71-513FFA7EFB6C}"/>
              </a:ext>
            </a:extLst>
          </p:cNvPr>
          <p:cNvGrpSpPr/>
          <p:nvPr/>
        </p:nvGrpSpPr>
        <p:grpSpPr>
          <a:xfrm>
            <a:off x="4917394" y="5539014"/>
            <a:ext cx="1889805" cy="662028"/>
            <a:chOff x="9620023" y="2667000"/>
            <a:chExt cx="1889805" cy="662028"/>
          </a:xfrm>
        </p:grpSpPr>
        <p:sp>
          <p:nvSpPr>
            <p:cNvPr id="225" name="Line 105">
              <a:extLst>
                <a:ext uri="{FF2B5EF4-FFF2-40B4-BE49-F238E27FC236}">
                  <a16:creationId xmlns:a16="http://schemas.microsoft.com/office/drawing/2014/main" id="{6EE235BA-E9E9-3149-AB4E-BB5E5B9184E9}"/>
                </a:ext>
              </a:extLst>
            </p:cNvPr>
            <p:cNvSpPr>
              <a:spLocks noChangeShapeType="1"/>
            </p:cNvSpPr>
            <p:nvPr/>
          </p:nvSpPr>
          <p:spPr bwMode="auto">
            <a:xfrm flipH="1">
              <a:off x="9620023" y="2667000"/>
              <a:ext cx="1889805" cy="662028"/>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Rectangle 108">
              <a:extLst>
                <a:ext uri="{FF2B5EF4-FFF2-40B4-BE49-F238E27FC236}">
                  <a16:creationId xmlns:a16="http://schemas.microsoft.com/office/drawing/2014/main" id="{34867620-5404-3840-9CB7-CC051B16076F}"/>
                </a:ext>
              </a:extLst>
            </p:cNvPr>
            <p:cNvSpPr>
              <a:spLocks noChangeArrowheads="1"/>
            </p:cNvSpPr>
            <p:nvPr/>
          </p:nvSpPr>
          <p:spPr bwMode="auto">
            <a:xfrm>
              <a:off x="10132106" y="2824428"/>
              <a:ext cx="855208" cy="39774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113">
              <a:extLst>
                <a:ext uri="{FF2B5EF4-FFF2-40B4-BE49-F238E27FC236}">
                  <a16:creationId xmlns:a16="http://schemas.microsoft.com/office/drawing/2014/main" id="{FF53EAD9-E51E-C047-8717-0A017ED29429}"/>
                </a:ext>
              </a:extLst>
            </p:cNvPr>
            <p:cNvGrpSpPr>
              <a:grpSpLocks/>
            </p:cNvGrpSpPr>
            <p:nvPr/>
          </p:nvGrpSpPr>
          <p:grpSpPr bwMode="auto">
            <a:xfrm>
              <a:off x="9998301" y="2802885"/>
              <a:ext cx="1274763" cy="336550"/>
              <a:chOff x="1065" y="2085"/>
              <a:chExt cx="803" cy="212"/>
            </a:xfrm>
          </p:grpSpPr>
          <p:sp>
            <p:nvSpPr>
              <p:cNvPr id="234" name="Rectangle 114">
                <a:extLst>
                  <a:ext uri="{FF2B5EF4-FFF2-40B4-BE49-F238E27FC236}">
                    <a16:creationId xmlns:a16="http://schemas.microsoft.com/office/drawing/2014/main" id="{49C5CA13-D3E8-AD41-9B46-F0CAA1288DCE}"/>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Text Box 115">
                <a:extLst>
                  <a:ext uri="{FF2B5EF4-FFF2-40B4-BE49-F238E27FC236}">
                    <a16:creationId xmlns:a16="http://schemas.microsoft.com/office/drawing/2014/main" id="{D4E6AFA2-674D-4C4B-889C-819675572F0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15" name="Group 14">
            <a:extLst>
              <a:ext uri="{FF2B5EF4-FFF2-40B4-BE49-F238E27FC236}">
                <a16:creationId xmlns:a16="http://schemas.microsoft.com/office/drawing/2014/main" id="{D5CE827D-884B-C243-811A-BA57B03C1272}"/>
              </a:ext>
            </a:extLst>
          </p:cNvPr>
          <p:cNvGrpSpPr/>
          <p:nvPr/>
        </p:nvGrpSpPr>
        <p:grpSpPr>
          <a:xfrm>
            <a:off x="4080329" y="5732236"/>
            <a:ext cx="4134756" cy="1082222"/>
            <a:chOff x="3673928" y="5775778"/>
            <a:chExt cx="4134756" cy="1082222"/>
          </a:xfrm>
        </p:grpSpPr>
        <p:sp>
          <p:nvSpPr>
            <p:cNvPr id="14" name="Rectangle 13">
              <a:extLst>
                <a:ext uri="{FF2B5EF4-FFF2-40B4-BE49-F238E27FC236}">
                  <a16:creationId xmlns:a16="http://schemas.microsoft.com/office/drawing/2014/main" id="{014466EA-38BF-AC46-AFFE-C98EDEE60F29}"/>
                </a:ext>
              </a:extLst>
            </p:cNvPr>
            <p:cNvSpPr/>
            <p:nvPr/>
          </p:nvSpPr>
          <p:spPr>
            <a:xfrm>
              <a:off x="4020455" y="5775778"/>
              <a:ext cx="3788229" cy="10822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0FEA675F-95EB-944F-978C-22DF4F8A54DC}"/>
                </a:ext>
              </a:extLst>
            </p:cNvPr>
            <p:cNvGrpSpPr/>
            <p:nvPr/>
          </p:nvGrpSpPr>
          <p:grpSpPr>
            <a:xfrm>
              <a:off x="3673928" y="5804239"/>
              <a:ext cx="3829958" cy="830263"/>
              <a:chOff x="4588327" y="5819777"/>
              <a:chExt cx="3829958" cy="830263"/>
            </a:xfrm>
            <a:noFill/>
          </p:grpSpPr>
          <p:sp>
            <p:nvSpPr>
              <p:cNvPr id="287" name="Text Box 49">
                <a:extLst>
                  <a:ext uri="{FF2B5EF4-FFF2-40B4-BE49-F238E27FC236}">
                    <a16:creationId xmlns:a16="http://schemas.microsoft.com/office/drawing/2014/main" id="{132D608A-D3A5-E54F-AEEE-E1F1B0718AC0}"/>
                  </a:ext>
                </a:extLst>
              </p:cNvPr>
              <p:cNvSpPr txBox="1">
                <a:spLocks noChangeArrowheads="1"/>
              </p:cNvSpPr>
              <p:nvPr/>
            </p:nvSpPr>
            <p:spPr bwMode="auto">
              <a:xfrm>
                <a:off x="5202012" y="5819777"/>
                <a:ext cx="3216273" cy="830263"/>
              </a:xfrm>
              <a:prstGeom prst="rect">
                <a:avLst/>
              </a:prstGeom>
              <a:grp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Problem: half open connection! (no client)</a:t>
                </a:r>
              </a:p>
            </p:txBody>
          </p:sp>
          <p:pic>
            <p:nvPicPr>
              <p:cNvPr id="8" name="Picture 7" descr="A picture containing drawing&#10;&#10;Description automatically generated">
                <a:extLst>
                  <a:ext uri="{FF2B5EF4-FFF2-40B4-BE49-F238E27FC236}">
                    <a16:creationId xmlns:a16="http://schemas.microsoft.com/office/drawing/2014/main" id="{5EAF06CF-36BA-E34A-83CF-1DFB966A8512}"/>
                  </a:ext>
                </a:extLst>
              </p:cNvPr>
              <p:cNvPicPr>
                <a:picLocks noChangeAspect="1"/>
              </p:cNvPicPr>
              <p:nvPr/>
            </p:nvPicPr>
            <p:blipFill>
              <a:blip r:embed="rId4"/>
              <a:stretch>
                <a:fillRect/>
              </a:stretch>
            </p:blipFill>
            <p:spPr>
              <a:xfrm>
                <a:off x="4588327" y="5916386"/>
                <a:ext cx="636815" cy="636815"/>
              </a:xfrm>
              <a:prstGeom prst="rect">
                <a:avLst/>
              </a:prstGeom>
              <a:grpFill/>
            </p:spPr>
          </p:pic>
        </p:grpSp>
      </p:grpSp>
      <p:sp>
        <p:nvSpPr>
          <p:cNvPr id="81" name="Slide Number Placeholder 2">
            <a:extLst>
              <a:ext uri="{FF2B5EF4-FFF2-40B4-BE49-F238E27FC236}">
                <a16:creationId xmlns:a16="http://schemas.microsoft.com/office/drawing/2014/main" id="{C5180A9E-4EA2-5A45-B935-0F6B15CE622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101</a:t>
            </a:fld>
            <a:endParaRPr lang="en-US" dirty="0"/>
          </a:p>
        </p:txBody>
      </p:sp>
    </p:spTree>
    <p:extLst>
      <p:ext uri="{BB962C8B-B14F-4D97-AF65-F5344CB8AC3E}">
        <p14:creationId xmlns:p14="http://schemas.microsoft.com/office/powerpoint/2010/main" val="161969347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0"/>
                                        </p:tgtEl>
                                        <p:attrNameLst>
                                          <p:attrName>style.visibility</p:attrName>
                                        </p:attrNameLst>
                                      </p:cBhvr>
                                      <p:to>
                                        <p:strVal val="visible"/>
                                      </p:to>
                                    </p:set>
                                    <p:animEffect transition="in" filter="dissolve">
                                      <p:cBhvr>
                                        <p:cTn id="12" dur="500"/>
                                        <p:tgtEl>
                                          <p:spTgt spid="29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right)">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57" name="Group 152">
            <a:extLst>
              <a:ext uri="{FF2B5EF4-FFF2-40B4-BE49-F238E27FC236}">
                <a16:creationId xmlns:a16="http://schemas.microsoft.com/office/drawing/2014/main" id="{9C2006BA-AA2D-8544-A70F-118097C53265}"/>
              </a:ext>
            </a:extLst>
          </p:cNvPr>
          <p:cNvGrpSpPr>
            <a:grpSpLocks/>
          </p:cNvGrpSpPr>
          <p:nvPr/>
        </p:nvGrpSpPr>
        <p:grpSpPr bwMode="auto">
          <a:xfrm>
            <a:off x="8173174" y="1342839"/>
            <a:ext cx="3933825" cy="4568825"/>
            <a:chOff x="3150" y="1107"/>
            <a:chExt cx="2478" cy="2878"/>
          </a:xfrm>
        </p:grpSpPr>
        <p:sp>
          <p:nvSpPr>
            <p:cNvPr id="358" name="Line 153">
              <a:extLst>
                <a:ext uri="{FF2B5EF4-FFF2-40B4-BE49-F238E27FC236}">
                  <a16:creationId xmlns:a16="http://schemas.microsoft.com/office/drawing/2014/main" id="{C056962F-C2E4-4D43-8591-63C2094689E9}"/>
                </a:ext>
              </a:extLst>
            </p:cNvPr>
            <p:cNvSpPr>
              <a:spLocks noChangeShapeType="1"/>
            </p:cNvSpPr>
            <p:nvPr/>
          </p:nvSpPr>
          <p:spPr bwMode="auto">
            <a:xfrm flipH="1">
              <a:off x="4822" y="1490"/>
              <a:ext cx="1" cy="249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Text Box 154">
              <a:extLst>
                <a:ext uri="{FF2B5EF4-FFF2-40B4-BE49-F238E27FC236}">
                  <a16:creationId xmlns:a16="http://schemas.microsoft.com/office/drawing/2014/main" id="{CDA652F2-819F-6848-A5C9-8D9B66F9680B}"/>
                </a:ext>
              </a:extLst>
            </p:cNvPr>
            <p:cNvSpPr txBox="1">
              <a:spLocks noChangeArrowheads="1"/>
            </p:cNvSpPr>
            <p:nvPr/>
          </p:nvSpPr>
          <p:spPr bwMode="auto">
            <a:xfrm>
              <a:off x="3150" y="298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360" name="Line 155">
              <a:extLst>
                <a:ext uri="{FF2B5EF4-FFF2-40B4-BE49-F238E27FC236}">
                  <a16:creationId xmlns:a16="http://schemas.microsoft.com/office/drawing/2014/main" id="{666153C5-2212-0042-ABC5-919CF540FFF1}"/>
                </a:ext>
              </a:extLst>
            </p:cNvPr>
            <p:cNvSpPr>
              <a:spLocks noChangeShapeType="1"/>
            </p:cNvSpPr>
            <p:nvPr/>
          </p:nvSpPr>
          <p:spPr bwMode="auto">
            <a:xfrm flipH="1">
              <a:off x="3845" y="1451"/>
              <a:ext cx="15" cy="1549"/>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Line 156">
              <a:extLst>
                <a:ext uri="{FF2B5EF4-FFF2-40B4-BE49-F238E27FC236}">
                  <a16:creationId xmlns:a16="http://schemas.microsoft.com/office/drawing/2014/main" id="{16ACB45E-8A1D-F74A-9C70-18C251DD28E3}"/>
                </a:ext>
              </a:extLst>
            </p:cNvPr>
            <p:cNvSpPr>
              <a:spLocks noChangeShapeType="1"/>
            </p:cNvSpPr>
            <p:nvPr/>
          </p:nvSpPr>
          <p:spPr bwMode="auto">
            <a:xfrm flipH="1">
              <a:off x="3850" y="1726"/>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Rectangle 157">
              <a:extLst>
                <a:ext uri="{FF2B5EF4-FFF2-40B4-BE49-F238E27FC236}">
                  <a16:creationId xmlns:a16="http://schemas.microsoft.com/office/drawing/2014/main" id="{7479C1A9-07F7-CD4C-A137-D663CAEFD43C}"/>
                </a:ext>
              </a:extLst>
            </p:cNvPr>
            <p:cNvSpPr>
              <a:spLocks noChangeArrowheads="1"/>
            </p:cNvSpPr>
            <p:nvPr/>
          </p:nvSpPr>
          <p:spPr bwMode="auto">
            <a:xfrm>
              <a:off x="4200" y="1761"/>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Text Box 158">
              <a:extLst>
                <a:ext uri="{FF2B5EF4-FFF2-40B4-BE49-F238E27FC236}">
                  <a16:creationId xmlns:a16="http://schemas.microsoft.com/office/drawing/2014/main" id="{07E98DEC-15BD-8E44-8C66-72860ACC5678}"/>
                </a:ext>
              </a:extLst>
            </p:cNvPr>
            <p:cNvSpPr txBox="1">
              <a:spLocks noChangeArrowheads="1"/>
            </p:cNvSpPr>
            <p:nvPr/>
          </p:nvSpPr>
          <p:spPr bwMode="auto">
            <a:xfrm>
              <a:off x="3312" y="2221"/>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64" name="Oval 159">
              <a:extLst>
                <a:ext uri="{FF2B5EF4-FFF2-40B4-BE49-F238E27FC236}">
                  <a16:creationId xmlns:a16="http://schemas.microsoft.com/office/drawing/2014/main" id="{C387CC00-D294-7442-8EAF-0E4792392432}"/>
                </a:ext>
              </a:extLst>
            </p:cNvPr>
            <p:cNvSpPr>
              <a:spLocks noChangeArrowheads="1"/>
            </p:cNvSpPr>
            <p:nvPr/>
          </p:nvSpPr>
          <p:spPr bwMode="auto">
            <a:xfrm>
              <a:off x="3817" y="2299"/>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65" name="Text Box 160">
              <a:extLst>
                <a:ext uri="{FF2B5EF4-FFF2-40B4-BE49-F238E27FC236}">
                  <a16:creationId xmlns:a16="http://schemas.microsoft.com/office/drawing/2014/main" id="{A3029202-6E45-6F46-B68F-696E31F63852}"/>
                </a:ext>
              </a:extLst>
            </p:cNvPr>
            <p:cNvSpPr txBox="1">
              <a:spLocks noChangeArrowheads="1"/>
            </p:cNvSpPr>
            <p:nvPr/>
          </p:nvSpPr>
          <p:spPr bwMode="auto">
            <a:xfrm>
              <a:off x="3213" y="1380"/>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161">
              <a:extLst>
                <a:ext uri="{FF2B5EF4-FFF2-40B4-BE49-F238E27FC236}">
                  <a16:creationId xmlns:a16="http://schemas.microsoft.com/office/drawing/2014/main" id="{0FC46209-BD0B-0445-AF05-C8310A8E862F}"/>
                </a:ext>
              </a:extLst>
            </p:cNvPr>
            <p:cNvSpPr>
              <a:spLocks noChangeShapeType="1"/>
            </p:cNvSpPr>
            <p:nvPr/>
          </p:nvSpPr>
          <p:spPr bwMode="auto">
            <a:xfrm>
              <a:off x="3888" y="1503"/>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Rectangle 162">
              <a:extLst>
                <a:ext uri="{FF2B5EF4-FFF2-40B4-BE49-F238E27FC236}">
                  <a16:creationId xmlns:a16="http://schemas.microsoft.com/office/drawing/2014/main" id="{636932A4-EF38-E141-9BEF-C806F12D9ABB}"/>
                </a:ext>
              </a:extLst>
            </p:cNvPr>
            <p:cNvSpPr>
              <a:spLocks noChangeArrowheads="1"/>
            </p:cNvSpPr>
            <p:nvPr/>
          </p:nvSpPr>
          <p:spPr bwMode="auto">
            <a:xfrm>
              <a:off x="4088" y="1494"/>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Text Box 163">
              <a:extLst>
                <a:ext uri="{FF2B5EF4-FFF2-40B4-BE49-F238E27FC236}">
                  <a16:creationId xmlns:a16="http://schemas.microsoft.com/office/drawing/2014/main" id="{09C7E230-4405-9E40-BEB3-C33FFEF6366D}"/>
                </a:ext>
              </a:extLst>
            </p:cNvPr>
            <p:cNvSpPr txBox="1">
              <a:spLocks noChangeArrowheads="1"/>
            </p:cNvSpPr>
            <p:nvPr/>
          </p:nvSpPr>
          <p:spPr bwMode="auto">
            <a:xfrm>
              <a:off x="3943" y="1473"/>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69" name="Text Box 164">
              <a:extLst>
                <a:ext uri="{FF2B5EF4-FFF2-40B4-BE49-F238E27FC236}">
                  <a16:creationId xmlns:a16="http://schemas.microsoft.com/office/drawing/2014/main" id="{8AEE0E4A-F8B4-9A4D-85F5-6FF0942C65C4}"/>
                </a:ext>
              </a:extLst>
            </p:cNvPr>
            <p:cNvSpPr txBox="1">
              <a:spLocks noChangeArrowheads="1"/>
            </p:cNvSpPr>
            <p:nvPr/>
          </p:nvSpPr>
          <p:spPr bwMode="auto">
            <a:xfrm>
              <a:off x="4862" y="1636"/>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70" name="Oval 165">
              <a:extLst>
                <a:ext uri="{FF2B5EF4-FFF2-40B4-BE49-F238E27FC236}">
                  <a16:creationId xmlns:a16="http://schemas.microsoft.com/office/drawing/2014/main" id="{837C2516-1B6F-784E-B717-4861DCB88C9F}"/>
                </a:ext>
              </a:extLst>
            </p:cNvPr>
            <p:cNvSpPr>
              <a:spLocks noChangeArrowheads="1"/>
            </p:cNvSpPr>
            <p:nvPr/>
          </p:nvSpPr>
          <p:spPr bwMode="auto">
            <a:xfrm>
              <a:off x="4794" y="1710"/>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71" name="Group 166">
              <a:extLst>
                <a:ext uri="{FF2B5EF4-FFF2-40B4-BE49-F238E27FC236}">
                  <a16:creationId xmlns:a16="http://schemas.microsoft.com/office/drawing/2014/main" id="{A1A4C995-57EF-2B44-9A2B-4B574A973474}"/>
                </a:ext>
              </a:extLst>
            </p:cNvPr>
            <p:cNvGrpSpPr>
              <a:grpSpLocks/>
            </p:cNvGrpSpPr>
            <p:nvPr/>
          </p:nvGrpSpPr>
          <p:grpSpPr bwMode="auto">
            <a:xfrm>
              <a:off x="4006" y="1848"/>
              <a:ext cx="803" cy="212"/>
              <a:chOff x="1065" y="2085"/>
              <a:chExt cx="803" cy="212"/>
            </a:xfrm>
          </p:grpSpPr>
          <p:sp>
            <p:nvSpPr>
              <p:cNvPr id="417" name="Rectangle 167">
                <a:extLst>
                  <a:ext uri="{FF2B5EF4-FFF2-40B4-BE49-F238E27FC236}">
                    <a16:creationId xmlns:a16="http://schemas.microsoft.com/office/drawing/2014/main" id="{5B3B9AC0-C168-2542-9619-9FFE0FFD6E7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Text Box 168">
                <a:extLst>
                  <a:ext uri="{FF2B5EF4-FFF2-40B4-BE49-F238E27FC236}">
                    <a16:creationId xmlns:a16="http://schemas.microsoft.com/office/drawing/2014/main" id="{FAF5722C-69B4-6B44-95D4-000562ACFDF9}"/>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sp>
          <p:nvSpPr>
            <p:cNvPr id="372" name="Line 169">
              <a:extLst>
                <a:ext uri="{FF2B5EF4-FFF2-40B4-BE49-F238E27FC236}">
                  <a16:creationId xmlns:a16="http://schemas.microsoft.com/office/drawing/2014/main" id="{73E51126-71B9-DA4D-B01B-7072D4E22BDC}"/>
                </a:ext>
              </a:extLst>
            </p:cNvPr>
            <p:cNvSpPr>
              <a:spLocks noChangeShapeType="1"/>
            </p:cNvSpPr>
            <p:nvPr/>
          </p:nvSpPr>
          <p:spPr bwMode="auto">
            <a:xfrm>
              <a:off x="3877" y="2345"/>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Rectangle 170">
              <a:extLst>
                <a:ext uri="{FF2B5EF4-FFF2-40B4-BE49-F238E27FC236}">
                  <a16:creationId xmlns:a16="http://schemas.microsoft.com/office/drawing/2014/main" id="{8B70B875-EE96-E044-B8D9-41CF1BBB693D}"/>
                </a:ext>
              </a:extLst>
            </p:cNvPr>
            <p:cNvSpPr>
              <a:spLocks noChangeArrowheads="1"/>
            </p:cNvSpPr>
            <p:nvPr/>
          </p:nvSpPr>
          <p:spPr bwMode="auto">
            <a:xfrm>
              <a:off x="4077" y="2336"/>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Text Box 171">
              <a:extLst>
                <a:ext uri="{FF2B5EF4-FFF2-40B4-BE49-F238E27FC236}">
                  <a16:creationId xmlns:a16="http://schemas.microsoft.com/office/drawing/2014/main" id="{069C4711-758D-CF4A-A407-6F22C98DCF70}"/>
                </a:ext>
              </a:extLst>
            </p:cNvPr>
            <p:cNvSpPr txBox="1">
              <a:spLocks noChangeArrowheads="1"/>
            </p:cNvSpPr>
            <p:nvPr/>
          </p:nvSpPr>
          <p:spPr bwMode="auto">
            <a:xfrm>
              <a:off x="3989" y="2315"/>
              <a:ext cx="688"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375" name="Oval 172">
              <a:extLst>
                <a:ext uri="{FF2B5EF4-FFF2-40B4-BE49-F238E27FC236}">
                  <a16:creationId xmlns:a16="http://schemas.microsoft.com/office/drawing/2014/main" id="{B63CF324-44AD-D941-BFE9-6823A7212A48}"/>
                </a:ext>
              </a:extLst>
            </p:cNvPr>
            <p:cNvSpPr>
              <a:spLocks noChangeArrowheads="1"/>
            </p:cNvSpPr>
            <p:nvPr/>
          </p:nvSpPr>
          <p:spPr bwMode="auto">
            <a:xfrm>
              <a:off x="4790" y="2524"/>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76" name="Text Box 173">
              <a:extLst>
                <a:ext uri="{FF2B5EF4-FFF2-40B4-BE49-F238E27FC236}">
                  <a16:creationId xmlns:a16="http://schemas.microsoft.com/office/drawing/2014/main" id="{21C7DDF1-6000-FA4F-8259-FD106EBA0F67}"/>
                </a:ext>
              </a:extLst>
            </p:cNvPr>
            <p:cNvSpPr txBox="1">
              <a:spLocks noChangeArrowheads="1"/>
            </p:cNvSpPr>
            <p:nvPr/>
          </p:nvSpPr>
          <p:spPr bwMode="auto">
            <a:xfrm>
              <a:off x="4890" y="237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377" name="Group 174">
              <a:extLst>
                <a:ext uri="{FF2B5EF4-FFF2-40B4-BE49-F238E27FC236}">
                  <a16:creationId xmlns:a16="http://schemas.microsoft.com/office/drawing/2014/main" id="{67E235CF-E2F0-4A4C-B6BE-CB6AC0D0B6B1}"/>
                </a:ext>
              </a:extLst>
            </p:cNvPr>
            <p:cNvGrpSpPr>
              <a:grpSpLocks/>
            </p:cNvGrpSpPr>
            <p:nvPr/>
          </p:nvGrpSpPr>
          <p:grpSpPr bwMode="auto">
            <a:xfrm>
              <a:off x="3826" y="2803"/>
              <a:ext cx="1515" cy="300"/>
              <a:chOff x="3818" y="2796"/>
              <a:chExt cx="1515" cy="300"/>
            </a:xfrm>
          </p:grpSpPr>
          <p:sp>
            <p:nvSpPr>
              <p:cNvPr id="415" name="Line 175">
                <a:extLst>
                  <a:ext uri="{FF2B5EF4-FFF2-40B4-BE49-F238E27FC236}">
                    <a16:creationId xmlns:a16="http://schemas.microsoft.com/office/drawing/2014/main" id="{BC5ADDF2-7CBC-484B-8D57-A55A75E1FA1C}"/>
                  </a:ext>
                </a:extLst>
              </p:cNvPr>
              <p:cNvSpPr>
                <a:spLocks noChangeShapeType="1"/>
              </p:cNvSpPr>
              <p:nvPr/>
            </p:nvSpPr>
            <p:spPr bwMode="auto">
              <a:xfrm>
                <a:off x="3818" y="2951"/>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6" name="Text Box 176">
                <a:extLst>
                  <a:ext uri="{FF2B5EF4-FFF2-40B4-BE49-F238E27FC236}">
                    <a16:creationId xmlns:a16="http://schemas.microsoft.com/office/drawing/2014/main" id="{4DB46F2E-E4BE-194B-8D43-E5E134B15493}"/>
                  </a:ext>
                </a:extLst>
              </p:cNvPr>
              <p:cNvSpPr txBox="1">
                <a:spLocks noChangeArrowheads="1"/>
              </p:cNvSpPr>
              <p:nvPr/>
            </p:nvSpPr>
            <p:spPr bwMode="auto">
              <a:xfrm>
                <a:off x="3989" y="2796"/>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sp>
          <p:nvSpPr>
            <p:cNvPr id="378" name="Text Box 177">
              <a:extLst>
                <a:ext uri="{FF2B5EF4-FFF2-40B4-BE49-F238E27FC236}">
                  <a16:creationId xmlns:a16="http://schemas.microsoft.com/office/drawing/2014/main" id="{1C719B44-FA92-594B-8E17-4A5C23A8F44E}"/>
                </a:ext>
              </a:extLst>
            </p:cNvPr>
            <p:cNvSpPr txBox="1">
              <a:spLocks noChangeArrowheads="1"/>
            </p:cNvSpPr>
            <p:nvPr/>
          </p:nvSpPr>
          <p:spPr bwMode="auto">
            <a:xfrm>
              <a:off x="4830" y="2962"/>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grpSp>
          <p:nvGrpSpPr>
            <p:cNvPr id="379" name="Group 178">
              <a:extLst>
                <a:ext uri="{FF2B5EF4-FFF2-40B4-BE49-F238E27FC236}">
                  <a16:creationId xmlns:a16="http://schemas.microsoft.com/office/drawing/2014/main" id="{EC86099C-C8AD-6846-8AE7-34CA041B869C}"/>
                </a:ext>
              </a:extLst>
            </p:cNvPr>
            <p:cNvGrpSpPr>
              <a:grpSpLocks/>
            </p:cNvGrpSpPr>
            <p:nvPr/>
          </p:nvGrpSpPr>
          <p:grpSpPr bwMode="auto">
            <a:xfrm>
              <a:off x="3570" y="1119"/>
              <a:ext cx="391" cy="307"/>
              <a:chOff x="-44" y="1473"/>
              <a:chExt cx="981" cy="1105"/>
            </a:xfrm>
          </p:grpSpPr>
          <p:pic>
            <p:nvPicPr>
              <p:cNvPr id="413" name="Picture 179" descr="desktop_computer_stylized_medium">
                <a:extLst>
                  <a:ext uri="{FF2B5EF4-FFF2-40B4-BE49-F238E27FC236}">
                    <a16:creationId xmlns:a16="http://schemas.microsoft.com/office/drawing/2014/main" id="{F1C9C236-427D-834B-8DAC-99F53A4376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4" name="Freeform 180">
                <a:extLst>
                  <a:ext uri="{FF2B5EF4-FFF2-40B4-BE49-F238E27FC236}">
                    <a16:creationId xmlns:a16="http://schemas.microsoft.com/office/drawing/2014/main" id="{77EA5CD5-1868-AB46-B031-A7892A487F0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80" name="Group 181">
              <a:extLst>
                <a:ext uri="{FF2B5EF4-FFF2-40B4-BE49-F238E27FC236}">
                  <a16:creationId xmlns:a16="http://schemas.microsoft.com/office/drawing/2014/main" id="{D3F68FA6-F7DF-A146-A605-ABBDC8F8EFF8}"/>
                </a:ext>
              </a:extLst>
            </p:cNvPr>
            <p:cNvGrpSpPr>
              <a:grpSpLocks/>
            </p:cNvGrpSpPr>
            <p:nvPr/>
          </p:nvGrpSpPr>
          <p:grpSpPr bwMode="auto">
            <a:xfrm>
              <a:off x="4709" y="1107"/>
              <a:ext cx="212" cy="323"/>
              <a:chOff x="4140" y="429"/>
              <a:chExt cx="1425" cy="2396"/>
            </a:xfrm>
          </p:grpSpPr>
          <p:sp>
            <p:nvSpPr>
              <p:cNvPr id="381" name="Freeform 182">
                <a:extLst>
                  <a:ext uri="{FF2B5EF4-FFF2-40B4-BE49-F238E27FC236}">
                    <a16:creationId xmlns:a16="http://schemas.microsoft.com/office/drawing/2014/main" id="{1D2E36D3-F983-B54A-87F8-4B0FB1D0A97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Rectangle 183">
                <a:extLst>
                  <a:ext uri="{FF2B5EF4-FFF2-40B4-BE49-F238E27FC236}">
                    <a16:creationId xmlns:a16="http://schemas.microsoft.com/office/drawing/2014/main" id="{86762413-0C19-5E4F-AA7E-12F7BBEF4FE0}"/>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Freeform 184">
                <a:extLst>
                  <a:ext uri="{FF2B5EF4-FFF2-40B4-BE49-F238E27FC236}">
                    <a16:creationId xmlns:a16="http://schemas.microsoft.com/office/drawing/2014/main" id="{9ABD2B3D-5A73-0E4B-91D1-78596AD0A854}"/>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4" name="Freeform 185">
                <a:extLst>
                  <a:ext uri="{FF2B5EF4-FFF2-40B4-BE49-F238E27FC236}">
                    <a16:creationId xmlns:a16="http://schemas.microsoft.com/office/drawing/2014/main" id="{CAECD6F3-58BC-F24D-9434-643EDC4E7A8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Rectangle 186">
                <a:extLst>
                  <a:ext uri="{FF2B5EF4-FFF2-40B4-BE49-F238E27FC236}">
                    <a16:creationId xmlns:a16="http://schemas.microsoft.com/office/drawing/2014/main" id="{D640048A-92E5-F240-B20B-73B8FE8B2413}"/>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6" name="Group 187">
                <a:extLst>
                  <a:ext uri="{FF2B5EF4-FFF2-40B4-BE49-F238E27FC236}">
                    <a16:creationId xmlns:a16="http://schemas.microsoft.com/office/drawing/2014/main" id="{55FC97C6-B1FB-854D-94BE-E7BED8E1DC83}"/>
                  </a:ext>
                </a:extLst>
              </p:cNvPr>
              <p:cNvGrpSpPr>
                <a:grpSpLocks/>
              </p:cNvGrpSpPr>
              <p:nvPr/>
            </p:nvGrpSpPr>
            <p:grpSpPr bwMode="auto">
              <a:xfrm>
                <a:off x="4749" y="668"/>
                <a:ext cx="581" cy="145"/>
                <a:chOff x="614" y="2568"/>
                <a:chExt cx="725" cy="139"/>
              </a:xfrm>
            </p:grpSpPr>
            <p:sp>
              <p:nvSpPr>
                <p:cNvPr id="411" name="AutoShape 188">
                  <a:extLst>
                    <a:ext uri="{FF2B5EF4-FFF2-40B4-BE49-F238E27FC236}">
                      <a16:creationId xmlns:a16="http://schemas.microsoft.com/office/drawing/2014/main" id="{E2DCD474-0D76-1D47-938B-0347B4119D35}"/>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2" name="AutoShape 189">
                  <a:extLst>
                    <a:ext uri="{FF2B5EF4-FFF2-40B4-BE49-F238E27FC236}">
                      <a16:creationId xmlns:a16="http://schemas.microsoft.com/office/drawing/2014/main" id="{ADC0CDA4-3ACC-784D-AFDA-1C6EA9C5411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7" name="Rectangle 190">
                <a:extLst>
                  <a:ext uri="{FF2B5EF4-FFF2-40B4-BE49-F238E27FC236}">
                    <a16:creationId xmlns:a16="http://schemas.microsoft.com/office/drawing/2014/main" id="{AEEFE7D3-0B38-EE42-AA94-340CFCA0C0A3}"/>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8" name="Group 191">
                <a:extLst>
                  <a:ext uri="{FF2B5EF4-FFF2-40B4-BE49-F238E27FC236}">
                    <a16:creationId xmlns:a16="http://schemas.microsoft.com/office/drawing/2014/main" id="{3BFA70F3-4887-4A45-A0B0-300E77757667}"/>
                  </a:ext>
                </a:extLst>
              </p:cNvPr>
              <p:cNvGrpSpPr>
                <a:grpSpLocks/>
              </p:cNvGrpSpPr>
              <p:nvPr/>
            </p:nvGrpSpPr>
            <p:grpSpPr bwMode="auto">
              <a:xfrm>
                <a:off x="4747" y="994"/>
                <a:ext cx="581" cy="134"/>
                <a:chOff x="614" y="2568"/>
                <a:chExt cx="725" cy="139"/>
              </a:xfrm>
            </p:grpSpPr>
            <p:sp>
              <p:nvSpPr>
                <p:cNvPr id="409" name="AutoShape 192">
                  <a:extLst>
                    <a:ext uri="{FF2B5EF4-FFF2-40B4-BE49-F238E27FC236}">
                      <a16:creationId xmlns:a16="http://schemas.microsoft.com/office/drawing/2014/main" id="{14B933DF-A76C-E94B-9362-3D28B4CBFFB6}"/>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AutoShape 193">
                  <a:extLst>
                    <a:ext uri="{FF2B5EF4-FFF2-40B4-BE49-F238E27FC236}">
                      <a16:creationId xmlns:a16="http://schemas.microsoft.com/office/drawing/2014/main" id="{D1EC9173-2D5E-F641-9324-62AF5244C467}"/>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9" name="Rectangle 194">
                <a:extLst>
                  <a:ext uri="{FF2B5EF4-FFF2-40B4-BE49-F238E27FC236}">
                    <a16:creationId xmlns:a16="http://schemas.microsoft.com/office/drawing/2014/main" id="{B180E0D5-32AA-5A4A-92D4-28F216DC536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A3E70690-FEFF-2446-B890-3315B37B0B0D}"/>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96">
                <a:extLst>
                  <a:ext uri="{FF2B5EF4-FFF2-40B4-BE49-F238E27FC236}">
                    <a16:creationId xmlns:a16="http://schemas.microsoft.com/office/drawing/2014/main" id="{4184D53B-C370-5248-82BB-5D96E5BF521A}"/>
                  </a:ext>
                </a:extLst>
              </p:cNvPr>
              <p:cNvGrpSpPr>
                <a:grpSpLocks/>
              </p:cNvGrpSpPr>
              <p:nvPr/>
            </p:nvGrpSpPr>
            <p:grpSpPr bwMode="auto">
              <a:xfrm>
                <a:off x="4735" y="1627"/>
                <a:ext cx="582" cy="151"/>
                <a:chOff x="614" y="2568"/>
                <a:chExt cx="725" cy="139"/>
              </a:xfrm>
            </p:grpSpPr>
            <p:sp>
              <p:nvSpPr>
                <p:cNvPr id="407" name="AutoShape 197">
                  <a:extLst>
                    <a:ext uri="{FF2B5EF4-FFF2-40B4-BE49-F238E27FC236}">
                      <a16:creationId xmlns:a16="http://schemas.microsoft.com/office/drawing/2014/main" id="{66CD18C8-97C8-AD49-8806-45F2C3FA3A20}"/>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8" name="AutoShape 198">
                  <a:extLst>
                    <a:ext uri="{FF2B5EF4-FFF2-40B4-BE49-F238E27FC236}">
                      <a16:creationId xmlns:a16="http://schemas.microsoft.com/office/drawing/2014/main" id="{E4596270-7ACC-5941-82EB-426AAF88315D}"/>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Freeform 199">
                <a:extLst>
                  <a:ext uri="{FF2B5EF4-FFF2-40B4-BE49-F238E27FC236}">
                    <a16:creationId xmlns:a16="http://schemas.microsoft.com/office/drawing/2014/main" id="{8D520046-573E-1549-A1AD-345D7B8191C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3" name="Group 200">
                <a:extLst>
                  <a:ext uri="{FF2B5EF4-FFF2-40B4-BE49-F238E27FC236}">
                    <a16:creationId xmlns:a16="http://schemas.microsoft.com/office/drawing/2014/main" id="{CBDA9A7E-0A7F-D64B-867D-2FC72D58322A}"/>
                  </a:ext>
                </a:extLst>
              </p:cNvPr>
              <p:cNvGrpSpPr>
                <a:grpSpLocks/>
              </p:cNvGrpSpPr>
              <p:nvPr/>
            </p:nvGrpSpPr>
            <p:grpSpPr bwMode="auto">
              <a:xfrm>
                <a:off x="4739" y="1327"/>
                <a:ext cx="582" cy="139"/>
                <a:chOff x="614" y="2568"/>
                <a:chExt cx="725" cy="139"/>
              </a:xfrm>
            </p:grpSpPr>
            <p:sp>
              <p:nvSpPr>
                <p:cNvPr id="405" name="AutoShape 201">
                  <a:extLst>
                    <a:ext uri="{FF2B5EF4-FFF2-40B4-BE49-F238E27FC236}">
                      <a16:creationId xmlns:a16="http://schemas.microsoft.com/office/drawing/2014/main" id="{F7CB7A1E-7741-E24C-AFB5-5F057AFD0C52}"/>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202">
                  <a:extLst>
                    <a:ext uri="{FF2B5EF4-FFF2-40B4-BE49-F238E27FC236}">
                      <a16:creationId xmlns:a16="http://schemas.microsoft.com/office/drawing/2014/main" id="{93BC514D-19E5-DF47-87E9-7BF859D24356}"/>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203">
                <a:extLst>
                  <a:ext uri="{FF2B5EF4-FFF2-40B4-BE49-F238E27FC236}">
                    <a16:creationId xmlns:a16="http://schemas.microsoft.com/office/drawing/2014/main" id="{992A2C09-2187-A749-9718-F045A2349EA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Freeform 204">
                <a:extLst>
                  <a:ext uri="{FF2B5EF4-FFF2-40B4-BE49-F238E27FC236}">
                    <a16:creationId xmlns:a16="http://schemas.microsoft.com/office/drawing/2014/main" id="{D473F289-DF79-1D4B-BA3A-57AFA552A24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6" name="Freeform 205">
                <a:extLst>
                  <a:ext uri="{FF2B5EF4-FFF2-40B4-BE49-F238E27FC236}">
                    <a16:creationId xmlns:a16="http://schemas.microsoft.com/office/drawing/2014/main" id="{55F98009-7662-6D40-889B-2D6F20DE3EA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Oval 206">
                <a:extLst>
                  <a:ext uri="{FF2B5EF4-FFF2-40B4-BE49-F238E27FC236}">
                    <a16:creationId xmlns:a16="http://schemas.microsoft.com/office/drawing/2014/main" id="{8C0E348C-3A61-F54D-B6E7-8EEC0C479961}"/>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Freeform 207">
                <a:extLst>
                  <a:ext uri="{FF2B5EF4-FFF2-40B4-BE49-F238E27FC236}">
                    <a16:creationId xmlns:a16="http://schemas.microsoft.com/office/drawing/2014/main" id="{06CDC36B-C766-0244-ABF7-3336A9C2E7B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9" name="AutoShape 208">
                <a:extLst>
                  <a:ext uri="{FF2B5EF4-FFF2-40B4-BE49-F238E27FC236}">
                    <a16:creationId xmlns:a16="http://schemas.microsoft.com/office/drawing/2014/main" id="{E47AE9BE-71F7-0C40-BB36-B6201EAE727F}"/>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209">
                <a:extLst>
                  <a:ext uri="{FF2B5EF4-FFF2-40B4-BE49-F238E27FC236}">
                    <a16:creationId xmlns:a16="http://schemas.microsoft.com/office/drawing/2014/main" id="{6DDF70D2-966F-0443-BFEC-34DC981AB2D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Oval 210">
                <a:extLst>
                  <a:ext uri="{FF2B5EF4-FFF2-40B4-BE49-F238E27FC236}">
                    <a16:creationId xmlns:a16="http://schemas.microsoft.com/office/drawing/2014/main" id="{DFF00D08-0F51-F044-8429-6F3D5CC28DB2}"/>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211">
                <a:extLst>
                  <a:ext uri="{FF2B5EF4-FFF2-40B4-BE49-F238E27FC236}">
                    <a16:creationId xmlns:a16="http://schemas.microsoft.com/office/drawing/2014/main" id="{BBFCC1D5-E5D6-FB46-9D8C-E8CE8BFE2270}"/>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3" name="Oval 212">
                <a:extLst>
                  <a:ext uri="{FF2B5EF4-FFF2-40B4-BE49-F238E27FC236}">
                    <a16:creationId xmlns:a16="http://schemas.microsoft.com/office/drawing/2014/main" id="{F4244C1D-3E80-C847-BD71-A4309DAB13CE}"/>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Rectangle 213">
                <a:extLst>
                  <a:ext uri="{FF2B5EF4-FFF2-40B4-BE49-F238E27FC236}">
                    <a16:creationId xmlns:a16="http://schemas.microsoft.com/office/drawing/2014/main" id="{F13C27D5-275D-5C47-9B76-D6F9DDED6AD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0" name="Group 9">
            <a:extLst>
              <a:ext uri="{FF2B5EF4-FFF2-40B4-BE49-F238E27FC236}">
                <a16:creationId xmlns:a16="http://schemas.microsoft.com/office/drawing/2014/main" id="{3BB0CBF7-361A-5548-A01C-90FF3005AB01}"/>
              </a:ext>
            </a:extLst>
          </p:cNvPr>
          <p:cNvGrpSpPr/>
          <p:nvPr/>
        </p:nvGrpSpPr>
        <p:grpSpPr>
          <a:xfrm>
            <a:off x="9120415" y="5983461"/>
            <a:ext cx="3548742" cy="830997"/>
            <a:chOff x="8757558" y="5903267"/>
            <a:chExt cx="3548742" cy="830997"/>
          </a:xfrm>
        </p:grpSpPr>
        <p:sp>
          <p:nvSpPr>
            <p:cNvPr id="491" name="TextBox 490">
              <a:extLst>
                <a:ext uri="{FF2B5EF4-FFF2-40B4-BE49-F238E27FC236}">
                  <a16:creationId xmlns:a16="http://schemas.microsoft.com/office/drawing/2014/main" id="{9C02D14E-840C-344B-9763-DE44A289373C}"/>
                </a:ext>
              </a:extLst>
            </p:cNvPr>
            <p:cNvSpPr txBox="1"/>
            <p:nvPr/>
          </p:nvSpPr>
          <p:spPr>
            <a:xfrm>
              <a:off x="9372601" y="5903267"/>
              <a:ext cx="2933699"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Problem: dup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accepted!</a:t>
              </a:r>
            </a:p>
          </p:txBody>
        </p:sp>
        <p:pic>
          <p:nvPicPr>
            <p:cNvPr id="492" name="Picture 491" descr="A picture containing drawing&#10;&#10;Description automatically generated">
              <a:extLst>
                <a:ext uri="{FF2B5EF4-FFF2-40B4-BE49-F238E27FC236}">
                  <a16:creationId xmlns:a16="http://schemas.microsoft.com/office/drawing/2014/main" id="{44630E30-AB86-2744-AC77-B540735E14B7}"/>
                </a:ext>
              </a:extLst>
            </p:cNvPr>
            <p:cNvPicPr>
              <a:picLocks noChangeAspect="1"/>
            </p:cNvPicPr>
            <p:nvPr/>
          </p:nvPicPr>
          <p:blipFill>
            <a:blip r:embed="rId4"/>
            <a:stretch>
              <a:fillRect/>
            </a:stretch>
          </p:blipFill>
          <p:spPr>
            <a:xfrm>
              <a:off x="8757558" y="6003472"/>
              <a:ext cx="636815" cy="636815"/>
            </a:xfrm>
            <a:prstGeom prst="rect">
              <a:avLst/>
            </a:prstGeom>
          </p:spPr>
        </p:pic>
      </p:grpSp>
      <p:grpSp>
        <p:nvGrpSpPr>
          <p:cNvPr id="13" name="Group 12">
            <a:extLst>
              <a:ext uri="{FF2B5EF4-FFF2-40B4-BE49-F238E27FC236}">
                <a16:creationId xmlns:a16="http://schemas.microsoft.com/office/drawing/2014/main" id="{FF4B12AC-451D-994B-8F10-E450C0737005}"/>
              </a:ext>
            </a:extLst>
          </p:cNvPr>
          <p:cNvGrpSpPr/>
          <p:nvPr/>
        </p:nvGrpSpPr>
        <p:grpSpPr>
          <a:xfrm>
            <a:off x="8091532" y="3683267"/>
            <a:ext cx="3997325" cy="2365375"/>
            <a:chOff x="3185703" y="3422010"/>
            <a:chExt cx="3997325" cy="2365375"/>
          </a:xfrm>
        </p:grpSpPr>
        <p:sp>
          <p:nvSpPr>
            <p:cNvPr id="302" name="Freeform 86">
              <a:extLst>
                <a:ext uri="{FF2B5EF4-FFF2-40B4-BE49-F238E27FC236}">
                  <a16:creationId xmlns:a16="http://schemas.microsoft.com/office/drawing/2014/main" id="{38A816A8-A2A7-7540-BCC4-F843FEC5A429}"/>
                </a:ext>
              </a:extLst>
            </p:cNvPr>
            <p:cNvSpPr>
              <a:spLocks/>
            </p:cNvSpPr>
            <p:nvPr/>
          </p:nvSpPr>
          <p:spPr bwMode="auto">
            <a:xfrm>
              <a:off x="4431891" y="3661722"/>
              <a:ext cx="1501775" cy="1897063"/>
            </a:xfrm>
            <a:custGeom>
              <a:avLst/>
              <a:gdLst>
                <a:gd name="T0" fmla="*/ 0 w 946"/>
                <a:gd name="T1" fmla="*/ 15 h 1195"/>
                <a:gd name="T2" fmla="*/ 199 w 946"/>
                <a:gd name="T3" fmla="*/ 164 h 1195"/>
                <a:gd name="T4" fmla="*/ 320 w 946"/>
                <a:gd name="T5" fmla="*/ 960 h 1195"/>
                <a:gd name="T6" fmla="*/ 946 w 946"/>
                <a:gd name="T7" fmla="*/ 1138 h 11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6" h="1195">
                  <a:moveTo>
                    <a:pt x="0" y="15"/>
                  </a:moveTo>
                  <a:cubicBezTo>
                    <a:pt x="32" y="40"/>
                    <a:pt x="114" y="0"/>
                    <a:pt x="199" y="164"/>
                  </a:cubicBezTo>
                  <a:cubicBezTo>
                    <a:pt x="284" y="328"/>
                    <a:pt x="195" y="798"/>
                    <a:pt x="320" y="960"/>
                  </a:cubicBezTo>
                  <a:cubicBezTo>
                    <a:pt x="477" y="1195"/>
                    <a:pt x="816" y="1101"/>
                    <a:pt x="946" y="1138"/>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3" name="Rectangle 88">
              <a:extLst>
                <a:ext uri="{FF2B5EF4-FFF2-40B4-BE49-F238E27FC236}">
                  <a16:creationId xmlns:a16="http://schemas.microsoft.com/office/drawing/2014/main" id="{2B3E4B53-E066-C34C-A204-C42E865280B3}"/>
                </a:ext>
              </a:extLst>
            </p:cNvPr>
            <p:cNvSpPr>
              <a:spLocks noChangeArrowheads="1"/>
            </p:cNvSpPr>
            <p:nvPr/>
          </p:nvSpPr>
          <p:spPr bwMode="auto">
            <a:xfrm>
              <a:off x="4782728" y="5196835"/>
              <a:ext cx="711200" cy="282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87">
              <a:extLst>
                <a:ext uri="{FF2B5EF4-FFF2-40B4-BE49-F238E27FC236}">
                  <a16:creationId xmlns:a16="http://schemas.microsoft.com/office/drawing/2014/main" id="{3D13DFEA-C794-CD4D-B546-BEBC15495B31}"/>
                </a:ext>
              </a:extLst>
            </p:cNvPr>
            <p:cNvSpPr txBox="1">
              <a:spLocks noChangeArrowheads="1"/>
            </p:cNvSpPr>
            <p:nvPr/>
          </p:nvSpPr>
          <p:spPr bwMode="auto">
            <a:xfrm>
              <a:off x="4468403" y="5152385"/>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sp>
          <p:nvSpPr>
            <p:cNvPr id="305" name="Text Box 89">
              <a:extLst>
                <a:ext uri="{FF2B5EF4-FFF2-40B4-BE49-F238E27FC236}">
                  <a16:creationId xmlns:a16="http://schemas.microsoft.com/office/drawing/2014/main" id="{5708E844-9ADD-5141-AEAF-930791B6807E}"/>
                </a:ext>
              </a:extLst>
            </p:cNvPr>
            <p:cNvSpPr txBox="1">
              <a:spLocks noChangeArrowheads="1"/>
            </p:cNvSpPr>
            <p:nvPr/>
          </p:nvSpPr>
          <p:spPr bwMode="auto">
            <a:xfrm>
              <a:off x="3185703" y="3422010"/>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6" name="Text Box 90">
              <a:extLst>
                <a:ext uri="{FF2B5EF4-FFF2-40B4-BE49-F238E27FC236}">
                  <a16:creationId xmlns:a16="http://schemas.microsoft.com/office/drawing/2014/main" id="{32C37D16-8B61-D246-B162-8D0E36A5BA9F}"/>
                </a:ext>
              </a:extLst>
            </p:cNvPr>
            <p:cNvSpPr txBox="1">
              <a:spLocks noChangeArrowheads="1"/>
            </p:cNvSpPr>
            <p:nvPr/>
          </p:nvSpPr>
          <p:spPr bwMode="auto">
            <a:xfrm>
              <a:off x="6011453" y="5279385"/>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grpSp>
      <p:grpSp>
        <p:nvGrpSpPr>
          <p:cNvPr id="12" name="Group 11">
            <a:extLst>
              <a:ext uri="{FF2B5EF4-FFF2-40B4-BE49-F238E27FC236}">
                <a16:creationId xmlns:a16="http://schemas.microsoft.com/office/drawing/2014/main" id="{2FBF50D0-D345-1348-8991-01B659F7A8D4}"/>
              </a:ext>
            </a:extLst>
          </p:cNvPr>
          <p:cNvGrpSpPr/>
          <p:nvPr/>
        </p:nvGrpSpPr>
        <p:grpSpPr>
          <a:xfrm>
            <a:off x="7997186" y="2493962"/>
            <a:ext cx="3646488" cy="2992438"/>
            <a:chOff x="3134903" y="2369497"/>
            <a:chExt cx="3646488" cy="2992438"/>
          </a:xfrm>
        </p:grpSpPr>
        <p:grpSp>
          <p:nvGrpSpPr>
            <p:cNvPr id="7" name="Group 6">
              <a:extLst>
                <a:ext uri="{FF2B5EF4-FFF2-40B4-BE49-F238E27FC236}">
                  <a16:creationId xmlns:a16="http://schemas.microsoft.com/office/drawing/2014/main" id="{6190F2C1-0C5D-3A42-A359-9CD3AF8C99E1}"/>
                </a:ext>
              </a:extLst>
            </p:cNvPr>
            <p:cNvGrpSpPr/>
            <p:nvPr/>
          </p:nvGrpSpPr>
          <p:grpSpPr>
            <a:xfrm>
              <a:off x="3134903" y="2369497"/>
              <a:ext cx="3646488" cy="2992438"/>
              <a:chOff x="3134903" y="2369497"/>
              <a:chExt cx="3646488" cy="2992438"/>
            </a:xfrm>
          </p:grpSpPr>
          <p:grpSp>
            <p:nvGrpSpPr>
              <p:cNvPr id="5" name="Group 4">
                <a:extLst>
                  <a:ext uri="{FF2B5EF4-FFF2-40B4-BE49-F238E27FC236}">
                    <a16:creationId xmlns:a16="http://schemas.microsoft.com/office/drawing/2014/main" id="{56EB4120-1B3C-1046-99F5-B25161010680}"/>
                  </a:ext>
                </a:extLst>
              </p:cNvPr>
              <p:cNvGrpSpPr/>
              <p:nvPr/>
            </p:nvGrpSpPr>
            <p:grpSpPr>
              <a:xfrm>
                <a:off x="3134903" y="2369497"/>
                <a:ext cx="3646488" cy="2992438"/>
                <a:chOff x="3134903" y="2369497"/>
                <a:chExt cx="3646488" cy="2992438"/>
              </a:xfrm>
            </p:grpSpPr>
            <p:sp>
              <p:nvSpPr>
                <p:cNvPr id="296" name="Text Box 69">
                  <a:extLst>
                    <a:ext uri="{FF2B5EF4-FFF2-40B4-BE49-F238E27FC236}">
                      <a16:creationId xmlns:a16="http://schemas.microsoft.com/office/drawing/2014/main" id="{EE39D5A5-75E8-1642-A928-9D7249ADC116}"/>
                    </a:ext>
                  </a:extLst>
                </p:cNvPr>
                <p:cNvSpPr txBox="1">
                  <a:spLocks noChangeArrowheads="1"/>
                </p:cNvSpPr>
                <p:nvPr/>
              </p:nvSpPr>
              <p:spPr bwMode="auto">
                <a:xfrm>
                  <a:off x="3134903" y="2369497"/>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70">
                  <a:extLst>
                    <a:ext uri="{FF2B5EF4-FFF2-40B4-BE49-F238E27FC236}">
                      <a16:creationId xmlns:a16="http://schemas.microsoft.com/office/drawing/2014/main" id="{87666E37-BAB8-714B-BDF4-51ADC162FD6B}"/>
                    </a:ext>
                  </a:extLst>
                </p:cNvPr>
                <p:cNvSpPr>
                  <a:spLocks/>
                </p:cNvSpPr>
                <p:nvPr/>
              </p:nvSpPr>
              <p:spPr bwMode="auto">
                <a:xfrm>
                  <a:off x="4449353" y="2671122"/>
                  <a:ext cx="1527175" cy="2559050"/>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Text Box 71">
                  <a:extLst>
                    <a:ext uri="{FF2B5EF4-FFF2-40B4-BE49-F238E27FC236}">
                      <a16:creationId xmlns:a16="http://schemas.microsoft.com/office/drawing/2014/main" id="{B25E41D2-C0CA-EB48-880B-B13A1DD07596}"/>
                    </a:ext>
                  </a:extLst>
                </p:cNvPr>
                <p:cNvSpPr txBox="1">
                  <a:spLocks noChangeArrowheads="1"/>
                </p:cNvSpPr>
                <p:nvPr/>
              </p:nvSpPr>
              <p:spPr bwMode="auto">
                <a:xfrm>
                  <a:off x="6009866" y="502538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sp>
            <p:nvSpPr>
              <p:cNvPr id="299" name="Oval 72">
                <a:extLst>
                  <a:ext uri="{FF2B5EF4-FFF2-40B4-BE49-F238E27FC236}">
                    <a16:creationId xmlns:a16="http://schemas.microsoft.com/office/drawing/2014/main" id="{64BE47B6-AB1B-DB4F-891D-6475A8808F8F}"/>
                  </a:ext>
                </a:extLst>
              </p:cNvPr>
              <p:cNvSpPr>
                <a:spLocks noChangeArrowheads="1"/>
              </p:cNvSpPr>
              <p:nvPr/>
            </p:nvSpPr>
            <p:spPr bwMode="auto">
              <a:xfrm>
                <a:off x="5933666" y="5152385"/>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300" name="Rectangle 74">
              <a:extLst>
                <a:ext uri="{FF2B5EF4-FFF2-40B4-BE49-F238E27FC236}">
                  <a16:creationId xmlns:a16="http://schemas.microsoft.com/office/drawing/2014/main" id="{27FAA0CE-40E3-9343-AB09-AE069D66FDA9}"/>
                </a:ext>
              </a:extLst>
            </p:cNvPr>
            <p:cNvSpPr>
              <a:spLocks noChangeArrowheads="1"/>
            </p:cNvSpPr>
            <p:nvPr/>
          </p:nvSpPr>
          <p:spPr bwMode="auto">
            <a:xfrm>
              <a:off x="4660491" y="4725570"/>
              <a:ext cx="1071563" cy="26035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75">
              <a:extLst>
                <a:ext uri="{FF2B5EF4-FFF2-40B4-BE49-F238E27FC236}">
                  <a16:creationId xmlns:a16="http://schemas.microsoft.com/office/drawing/2014/main" id="{DDB36B2F-A920-A540-B13F-3450D027F31C}"/>
                </a:ext>
              </a:extLst>
            </p:cNvPr>
            <p:cNvSpPr txBox="1">
              <a:spLocks noChangeArrowheads="1"/>
            </p:cNvSpPr>
            <p:nvPr/>
          </p:nvSpPr>
          <p:spPr bwMode="auto">
            <a:xfrm>
              <a:off x="4768441" y="4650731"/>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req_conn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sp>
        <p:nvSpPr>
          <p:cNvPr id="14" name="Freeform 13">
            <a:extLst>
              <a:ext uri="{FF2B5EF4-FFF2-40B4-BE49-F238E27FC236}">
                <a16:creationId xmlns:a16="http://schemas.microsoft.com/office/drawing/2014/main" id="{1777275B-B883-3D44-8A7B-6DD2718917C4}"/>
              </a:ext>
            </a:extLst>
          </p:cNvPr>
          <p:cNvSpPr/>
          <p:nvPr/>
        </p:nvSpPr>
        <p:spPr>
          <a:xfrm>
            <a:off x="7997371" y="1857830"/>
            <a:ext cx="4194629" cy="3062514"/>
          </a:xfrm>
          <a:custGeom>
            <a:avLst/>
            <a:gdLst>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481943 w 3889829"/>
              <a:gd name="connsiteY8" fmla="*/ 2540000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49715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35201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091543"/>
              <a:gd name="connsiteX1" fmla="*/ 1016000 w 3889829"/>
              <a:gd name="connsiteY1" fmla="*/ 29029 h 3091543"/>
              <a:gd name="connsiteX2" fmla="*/ 1611086 w 3889829"/>
              <a:gd name="connsiteY2" fmla="*/ 58057 h 3091543"/>
              <a:gd name="connsiteX3" fmla="*/ 2989943 w 3889829"/>
              <a:gd name="connsiteY3" fmla="*/ 101600 h 3091543"/>
              <a:gd name="connsiteX4" fmla="*/ 3889829 w 3889829"/>
              <a:gd name="connsiteY4" fmla="*/ 87086 h 3091543"/>
              <a:gd name="connsiteX5" fmla="*/ 3860800 w 3889829"/>
              <a:gd name="connsiteY5" fmla="*/ 3091543 h 3091543"/>
              <a:gd name="connsiteX6" fmla="*/ 3468915 w 3889829"/>
              <a:gd name="connsiteY6" fmla="*/ 2540000 h 3091543"/>
              <a:gd name="connsiteX7" fmla="*/ 3265715 w 3889829"/>
              <a:gd name="connsiteY7" fmla="*/ 2510971 h 3091543"/>
              <a:gd name="connsiteX8" fmla="*/ 2598057 w 3889829"/>
              <a:gd name="connsiteY8" fmla="*/ 2525486 h 3091543"/>
              <a:gd name="connsiteX9" fmla="*/ 2235201 w 3889829"/>
              <a:gd name="connsiteY9" fmla="*/ 2801257 h 3091543"/>
              <a:gd name="connsiteX10" fmla="*/ 1088572 w 3889829"/>
              <a:gd name="connsiteY10" fmla="*/ 3033485 h 3091543"/>
              <a:gd name="connsiteX11" fmla="*/ 29029 w 3889829"/>
              <a:gd name="connsiteY11" fmla="*/ 3062514 h 3091543"/>
              <a:gd name="connsiteX12" fmla="*/ 0 w 3889829"/>
              <a:gd name="connsiteY12" fmla="*/ 0 h 3091543"/>
              <a:gd name="connsiteX0" fmla="*/ 0 w 4209143"/>
              <a:gd name="connsiteY0" fmla="*/ 14514 h 3062514"/>
              <a:gd name="connsiteX1" fmla="*/ 1335314 w 4209143"/>
              <a:gd name="connsiteY1" fmla="*/ 0 h 3062514"/>
              <a:gd name="connsiteX2" fmla="*/ 1930400 w 4209143"/>
              <a:gd name="connsiteY2" fmla="*/ 29028 h 3062514"/>
              <a:gd name="connsiteX3" fmla="*/ 3309257 w 4209143"/>
              <a:gd name="connsiteY3" fmla="*/ 72571 h 3062514"/>
              <a:gd name="connsiteX4" fmla="*/ 4209143 w 4209143"/>
              <a:gd name="connsiteY4" fmla="*/ 58057 h 3062514"/>
              <a:gd name="connsiteX5" fmla="*/ 4180114 w 4209143"/>
              <a:gd name="connsiteY5" fmla="*/ 3062514 h 3062514"/>
              <a:gd name="connsiteX6" fmla="*/ 3788229 w 4209143"/>
              <a:gd name="connsiteY6" fmla="*/ 2510971 h 3062514"/>
              <a:gd name="connsiteX7" fmla="*/ 3585029 w 4209143"/>
              <a:gd name="connsiteY7" fmla="*/ 2481942 h 3062514"/>
              <a:gd name="connsiteX8" fmla="*/ 2917371 w 4209143"/>
              <a:gd name="connsiteY8" fmla="*/ 2496457 h 3062514"/>
              <a:gd name="connsiteX9" fmla="*/ 2554515 w 4209143"/>
              <a:gd name="connsiteY9" fmla="*/ 2772228 h 3062514"/>
              <a:gd name="connsiteX10" fmla="*/ 1407886 w 4209143"/>
              <a:gd name="connsiteY10" fmla="*/ 3004456 h 3062514"/>
              <a:gd name="connsiteX11" fmla="*/ 348343 w 4209143"/>
              <a:gd name="connsiteY11" fmla="*/ 3033485 h 3062514"/>
              <a:gd name="connsiteX12" fmla="*/ 0 w 4209143"/>
              <a:gd name="connsiteY12" fmla="*/ 14514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333829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101600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29028 w 4194629"/>
              <a:gd name="connsiteY11" fmla="*/ 3033485 h 3062514"/>
              <a:gd name="connsiteX12" fmla="*/ 0 w 4194629"/>
              <a:gd name="connsiteY12" fmla="*/ 29028 h 306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4629" h="3062514">
                <a:moveTo>
                  <a:pt x="0" y="29028"/>
                </a:moveTo>
                <a:lnTo>
                  <a:pt x="1320800" y="0"/>
                </a:lnTo>
                <a:lnTo>
                  <a:pt x="1915886" y="29028"/>
                </a:lnTo>
                <a:lnTo>
                  <a:pt x="3294743" y="72571"/>
                </a:lnTo>
                <a:lnTo>
                  <a:pt x="4194629" y="58057"/>
                </a:lnTo>
                <a:lnTo>
                  <a:pt x="4165600" y="3062514"/>
                </a:lnTo>
                <a:lnTo>
                  <a:pt x="3773715" y="2510971"/>
                </a:lnTo>
                <a:lnTo>
                  <a:pt x="3570515" y="2481942"/>
                </a:lnTo>
                <a:lnTo>
                  <a:pt x="2902857" y="2496457"/>
                </a:lnTo>
                <a:lnTo>
                  <a:pt x="2540001" y="2772228"/>
                </a:lnTo>
                <a:lnTo>
                  <a:pt x="1393372" y="3004456"/>
                </a:lnTo>
                <a:lnTo>
                  <a:pt x="29028" y="3033485"/>
                </a:lnTo>
                <a:lnTo>
                  <a:pt x="0" y="29028"/>
                </a:ln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61066714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up)">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dissolv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dissolv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a:t>
            </a:r>
            <a:endParaRPr lang="en-US" sz="4400" b="0" dirty="0"/>
          </a:p>
        </p:txBody>
      </p:sp>
      <p:sp>
        <p:nvSpPr>
          <p:cNvPr id="215" name="Line 5">
            <a:extLst>
              <a:ext uri="{FF2B5EF4-FFF2-40B4-BE49-F238E27FC236}">
                <a16:creationId xmlns:a16="http://schemas.microsoft.com/office/drawing/2014/main" id="{977A2B4A-655D-5443-8A4F-92884511787E}"/>
              </a:ext>
            </a:extLst>
          </p:cNvPr>
          <p:cNvSpPr>
            <a:spLocks noChangeShapeType="1"/>
          </p:cNvSpPr>
          <p:nvPr/>
        </p:nvSpPr>
        <p:spPr bwMode="auto">
          <a:xfrm flipH="1">
            <a:off x="4796631" y="3078661"/>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16" name="Group 102">
            <a:extLst>
              <a:ext uri="{FF2B5EF4-FFF2-40B4-BE49-F238E27FC236}">
                <a16:creationId xmlns:a16="http://schemas.microsoft.com/office/drawing/2014/main" id="{1F3D6A6C-5FEE-8646-8A80-04AC9F3BFF74}"/>
              </a:ext>
            </a:extLst>
          </p:cNvPr>
          <p:cNvGrpSpPr>
            <a:grpSpLocks/>
          </p:cNvGrpSpPr>
          <p:nvPr/>
        </p:nvGrpSpPr>
        <p:grpSpPr bwMode="auto">
          <a:xfrm>
            <a:off x="2810669" y="3005636"/>
            <a:ext cx="4494212" cy="955675"/>
            <a:chOff x="810" y="1363"/>
            <a:chExt cx="2831" cy="602"/>
          </a:xfrm>
        </p:grpSpPr>
        <p:sp>
          <p:nvSpPr>
            <p:cNvPr id="217" name="Line 10">
              <a:extLst>
                <a:ext uri="{FF2B5EF4-FFF2-40B4-BE49-F238E27FC236}">
                  <a16:creationId xmlns:a16="http://schemas.microsoft.com/office/drawing/2014/main" id="{EE87312F-9111-3748-8D8C-BFB220C5EE37}"/>
                </a:ext>
              </a:extLst>
            </p:cNvPr>
            <p:cNvSpPr>
              <a:spLocks noChangeShapeType="1"/>
            </p:cNvSpPr>
            <p:nvPr/>
          </p:nvSpPr>
          <p:spPr bwMode="auto">
            <a:xfrm>
              <a:off x="2062" y="1502"/>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Rectangle 12">
              <a:extLst>
                <a:ext uri="{FF2B5EF4-FFF2-40B4-BE49-F238E27FC236}">
                  <a16:creationId xmlns:a16="http://schemas.microsoft.com/office/drawing/2014/main" id="{F50F8FCD-3A00-574F-A159-92B207C593BD}"/>
                </a:ext>
              </a:extLst>
            </p:cNvPr>
            <p:cNvSpPr>
              <a:spLocks noChangeArrowheads="1"/>
            </p:cNvSpPr>
            <p:nvPr/>
          </p:nvSpPr>
          <p:spPr bwMode="auto">
            <a:xfrm>
              <a:off x="2518" y="1565"/>
              <a:ext cx="590"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Text Box 13">
              <a:extLst>
                <a:ext uri="{FF2B5EF4-FFF2-40B4-BE49-F238E27FC236}">
                  <a16:creationId xmlns:a16="http://schemas.microsoft.com/office/drawing/2014/main" id="{24E8EE1C-DBA9-8F4D-82EE-29CEECDFAAD7}"/>
                </a:ext>
              </a:extLst>
            </p:cNvPr>
            <p:cNvSpPr txBox="1">
              <a:spLocks noChangeArrowheads="1"/>
            </p:cNvSpPr>
            <p:nvPr/>
          </p:nvSpPr>
          <p:spPr bwMode="auto">
            <a:xfrm>
              <a:off x="2310" y="1624"/>
              <a:ext cx="1096"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Seq=x</a:t>
              </a:r>
            </a:p>
          </p:txBody>
        </p:sp>
        <p:sp>
          <p:nvSpPr>
            <p:cNvPr id="220" name="Text Box 21">
              <a:extLst>
                <a:ext uri="{FF2B5EF4-FFF2-40B4-BE49-F238E27FC236}">
                  <a16:creationId xmlns:a16="http://schemas.microsoft.com/office/drawing/2014/main" id="{8343DEBF-07A5-D746-BE48-88F38BD40754}"/>
                </a:ext>
              </a:extLst>
            </p:cNvPr>
            <p:cNvSpPr txBox="1">
              <a:spLocks noChangeArrowheads="1"/>
            </p:cNvSpPr>
            <p:nvPr/>
          </p:nvSpPr>
          <p:spPr bwMode="auto">
            <a:xfrm>
              <a:off x="810" y="1363"/>
              <a:ext cx="1230"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x</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 msg</a:t>
              </a:r>
            </a:p>
          </p:txBody>
        </p:sp>
      </p:grpSp>
      <p:sp>
        <p:nvSpPr>
          <p:cNvPr id="221" name="Line 22">
            <a:extLst>
              <a:ext uri="{FF2B5EF4-FFF2-40B4-BE49-F238E27FC236}">
                <a16:creationId xmlns:a16="http://schemas.microsoft.com/office/drawing/2014/main" id="{2FC7049F-93A3-A84A-9D90-B3F4B6E3F6E9}"/>
              </a:ext>
            </a:extLst>
          </p:cNvPr>
          <p:cNvSpPr>
            <a:spLocks noChangeShapeType="1"/>
          </p:cNvSpPr>
          <p:nvPr/>
        </p:nvSpPr>
        <p:spPr bwMode="auto">
          <a:xfrm flipH="1">
            <a:off x="7385844" y="3148511"/>
            <a:ext cx="1587" cy="3417888"/>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92">
            <a:extLst>
              <a:ext uri="{FF2B5EF4-FFF2-40B4-BE49-F238E27FC236}">
                <a16:creationId xmlns:a16="http://schemas.microsoft.com/office/drawing/2014/main" id="{8192AE36-3CEB-7940-A712-3437D9AE1C17}"/>
              </a:ext>
            </a:extLst>
          </p:cNvPr>
          <p:cNvSpPr txBox="1">
            <a:spLocks noChangeArrowheads="1"/>
          </p:cNvSpPr>
          <p:nvPr/>
        </p:nvSpPr>
        <p:spPr bwMode="auto">
          <a:xfrm>
            <a:off x="9571831" y="598696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nvGrpSpPr>
          <p:cNvPr id="223" name="Group 109">
            <a:extLst>
              <a:ext uri="{FF2B5EF4-FFF2-40B4-BE49-F238E27FC236}">
                <a16:creationId xmlns:a16="http://schemas.microsoft.com/office/drawing/2014/main" id="{9180F1A8-9EF0-3C49-80B2-6C9528088F36}"/>
              </a:ext>
            </a:extLst>
          </p:cNvPr>
          <p:cNvGrpSpPr>
            <a:grpSpLocks/>
          </p:cNvGrpSpPr>
          <p:nvPr/>
        </p:nvGrpSpPr>
        <p:grpSpPr bwMode="auto">
          <a:xfrm>
            <a:off x="4795044" y="3675561"/>
            <a:ext cx="4519612" cy="1425575"/>
            <a:chOff x="2060" y="1785"/>
            <a:chExt cx="2847" cy="898"/>
          </a:xfrm>
        </p:grpSpPr>
        <p:sp>
          <p:nvSpPr>
            <p:cNvPr id="224" name="Line 11">
              <a:extLst>
                <a:ext uri="{FF2B5EF4-FFF2-40B4-BE49-F238E27FC236}">
                  <a16:creationId xmlns:a16="http://schemas.microsoft.com/office/drawing/2014/main" id="{660BD729-B466-584F-9DAC-1C1358024968}"/>
                </a:ext>
              </a:extLst>
            </p:cNvPr>
            <p:cNvSpPr>
              <a:spLocks noChangeShapeType="1"/>
            </p:cNvSpPr>
            <p:nvPr/>
          </p:nvSpPr>
          <p:spPr bwMode="auto">
            <a:xfrm flipH="1">
              <a:off x="2060" y="2031"/>
              <a:ext cx="1580" cy="65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Rectangle 14">
              <a:extLst>
                <a:ext uri="{FF2B5EF4-FFF2-40B4-BE49-F238E27FC236}">
                  <a16:creationId xmlns:a16="http://schemas.microsoft.com/office/drawing/2014/main" id="{36832487-CAD9-A047-9D5F-96D1B02D3E65}"/>
                </a:ext>
              </a:extLst>
            </p:cNvPr>
            <p:cNvSpPr>
              <a:spLocks noChangeArrowheads="1"/>
            </p:cNvSpPr>
            <p:nvPr/>
          </p:nvSpPr>
          <p:spPr bwMode="auto">
            <a:xfrm>
              <a:off x="2381" y="2206"/>
              <a:ext cx="896" cy="32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83">
              <a:extLst>
                <a:ext uri="{FF2B5EF4-FFF2-40B4-BE49-F238E27FC236}">
                  <a16:creationId xmlns:a16="http://schemas.microsoft.com/office/drawing/2014/main" id="{393E04DD-B089-D14F-BFBB-76E878EC5F6F}"/>
                </a:ext>
              </a:extLst>
            </p:cNvPr>
            <p:cNvSpPr txBox="1">
              <a:spLocks noChangeArrowheads="1"/>
            </p:cNvSpPr>
            <p:nvPr/>
          </p:nvSpPr>
          <p:spPr bwMode="auto">
            <a:xfrm>
              <a:off x="2159" y="2169"/>
              <a:ext cx="1534" cy="366"/>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Seq=y</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ACKnum=x+1</a:t>
              </a:r>
            </a:p>
          </p:txBody>
        </p:sp>
        <p:sp>
          <p:nvSpPr>
            <p:cNvPr id="227" name="Text Box 93">
              <a:extLst>
                <a:ext uri="{FF2B5EF4-FFF2-40B4-BE49-F238E27FC236}">
                  <a16:creationId xmlns:a16="http://schemas.microsoft.com/office/drawing/2014/main" id="{D2107B90-790F-D84D-8A95-4CD5BE8D772A}"/>
                </a:ext>
              </a:extLst>
            </p:cNvPr>
            <p:cNvSpPr txBox="1">
              <a:spLocks noChangeArrowheads="1"/>
            </p:cNvSpPr>
            <p:nvPr/>
          </p:nvSpPr>
          <p:spPr bwMode="auto">
            <a:xfrm>
              <a:off x="3676" y="1785"/>
              <a:ext cx="1231"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y</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SYNACK</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msg, acking SYN</a:t>
              </a:r>
            </a:p>
          </p:txBody>
        </p:sp>
      </p:grpSp>
      <p:grpSp>
        <p:nvGrpSpPr>
          <p:cNvPr id="228" name="Group 110">
            <a:extLst>
              <a:ext uri="{FF2B5EF4-FFF2-40B4-BE49-F238E27FC236}">
                <a16:creationId xmlns:a16="http://schemas.microsoft.com/office/drawing/2014/main" id="{92A8D17F-88B5-E34B-ADF1-D1D5F4C6CACA}"/>
              </a:ext>
            </a:extLst>
          </p:cNvPr>
          <p:cNvGrpSpPr>
            <a:grpSpLocks/>
          </p:cNvGrpSpPr>
          <p:nvPr/>
        </p:nvGrpSpPr>
        <p:grpSpPr bwMode="auto">
          <a:xfrm>
            <a:off x="2512219" y="4774111"/>
            <a:ext cx="6630987" cy="1373188"/>
            <a:chOff x="622" y="2477"/>
            <a:chExt cx="4177" cy="865"/>
          </a:xfrm>
        </p:grpSpPr>
        <p:sp>
          <p:nvSpPr>
            <p:cNvPr id="229" name="Line 84">
              <a:extLst>
                <a:ext uri="{FF2B5EF4-FFF2-40B4-BE49-F238E27FC236}">
                  <a16:creationId xmlns:a16="http://schemas.microsoft.com/office/drawing/2014/main" id="{31D580AA-9CAF-1544-A3DB-06757FBBB395}"/>
                </a:ext>
              </a:extLst>
            </p:cNvPr>
            <p:cNvSpPr>
              <a:spLocks noChangeShapeType="1"/>
            </p:cNvSpPr>
            <p:nvPr/>
          </p:nvSpPr>
          <p:spPr bwMode="auto">
            <a:xfrm>
              <a:off x="2073" y="2728"/>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Rectangle 89">
              <a:extLst>
                <a:ext uri="{FF2B5EF4-FFF2-40B4-BE49-F238E27FC236}">
                  <a16:creationId xmlns:a16="http://schemas.microsoft.com/office/drawing/2014/main" id="{60D16AD1-FAFA-6248-BB4D-76643C40A64C}"/>
                </a:ext>
              </a:extLst>
            </p:cNvPr>
            <p:cNvSpPr>
              <a:spLocks noChangeArrowheads="1"/>
            </p:cNvSpPr>
            <p:nvPr/>
          </p:nvSpPr>
          <p:spPr bwMode="auto">
            <a:xfrm>
              <a:off x="2486" y="2806"/>
              <a:ext cx="775"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Text Box 90">
              <a:extLst>
                <a:ext uri="{FF2B5EF4-FFF2-40B4-BE49-F238E27FC236}">
                  <a16:creationId xmlns:a16="http://schemas.microsoft.com/office/drawing/2014/main" id="{D8F9F960-0A9B-F045-8B04-6F4D63130318}"/>
                </a:ext>
              </a:extLst>
            </p:cNvPr>
            <p:cNvSpPr txBox="1">
              <a:spLocks noChangeArrowheads="1"/>
            </p:cNvSpPr>
            <p:nvPr/>
          </p:nvSpPr>
          <p:spPr bwMode="auto">
            <a:xfrm>
              <a:off x="2092" y="2852"/>
              <a:ext cx="1529"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ACKnum=y+1</a:t>
              </a:r>
            </a:p>
          </p:txBody>
        </p:sp>
        <p:sp>
          <p:nvSpPr>
            <p:cNvPr id="232" name="Text Box 94">
              <a:extLst>
                <a:ext uri="{FF2B5EF4-FFF2-40B4-BE49-F238E27FC236}">
                  <a16:creationId xmlns:a16="http://schemas.microsoft.com/office/drawing/2014/main" id="{B9046815-BDD2-9143-979C-D64169C26C55}"/>
                </a:ext>
              </a:extLst>
            </p:cNvPr>
            <p:cNvSpPr txBox="1">
              <a:spLocks noChangeArrowheads="1"/>
            </p:cNvSpPr>
            <p:nvPr/>
          </p:nvSpPr>
          <p:spPr bwMode="auto">
            <a:xfrm>
              <a:off x="622" y="2477"/>
              <a:ext cx="1422" cy="663"/>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received SYNACK(x)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indicates server is live;</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send ACK for SYNACK;</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this segment may contain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client-to-server data</a:t>
              </a:r>
            </a:p>
          </p:txBody>
        </p:sp>
        <p:sp>
          <p:nvSpPr>
            <p:cNvPr id="233" name="Text Box 95">
              <a:extLst>
                <a:ext uri="{FF2B5EF4-FFF2-40B4-BE49-F238E27FC236}">
                  <a16:creationId xmlns:a16="http://schemas.microsoft.com/office/drawing/2014/main" id="{ADF0930B-F723-4446-8C5B-8996D59396E2}"/>
                </a:ext>
              </a:extLst>
            </p:cNvPr>
            <p:cNvSpPr txBox="1">
              <a:spLocks noChangeArrowheads="1"/>
            </p:cNvSpPr>
            <p:nvPr/>
          </p:nvSpPr>
          <p:spPr bwMode="auto">
            <a:xfrm>
              <a:off x="3640" y="3042"/>
              <a:ext cx="1159"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received ACK(y)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indicates client is live</a:t>
              </a:r>
            </a:p>
          </p:txBody>
        </p:sp>
      </p:grpSp>
      <p:grpSp>
        <p:nvGrpSpPr>
          <p:cNvPr id="234" name="Group 105">
            <a:extLst>
              <a:ext uri="{FF2B5EF4-FFF2-40B4-BE49-F238E27FC236}">
                <a16:creationId xmlns:a16="http://schemas.microsoft.com/office/drawing/2014/main" id="{45AA77DF-71CD-2E48-9AEE-EC1E8FB1B1C5}"/>
              </a:ext>
            </a:extLst>
          </p:cNvPr>
          <p:cNvGrpSpPr>
            <a:grpSpLocks/>
          </p:cNvGrpSpPr>
          <p:nvPr/>
        </p:nvGrpSpPr>
        <p:grpSpPr bwMode="auto">
          <a:xfrm>
            <a:off x="1813719" y="3043736"/>
            <a:ext cx="1030287" cy="700088"/>
            <a:chOff x="182" y="1387"/>
            <a:chExt cx="649" cy="441"/>
          </a:xfrm>
        </p:grpSpPr>
        <p:sp>
          <p:nvSpPr>
            <p:cNvPr id="235" name="Text Box 91">
              <a:extLst>
                <a:ext uri="{FF2B5EF4-FFF2-40B4-BE49-F238E27FC236}">
                  <a16:creationId xmlns:a16="http://schemas.microsoft.com/office/drawing/2014/main" id="{B93FA479-02A5-4C43-B059-3F1D0BB052E8}"/>
                </a:ext>
              </a:extLst>
            </p:cNvPr>
            <p:cNvSpPr txBox="1">
              <a:spLocks noChangeArrowheads="1"/>
            </p:cNvSpPr>
            <p:nvPr/>
          </p:nvSpPr>
          <p:spPr bwMode="auto">
            <a:xfrm>
              <a:off x="182" y="1616"/>
              <a:ext cx="64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SYNSENT</a:t>
              </a:r>
            </a:p>
          </p:txBody>
        </p:sp>
        <p:sp>
          <p:nvSpPr>
            <p:cNvPr id="236" name="Line 103">
              <a:extLst>
                <a:ext uri="{FF2B5EF4-FFF2-40B4-BE49-F238E27FC236}">
                  <a16:creationId xmlns:a16="http://schemas.microsoft.com/office/drawing/2014/main" id="{C569F88B-55D7-1F45-9FD5-8D995E4C94A5}"/>
                </a:ext>
              </a:extLst>
            </p:cNvPr>
            <p:cNvSpPr>
              <a:spLocks noChangeShapeType="1"/>
            </p:cNvSpPr>
            <p:nvPr/>
          </p:nvSpPr>
          <p:spPr bwMode="auto">
            <a:xfrm>
              <a:off x="462" y="1387"/>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37" name="Group 111">
            <a:extLst>
              <a:ext uri="{FF2B5EF4-FFF2-40B4-BE49-F238E27FC236}">
                <a16:creationId xmlns:a16="http://schemas.microsoft.com/office/drawing/2014/main" id="{FBD3641B-4567-B84B-B0A9-51F31757E64D}"/>
              </a:ext>
            </a:extLst>
          </p:cNvPr>
          <p:cNvGrpSpPr>
            <a:grpSpLocks/>
          </p:cNvGrpSpPr>
          <p:nvPr/>
        </p:nvGrpSpPr>
        <p:grpSpPr bwMode="auto">
          <a:xfrm>
            <a:off x="1815306" y="3704136"/>
            <a:ext cx="771525" cy="1622425"/>
            <a:chOff x="183" y="1803"/>
            <a:chExt cx="486" cy="1022"/>
          </a:xfrm>
        </p:grpSpPr>
        <p:sp>
          <p:nvSpPr>
            <p:cNvPr id="238" name="Text Box 16">
              <a:extLst>
                <a:ext uri="{FF2B5EF4-FFF2-40B4-BE49-F238E27FC236}">
                  <a16:creationId xmlns:a16="http://schemas.microsoft.com/office/drawing/2014/main" id="{46A42911-E4FA-6E45-98D3-9BA61AF39351}"/>
                </a:ext>
              </a:extLst>
            </p:cNvPr>
            <p:cNvSpPr txBox="1">
              <a:spLocks noChangeArrowheads="1"/>
            </p:cNvSpPr>
            <p:nvPr/>
          </p:nvSpPr>
          <p:spPr bwMode="auto">
            <a:xfrm>
              <a:off x="183" y="2613"/>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239" name="Line 104">
              <a:extLst>
                <a:ext uri="{FF2B5EF4-FFF2-40B4-BE49-F238E27FC236}">
                  <a16:creationId xmlns:a16="http://schemas.microsoft.com/office/drawing/2014/main" id="{B764515C-528C-5B41-979E-CEB5F77FD9DC}"/>
                </a:ext>
              </a:extLst>
            </p:cNvPr>
            <p:cNvSpPr>
              <a:spLocks noChangeShapeType="1"/>
            </p:cNvSpPr>
            <p:nvPr/>
          </p:nvSpPr>
          <p:spPr bwMode="auto">
            <a:xfrm>
              <a:off x="465" y="1803"/>
              <a:ext cx="0" cy="79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0" name="Group 108">
            <a:extLst>
              <a:ext uri="{FF2B5EF4-FFF2-40B4-BE49-F238E27FC236}">
                <a16:creationId xmlns:a16="http://schemas.microsoft.com/office/drawing/2014/main" id="{E9975853-CA29-F64E-9978-90818E85074F}"/>
              </a:ext>
            </a:extLst>
          </p:cNvPr>
          <p:cNvGrpSpPr>
            <a:grpSpLocks/>
          </p:cNvGrpSpPr>
          <p:nvPr/>
        </p:nvGrpSpPr>
        <p:grpSpPr bwMode="auto">
          <a:xfrm>
            <a:off x="9268619" y="3099299"/>
            <a:ext cx="1119187" cy="1192212"/>
            <a:chOff x="4878" y="1422"/>
            <a:chExt cx="705" cy="751"/>
          </a:xfrm>
        </p:grpSpPr>
        <p:sp>
          <p:nvSpPr>
            <p:cNvPr id="241" name="Text Box 99">
              <a:extLst>
                <a:ext uri="{FF2B5EF4-FFF2-40B4-BE49-F238E27FC236}">
                  <a16:creationId xmlns:a16="http://schemas.microsoft.com/office/drawing/2014/main" id="{8F08BD14-4FFB-B243-AC1A-68FE85BE4E11}"/>
                </a:ext>
              </a:extLst>
            </p:cNvPr>
            <p:cNvSpPr txBox="1">
              <a:spLocks noChangeArrowheads="1"/>
            </p:cNvSpPr>
            <p:nvPr/>
          </p:nvSpPr>
          <p:spPr bwMode="auto">
            <a:xfrm>
              <a:off x="4878" y="1961"/>
              <a:ext cx="705"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 RCVD</a:t>
              </a:r>
            </a:p>
          </p:txBody>
        </p:sp>
        <p:sp>
          <p:nvSpPr>
            <p:cNvPr id="242" name="Line 106">
              <a:extLst>
                <a:ext uri="{FF2B5EF4-FFF2-40B4-BE49-F238E27FC236}">
                  <a16:creationId xmlns:a16="http://schemas.microsoft.com/office/drawing/2014/main" id="{0D6BD76C-B84A-F940-AC88-70ACC69EC6F4}"/>
                </a:ext>
              </a:extLst>
            </p:cNvPr>
            <p:cNvSpPr>
              <a:spLocks noChangeShapeType="1"/>
            </p:cNvSpPr>
            <p:nvPr/>
          </p:nvSpPr>
          <p:spPr bwMode="auto">
            <a:xfrm>
              <a:off x="5339" y="1422"/>
              <a:ext cx="0" cy="56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Line 107">
            <a:extLst>
              <a:ext uri="{FF2B5EF4-FFF2-40B4-BE49-F238E27FC236}">
                <a16:creationId xmlns:a16="http://schemas.microsoft.com/office/drawing/2014/main" id="{28C3410E-FF26-2849-8647-5DA1E34B6C9E}"/>
              </a:ext>
            </a:extLst>
          </p:cNvPr>
          <p:cNvSpPr>
            <a:spLocks noChangeShapeType="1"/>
          </p:cNvSpPr>
          <p:nvPr/>
        </p:nvSpPr>
        <p:spPr bwMode="auto">
          <a:xfrm>
            <a:off x="9982994" y="4301036"/>
            <a:ext cx="0" cy="170497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Text Box 114">
            <a:extLst>
              <a:ext uri="{FF2B5EF4-FFF2-40B4-BE49-F238E27FC236}">
                <a16:creationId xmlns:a16="http://schemas.microsoft.com/office/drawing/2014/main" id="{A27DEC11-2958-674C-B587-49A38C649582}"/>
              </a:ext>
            </a:extLst>
          </p:cNvPr>
          <p:cNvSpPr txBox="1">
            <a:spLocks noChangeArrowheads="1"/>
          </p:cNvSpPr>
          <p:nvPr/>
        </p:nvSpPr>
        <p:spPr bwMode="auto">
          <a:xfrm>
            <a:off x="1395197" y="1675748"/>
            <a:ext cx="183903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C</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lient</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6" name="Text Box 115">
            <a:extLst>
              <a:ext uri="{FF2B5EF4-FFF2-40B4-BE49-F238E27FC236}">
                <a16:creationId xmlns:a16="http://schemas.microsoft.com/office/drawing/2014/main" id="{052EAC19-09BF-FD44-ADF4-7A708D2CC77C}"/>
              </a:ext>
            </a:extLst>
          </p:cNvPr>
          <p:cNvSpPr txBox="1">
            <a:spLocks noChangeArrowheads="1"/>
          </p:cNvSpPr>
          <p:nvPr/>
        </p:nvSpPr>
        <p:spPr bwMode="auto">
          <a:xfrm>
            <a:off x="1807368" y="2389622"/>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sp>
        <p:nvSpPr>
          <p:cNvPr id="247" name="Text Box 116">
            <a:extLst>
              <a:ext uri="{FF2B5EF4-FFF2-40B4-BE49-F238E27FC236}">
                <a16:creationId xmlns:a16="http://schemas.microsoft.com/office/drawing/2014/main" id="{27C21C28-5638-8F4A-8A80-DBD146AD39D1}"/>
              </a:ext>
            </a:extLst>
          </p:cNvPr>
          <p:cNvSpPr txBox="1">
            <a:spLocks noChangeArrowheads="1"/>
          </p:cNvSpPr>
          <p:nvPr/>
        </p:nvSpPr>
        <p:spPr bwMode="auto">
          <a:xfrm>
            <a:off x="8905645" y="1081958"/>
            <a:ext cx="193040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S</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erver</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8" name="Text Box 117">
            <a:extLst>
              <a:ext uri="{FF2B5EF4-FFF2-40B4-BE49-F238E27FC236}">
                <a16:creationId xmlns:a16="http://schemas.microsoft.com/office/drawing/2014/main" id="{2B920772-7698-6844-B114-A453A028C206}"/>
              </a:ext>
            </a:extLst>
          </p:cNvPr>
          <p:cNvSpPr txBox="1">
            <a:spLocks noChangeArrowheads="1"/>
          </p:cNvSpPr>
          <p:nvPr/>
        </p:nvSpPr>
        <p:spPr bwMode="auto">
          <a:xfrm>
            <a:off x="9511504" y="2632510"/>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grpSp>
        <p:nvGrpSpPr>
          <p:cNvPr id="249" name="Group 118">
            <a:extLst>
              <a:ext uri="{FF2B5EF4-FFF2-40B4-BE49-F238E27FC236}">
                <a16:creationId xmlns:a16="http://schemas.microsoft.com/office/drawing/2014/main" id="{EE14688C-F1C2-7F41-8726-D165159240FD}"/>
              </a:ext>
            </a:extLst>
          </p:cNvPr>
          <p:cNvGrpSpPr>
            <a:grpSpLocks/>
          </p:cNvGrpSpPr>
          <p:nvPr/>
        </p:nvGrpSpPr>
        <p:grpSpPr bwMode="auto">
          <a:xfrm>
            <a:off x="4464473" y="2492809"/>
            <a:ext cx="642937" cy="600075"/>
            <a:chOff x="-44" y="1473"/>
            <a:chExt cx="981" cy="1105"/>
          </a:xfrm>
        </p:grpSpPr>
        <p:pic>
          <p:nvPicPr>
            <p:cNvPr id="424" name="Picture 119" descr="desktop_computer_stylized_medium">
              <a:extLst>
                <a:ext uri="{FF2B5EF4-FFF2-40B4-BE49-F238E27FC236}">
                  <a16:creationId xmlns:a16="http://schemas.microsoft.com/office/drawing/2014/main" id="{1C11CA15-FEC8-A341-80F1-CFA1FA9F14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5" name="Freeform 120">
              <a:extLst>
                <a:ext uri="{FF2B5EF4-FFF2-40B4-BE49-F238E27FC236}">
                  <a16:creationId xmlns:a16="http://schemas.microsoft.com/office/drawing/2014/main" id="{8CCBA09D-3C96-6544-9960-AA2F6CD2F41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0" name="Group 121">
            <a:extLst>
              <a:ext uri="{FF2B5EF4-FFF2-40B4-BE49-F238E27FC236}">
                <a16:creationId xmlns:a16="http://schemas.microsoft.com/office/drawing/2014/main" id="{DC61BD1A-A71F-CF4B-B53E-5ECC0609FEB5}"/>
              </a:ext>
            </a:extLst>
          </p:cNvPr>
          <p:cNvGrpSpPr>
            <a:grpSpLocks/>
          </p:cNvGrpSpPr>
          <p:nvPr/>
        </p:nvGrpSpPr>
        <p:grpSpPr bwMode="auto">
          <a:xfrm>
            <a:off x="7221809" y="2580121"/>
            <a:ext cx="336550" cy="512763"/>
            <a:chOff x="4140" y="429"/>
            <a:chExt cx="1425" cy="2396"/>
          </a:xfrm>
        </p:grpSpPr>
        <p:sp>
          <p:nvSpPr>
            <p:cNvPr id="251" name="Freeform 122">
              <a:extLst>
                <a:ext uri="{FF2B5EF4-FFF2-40B4-BE49-F238E27FC236}">
                  <a16:creationId xmlns:a16="http://schemas.microsoft.com/office/drawing/2014/main" id="{0CD95998-3FB2-FF44-94A2-CC491B71334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Rectangle 123">
              <a:extLst>
                <a:ext uri="{FF2B5EF4-FFF2-40B4-BE49-F238E27FC236}">
                  <a16:creationId xmlns:a16="http://schemas.microsoft.com/office/drawing/2014/main" id="{BF76EB82-B4E1-B149-BE06-EFCD582E8676}"/>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Freeform 124">
              <a:extLst>
                <a:ext uri="{FF2B5EF4-FFF2-40B4-BE49-F238E27FC236}">
                  <a16:creationId xmlns:a16="http://schemas.microsoft.com/office/drawing/2014/main" id="{338FE797-056A-6E48-9B03-4B0253D638F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125">
              <a:extLst>
                <a:ext uri="{FF2B5EF4-FFF2-40B4-BE49-F238E27FC236}">
                  <a16:creationId xmlns:a16="http://schemas.microsoft.com/office/drawing/2014/main" id="{8D12AA45-CFED-084A-B74C-A299F814071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Rectangle 126">
              <a:extLst>
                <a:ext uri="{FF2B5EF4-FFF2-40B4-BE49-F238E27FC236}">
                  <a16:creationId xmlns:a16="http://schemas.microsoft.com/office/drawing/2014/main" id="{56E176FE-7110-C043-AC64-4C5F3D2E4792}"/>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6" name="Group 127">
              <a:extLst>
                <a:ext uri="{FF2B5EF4-FFF2-40B4-BE49-F238E27FC236}">
                  <a16:creationId xmlns:a16="http://schemas.microsoft.com/office/drawing/2014/main" id="{A3707B54-2470-3A4A-B09A-A776F4E8539D}"/>
                </a:ext>
              </a:extLst>
            </p:cNvPr>
            <p:cNvGrpSpPr>
              <a:grpSpLocks/>
            </p:cNvGrpSpPr>
            <p:nvPr/>
          </p:nvGrpSpPr>
          <p:grpSpPr bwMode="auto">
            <a:xfrm>
              <a:off x="4749" y="668"/>
              <a:ext cx="581" cy="145"/>
              <a:chOff x="614" y="2568"/>
              <a:chExt cx="725" cy="139"/>
            </a:xfrm>
          </p:grpSpPr>
          <p:sp>
            <p:nvSpPr>
              <p:cNvPr id="422" name="AutoShape 128">
                <a:extLst>
                  <a:ext uri="{FF2B5EF4-FFF2-40B4-BE49-F238E27FC236}">
                    <a16:creationId xmlns:a16="http://schemas.microsoft.com/office/drawing/2014/main" id="{C32686E6-B534-4B48-85B4-322123C24741}"/>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AutoShape 129">
                <a:extLst>
                  <a:ext uri="{FF2B5EF4-FFF2-40B4-BE49-F238E27FC236}">
                    <a16:creationId xmlns:a16="http://schemas.microsoft.com/office/drawing/2014/main" id="{5846C4C5-19DD-E040-A465-B55F5E21A75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7" name="Rectangle 130">
              <a:extLst>
                <a:ext uri="{FF2B5EF4-FFF2-40B4-BE49-F238E27FC236}">
                  <a16:creationId xmlns:a16="http://schemas.microsoft.com/office/drawing/2014/main" id="{E24E2E97-8AA8-D94D-B792-C58D1DB2D334}"/>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8" name="Group 131">
              <a:extLst>
                <a:ext uri="{FF2B5EF4-FFF2-40B4-BE49-F238E27FC236}">
                  <a16:creationId xmlns:a16="http://schemas.microsoft.com/office/drawing/2014/main" id="{01958DE7-9158-5C4A-975E-7090A73BD88C}"/>
                </a:ext>
              </a:extLst>
            </p:cNvPr>
            <p:cNvGrpSpPr>
              <a:grpSpLocks/>
            </p:cNvGrpSpPr>
            <p:nvPr/>
          </p:nvGrpSpPr>
          <p:grpSpPr bwMode="auto">
            <a:xfrm>
              <a:off x="4747" y="994"/>
              <a:ext cx="581" cy="134"/>
              <a:chOff x="614" y="2568"/>
              <a:chExt cx="725" cy="139"/>
            </a:xfrm>
          </p:grpSpPr>
          <p:sp>
            <p:nvSpPr>
              <p:cNvPr id="420" name="AutoShape 132">
                <a:extLst>
                  <a:ext uri="{FF2B5EF4-FFF2-40B4-BE49-F238E27FC236}">
                    <a16:creationId xmlns:a16="http://schemas.microsoft.com/office/drawing/2014/main" id="{0097250A-579E-714A-BB43-1775F7C45B3C}"/>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AutoShape 133">
                <a:extLst>
                  <a:ext uri="{FF2B5EF4-FFF2-40B4-BE49-F238E27FC236}">
                    <a16:creationId xmlns:a16="http://schemas.microsoft.com/office/drawing/2014/main" id="{011ECBC9-4E9D-9949-BBD3-4E72A731A813}"/>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9" name="Rectangle 134">
              <a:extLst>
                <a:ext uri="{FF2B5EF4-FFF2-40B4-BE49-F238E27FC236}">
                  <a16:creationId xmlns:a16="http://schemas.microsoft.com/office/drawing/2014/main" id="{52385C15-71CF-0646-85DA-481C87C2251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135">
              <a:extLst>
                <a:ext uri="{FF2B5EF4-FFF2-40B4-BE49-F238E27FC236}">
                  <a16:creationId xmlns:a16="http://schemas.microsoft.com/office/drawing/2014/main" id="{E9AFAD7D-A0FD-3344-8D9C-D21DB7BED2D3}"/>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1" name="Group 136">
              <a:extLst>
                <a:ext uri="{FF2B5EF4-FFF2-40B4-BE49-F238E27FC236}">
                  <a16:creationId xmlns:a16="http://schemas.microsoft.com/office/drawing/2014/main" id="{36701E94-39B0-BB4E-B8F9-B11ED62531B0}"/>
                </a:ext>
              </a:extLst>
            </p:cNvPr>
            <p:cNvGrpSpPr>
              <a:grpSpLocks/>
            </p:cNvGrpSpPr>
            <p:nvPr/>
          </p:nvGrpSpPr>
          <p:grpSpPr bwMode="auto">
            <a:xfrm>
              <a:off x="4735" y="1627"/>
              <a:ext cx="582" cy="151"/>
              <a:chOff x="614" y="2568"/>
              <a:chExt cx="725" cy="139"/>
            </a:xfrm>
          </p:grpSpPr>
          <p:sp>
            <p:nvSpPr>
              <p:cNvPr id="277" name="AutoShape 137">
                <a:extLst>
                  <a:ext uri="{FF2B5EF4-FFF2-40B4-BE49-F238E27FC236}">
                    <a16:creationId xmlns:a16="http://schemas.microsoft.com/office/drawing/2014/main" id="{2535A487-3992-6B4F-9D85-E297BC39036D}"/>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9" name="AutoShape 138">
                <a:extLst>
                  <a:ext uri="{FF2B5EF4-FFF2-40B4-BE49-F238E27FC236}">
                    <a16:creationId xmlns:a16="http://schemas.microsoft.com/office/drawing/2014/main" id="{C55E1D44-7480-0442-A9DA-330FF7250538}"/>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2" name="Freeform 139">
              <a:extLst>
                <a:ext uri="{FF2B5EF4-FFF2-40B4-BE49-F238E27FC236}">
                  <a16:creationId xmlns:a16="http://schemas.microsoft.com/office/drawing/2014/main" id="{56DA20E3-D49F-444E-8D21-F715762F02D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3" name="Group 140">
              <a:extLst>
                <a:ext uri="{FF2B5EF4-FFF2-40B4-BE49-F238E27FC236}">
                  <a16:creationId xmlns:a16="http://schemas.microsoft.com/office/drawing/2014/main" id="{350DC23D-91BA-0F49-A121-0BB6DA6FFB97}"/>
                </a:ext>
              </a:extLst>
            </p:cNvPr>
            <p:cNvGrpSpPr>
              <a:grpSpLocks/>
            </p:cNvGrpSpPr>
            <p:nvPr/>
          </p:nvGrpSpPr>
          <p:grpSpPr bwMode="auto">
            <a:xfrm>
              <a:off x="4739" y="1327"/>
              <a:ext cx="582" cy="139"/>
              <a:chOff x="614" y="2568"/>
              <a:chExt cx="725" cy="139"/>
            </a:xfrm>
          </p:grpSpPr>
          <p:sp>
            <p:nvSpPr>
              <p:cNvPr id="275" name="AutoShape 141">
                <a:extLst>
                  <a:ext uri="{FF2B5EF4-FFF2-40B4-BE49-F238E27FC236}">
                    <a16:creationId xmlns:a16="http://schemas.microsoft.com/office/drawing/2014/main" id="{B6F4CD24-7945-E141-8AE5-B72F07D79D0A}"/>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142">
                <a:extLst>
                  <a:ext uri="{FF2B5EF4-FFF2-40B4-BE49-F238E27FC236}">
                    <a16:creationId xmlns:a16="http://schemas.microsoft.com/office/drawing/2014/main" id="{A13F2C2E-8E50-C242-BBFA-276B4503978A}"/>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4" name="Rectangle 143">
              <a:extLst>
                <a:ext uri="{FF2B5EF4-FFF2-40B4-BE49-F238E27FC236}">
                  <a16:creationId xmlns:a16="http://schemas.microsoft.com/office/drawing/2014/main" id="{C95C6BF7-C7DF-FB4E-BCA1-1C5F3CF4748B}"/>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Freeform 144">
              <a:extLst>
                <a:ext uri="{FF2B5EF4-FFF2-40B4-BE49-F238E27FC236}">
                  <a16:creationId xmlns:a16="http://schemas.microsoft.com/office/drawing/2014/main" id="{E716E123-C485-CC44-A743-C9D7E94AF6B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145">
              <a:extLst>
                <a:ext uri="{FF2B5EF4-FFF2-40B4-BE49-F238E27FC236}">
                  <a16:creationId xmlns:a16="http://schemas.microsoft.com/office/drawing/2014/main" id="{8B36D081-D3B9-D34B-91B2-079B05D0914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7" name="Oval 146">
              <a:extLst>
                <a:ext uri="{FF2B5EF4-FFF2-40B4-BE49-F238E27FC236}">
                  <a16:creationId xmlns:a16="http://schemas.microsoft.com/office/drawing/2014/main" id="{B32C0505-6B5E-5B45-9C22-ABAD0452C43F}"/>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8" name="Freeform 147">
              <a:extLst>
                <a:ext uri="{FF2B5EF4-FFF2-40B4-BE49-F238E27FC236}">
                  <a16:creationId xmlns:a16="http://schemas.microsoft.com/office/drawing/2014/main" id="{30177E53-587A-9B45-9ECD-611B7CEB1E04}"/>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9" name="AutoShape 148">
              <a:extLst>
                <a:ext uri="{FF2B5EF4-FFF2-40B4-BE49-F238E27FC236}">
                  <a16:creationId xmlns:a16="http://schemas.microsoft.com/office/drawing/2014/main" id="{0DA2D2A9-124E-EB41-86B5-909A794DF763}"/>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0" name="AutoShape 149">
              <a:extLst>
                <a:ext uri="{FF2B5EF4-FFF2-40B4-BE49-F238E27FC236}">
                  <a16:creationId xmlns:a16="http://schemas.microsoft.com/office/drawing/2014/main" id="{CA5FFC73-D7D9-D240-94B8-900F51AC0C7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Oval 150">
              <a:extLst>
                <a:ext uri="{FF2B5EF4-FFF2-40B4-BE49-F238E27FC236}">
                  <a16:creationId xmlns:a16="http://schemas.microsoft.com/office/drawing/2014/main" id="{EFC35150-3347-7042-80EB-A8781A361256}"/>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2" name="Oval 151">
              <a:extLst>
                <a:ext uri="{FF2B5EF4-FFF2-40B4-BE49-F238E27FC236}">
                  <a16:creationId xmlns:a16="http://schemas.microsoft.com/office/drawing/2014/main" id="{EA2EA724-2820-AE47-8D84-09E997A6DDAA}"/>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3" name="Oval 152">
              <a:extLst>
                <a:ext uri="{FF2B5EF4-FFF2-40B4-BE49-F238E27FC236}">
                  <a16:creationId xmlns:a16="http://schemas.microsoft.com/office/drawing/2014/main" id="{27B270D9-EE2B-924F-8F2A-27B9EB6ABE9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153">
              <a:extLst>
                <a:ext uri="{FF2B5EF4-FFF2-40B4-BE49-F238E27FC236}">
                  <a16:creationId xmlns:a16="http://schemas.microsoft.com/office/drawing/2014/main" id="{689F1C5E-1D85-0243-9E5E-0ABE340F97D1}"/>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Text Box 13">
            <a:extLst>
              <a:ext uri="{FF2B5EF4-FFF2-40B4-BE49-F238E27FC236}">
                <a16:creationId xmlns:a16="http://schemas.microsoft.com/office/drawing/2014/main" id="{5C657586-8C26-7645-A308-A162DA1C735B}"/>
              </a:ext>
            </a:extLst>
          </p:cNvPr>
          <p:cNvSpPr txBox="1">
            <a:spLocks noChangeArrowheads="1"/>
          </p:cNvSpPr>
          <p:nvPr/>
        </p:nvSpPr>
        <p:spPr bwMode="auto">
          <a:xfrm>
            <a:off x="374662" y="2181018"/>
            <a:ext cx="4209864" cy="261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 SOCK_STREAM)</a:t>
            </a:r>
          </a:p>
        </p:txBody>
      </p:sp>
      <p:sp>
        <p:nvSpPr>
          <p:cNvPr id="75" name="Text Box 5">
            <a:extLst>
              <a:ext uri="{FF2B5EF4-FFF2-40B4-BE49-F238E27FC236}">
                <a16:creationId xmlns:a16="http://schemas.microsoft.com/office/drawing/2014/main" id="{1D57F3DF-BFA3-284D-8B9A-ADD3873D3BB3}"/>
              </a:ext>
            </a:extLst>
          </p:cNvPr>
          <p:cNvSpPr txBox="1">
            <a:spLocks noChangeArrowheads="1"/>
          </p:cNvSpPr>
          <p:nvPr/>
        </p:nvSpPr>
        <p:spPr bwMode="auto">
          <a:xfrm>
            <a:off x="7821898" y="1651172"/>
            <a:ext cx="4461478"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socket(AF_INET,SOCK_STREAM)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serverSocket.bind</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serverSocket.listen</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connectionSocket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addr</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serverSocket.accept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7" name="Text Box 13">
            <a:extLst>
              <a:ext uri="{FF2B5EF4-FFF2-40B4-BE49-F238E27FC236}">
                <a16:creationId xmlns:a16="http://schemas.microsoft.com/office/drawing/2014/main" id="{85BB3488-0F19-2446-9F3D-0FF3F2E5F4DB}"/>
              </a:ext>
            </a:extLst>
          </p:cNvPr>
          <p:cNvSpPr txBox="1">
            <a:spLocks noChangeArrowheads="1"/>
          </p:cNvSpPr>
          <p:nvPr/>
        </p:nvSpPr>
        <p:spPr bwMode="auto">
          <a:xfrm>
            <a:off x="276543" y="2694832"/>
            <a:ext cx="4433244" cy="26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clientSocket.connect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serverName,serverPort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p:txBody>
      </p:sp>
      <p:sp>
        <p:nvSpPr>
          <p:cNvPr id="76" name="Slide Number Placeholder 2">
            <a:extLst>
              <a:ext uri="{FF2B5EF4-FFF2-40B4-BE49-F238E27FC236}">
                <a16:creationId xmlns:a16="http://schemas.microsoft.com/office/drawing/2014/main" id="{86E89225-4B9A-C747-8672-752709ED810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103</a:t>
            </a:fld>
            <a:endParaRPr lang="en-US" dirty="0"/>
          </a:p>
        </p:txBody>
      </p:sp>
    </p:spTree>
    <p:extLst>
      <p:ext uri="{BB962C8B-B14F-4D97-AF65-F5344CB8AC3E}">
        <p14:creationId xmlns:p14="http://schemas.microsoft.com/office/powerpoint/2010/main" val="10423316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wipe(left)">
                                      <p:cBhvr>
                                        <p:cTn id="7" dur="500"/>
                                        <p:tgtEl>
                                          <p:spTgt spid="216"/>
                                        </p:tgtEl>
                                      </p:cBhvr>
                                    </p:animEffect>
                                  </p:childTnLst>
                                </p:cTn>
                              </p:par>
                              <p:par>
                                <p:cTn id="8" presetID="22" presetClass="entr" presetSubtype="1" fill="hold" nodeType="withEffect">
                                  <p:stCondLst>
                                    <p:cond delay="0"/>
                                  </p:stCondLst>
                                  <p:childTnLst>
                                    <p:set>
                                      <p:cBhvr>
                                        <p:cTn id="9" dur="1" fill="hold">
                                          <p:stCondLst>
                                            <p:cond delay="0"/>
                                          </p:stCondLst>
                                        </p:cTn>
                                        <p:tgtEl>
                                          <p:spTgt spid="234"/>
                                        </p:tgtEl>
                                        <p:attrNameLst>
                                          <p:attrName>style.visibility</p:attrName>
                                        </p:attrNameLst>
                                      </p:cBhvr>
                                      <p:to>
                                        <p:strVal val="visible"/>
                                      </p:to>
                                    </p:set>
                                    <p:animEffect transition="in" filter="wipe(up)">
                                      <p:cBhvr>
                                        <p:cTn id="10" dur="500"/>
                                        <p:tgtEl>
                                          <p:spTgt spid="23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dissolve">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240"/>
                                        </p:tgtEl>
                                        <p:attrNameLst>
                                          <p:attrName>style.visibility</p:attrName>
                                        </p:attrNameLst>
                                      </p:cBhvr>
                                      <p:to>
                                        <p:strVal val="visible"/>
                                      </p:to>
                                    </p:set>
                                    <p:animEffect transition="in" filter="wipe(up)">
                                      <p:cBhvr>
                                        <p:cTn id="18" dur="500"/>
                                        <p:tgtEl>
                                          <p:spTgt spid="240"/>
                                        </p:tgtEl>
                                      </p:cBhvr>
                                    </p:animEffect>
                                  </p:childTnLst>
                                </p:cTn>
                              </p:par>
                              <p:par>
                                <p:cTn id="19" presetID="22" presetClass="entr" presetSubtype="2" fill="hold" nodeType="withEffect">
                                  <p:stCondLst>
                                    <p:cond delay="0"/>
                                  </p:stCondLst>
                                  <p:childTnLst>
                                    <p:set>
                                      <p:cBhvr>
                                        <p:cTn id="20" dur="1" fill="hold">
                                          <p:stCondLst>
                                            <p:cond delay="0"/>
                                          </p:stCondLst>
                                        </p:cTn>
                                        <p:tgtEl>
                                          <p:spTgt spid="223"/>
                                        </p:tgtEl>
                                        <p:attrNameLst>
                                          <p:attrName>style.visibility</p:attrName>
                                        </p:attrNameLst>
                                      </p:cBhvr>
                                      <p:to>
                                        <p:strVal val="visible"/>
                                      </p:to>
                                    </p:set>
                                    <p:animEffect transition="in" filter="wipe(right)">
                                      <p:cBhvr>
                                        <p:cTn id="21" dur="500"/>
                                        <p:tgtEl>
                                          <p:spTgt spid="22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28"/>
                                        </p:tgtEl>
                                        <p:attrNameLst>
                                          <p:attrName>style.visibility</p:attrName>
                                        </p:attrNameLst>
                                      </p:cBhvr>
                                      <p:to>
                                        <p:strVal val="visible"/>
                                      </p:to>
                                    </p:set>
                                    <p:animEffect transition="in" filter="wipe(left)">
                                      <p:cBhvr>
                                        <p:cTn id="26" dur="500"/>
                                        <p:tgtEl>
                                          <p:spTgt spid="228"/>
                                        </p:tgtEl>
                                      </p:cBhvr>
                                    </p:animEffect>
                                  </p:childTnLst>
                                </p:cTn>
                              </p:par>
                              <p:par>
                                <p:cTn id="27" presetID="22" presetClass="entr" presetSubtype="1" fill="hold" nodeType="withEffect">
                                  <p:stCondLst>
                                    <p:cond delay="0"/>
                                  </p:stCondLst>
                                  <p:childTnLst>
                                    <p:set>
                                      <p:cBhvr>
                                        <p:cTn id="28" dur="1" fill="hold">
                                          <p:stCondLst>
                                            <p:cond delay="0"/>
                                          </p:stCondLst>
                                        </p:cTn>
                                        <p:tgtEl>
                                          <p:spTgt spid="237"/>
                                        </p:tgtEl>
                                        <p:attrNameLst>
                                          <p:attrName>style.visibility</p:attrName>
                                        </p:attrNameLst>
                                      </p:cBhvr>
                                      <p:to>
                                        <p:strVal val="visible"/>
                                      </p:to>
                                    </p:set>
                                    <p:animEffect transition="in" filter="wipe(up)">
                                      <p:cBhvr>
                                        <p:cTn id="29" dur="500"/>
                                        <p:tgtEl>
                                          <p:spTgt spid="237"/>
                                        </p:tgtEl>
                                      </p:cBhvr>
                                    </p:animEffect>
                                  </p:childTnLst>
                                </p:cTn>
                              </p:par>
                            </p:childTnLst>
                          </p:cTn>
                        </p:par>
                        <p:par>
                          <p:cTn id="30" fill="hold">
                            <p:stCondLst>
                              <p:cond delay="500"/>
                            </p:stCondLst>
                            <p:childTnLst>
                              <p:par>
                                <p:cTn id="31" presetID="22" presetClass="entr" presetSubtype="1" fill="hold" grpId="0" nodeType="afterEffect">
                                  <p:stCondLst>
                                    <p:cond delay="0"/>
                                  </p:stCondLst>
                                  <p:childTnLst>
                                    <p:set>
                                      <p:cBhvr>
                                        <p:cTn id="32" dur="1" fill="hold">
                                          <p:stCondLst>
                                            <p:cond delay="0"/>
                                          </p:stCondLst>
                                        </p:cTn>
                                        <p:tgtEl>
                                          <p:spTgt spid="222"/>
                                        </p:tgtEl>
                                        <p:attrNameLst>
                                          <p:attrName>style.visibility</p:attrName>
                                        </p:attrNameLst>
                                      </p:cBhvr>
                                      <p:to>
                                        <p:strVal val="visible"/>
                                      </p:to>
                                    </p:set>
                                    <p:animEffect transition="in" filter="wipe(up)">
                                      <p:cBhvr>
                                        <p:cTn id="33" dur="500"/>
                                        <p:tgtEl>
                                          <p:spTgt spid="222"/>
                                        </p:tgtEl>
                                      </p:cBhvr>
                                    </p:animEffect>
                                  </p:childTnLst>
                                </p:cTn>
                              </p:par>
                              <p:par>
                                <p:cTn id="34" presetID="22" presetClass="entr" presetSubtype="1" fill="hold" nodeType="withEffect">
                                  <p:stCondLst>
                                    <p:cond delay="0"/>
                                  </p:stCondLst>
                                  <p:childTnLst>
                                    <p:set>
                                      <p:cBhvr>
                                        <p:cTn id="35" dur="1" fill="hold">
                                          <p:stCondLst>
                                            <p:cond delay="0"/>
                                          </p:stCondLst>
                                        </p:cTn>
                                        <p:tgtEl>
                                          <p:spTgt spid="243"/>
                                        </p:tgtEl>
                                        <p:attrNameLst>
                                          <p:attrName>style.visibility</p:attrName>
                                        </p:attrNameLst>
                                      </p:cBhvr>
                                      <p:to>
                                        <p:strVal val="visible"/>
                                      </p:to>
                                    </p:set>
                                    <p:animEffect transition="in" filter="wipe(up)">
                                      <p:cBhvr>
                                        <p:cTn id="36"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p:bldP spid="77" grpId="0"/>
    </p:bld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 human 3-way handshake protocol</a:t>
            </a:r>
            <a:endParaRPr lang="en-US" sz="4400" b="0" dirty="0"/>
          </a:p>
        </p:txBody>
      </p:sp>
      <p:pic>
        <p:nvPicPr>
          <p:cNvPr id="4" name="Picture 3" descr="A pile of snow&#10;&#10;Description automatically generated">
            <a:extLst>
              <a:ext uri="{FF2B5EF4-FFF2-40B4-BE49-F238E27FC236}">
                <a16:creationId xmlns:a16="http://schemas.microsoft.com/office/drawing/2014/main" id="{E63D2048-06F6-874E-A18A-05CFDA61C6A2}"/>
              </a:ext>
            </a:extLst>
          </p:cNvPr>
          <p:cNvPicPr>
            <a:picLocks noChangeAspect="1"/>
          </p:cNvPicPr>
          <p:nvPr/>
        </p:nvPicPr>
        <p:blipFill>
          <a:blip r:embed="rId3"/>
          <a:stretch>
            <a:fillRect/>
          </a:stretch>
        </p:blipFill>
        <p:spPr>
          <a:xfrm>
            <a:off x="1750251" y="1530219"/>
            <a:ext cx="8358252" cy="5472528"/>
          </a:xfrm>
          <a:prstGeom prst="rect">
            <a:avLst/>
          </a:prstGeom>
        </p:spPr>
      </p:pic>
      <p:grpSp>
        <p:nvGrpSpPr>
          <p:cNvPr id="9" name="Group 8">
            <a:extLst>
              <a:ext uri="{FF2B5EF4-FFF2-40B4-BE49-F238E27FC236}">
                <a16:creationId xmlns:a16="http://schemas.microsoft.com/office/drawing/2014/main" id="{3F1282CE-CF66-EE4E-B4A8-587BD1E81F39}"/>
              </a:ext>
            </a:extLst>
          </p:cNvPr>
          <p:cNvGrpSpPr/>
          <p:nvPr/>
        </p:nvGrpSpPr>
        <p:grpSpPr>
          <a:xfrm>
            <a:off x="6538586" y="2065751"/>
            <a:ext cx="1730667" cy="612648"/>
            <a:chOff x="6538586" y="2065751"/>
            <a:chExt cx="1730667" cy="612648"/>
          </a:xfrm>
        </p:grpSpPr>
        <p:sp>
          <p:nvSpPr>
            <p:cNvPr id="5" name="Rounded Rectangular Callout 4">
              <a:extLst>
                <a:ext uri="{FF2B5EF4-FFF2-40B4-BE49-F238E27FC236}">
                  <a16:creationId xmlns:a16="http://schemas.microsoft.com/office/drawing/2014/main" id="{3CAF74F1-7DAE-DA49-A56B-F6F58EAC0B3D}"/>
                </a:ext>
              </a:extLst>
            </p:cNvPr>
            <p:cNvSpPr/>
            <p:nvPr/>
          </p:nvSpPr>
          <p:spPr>
            <a:xfrm>
              <a:off x="6551111" y="2065751"/>
              <a:ext cx="1672748" cy="612648"/>
            </a:xfrm>
            <a:prstGeom prst="wedgeRoundRectCallout">
              <a:avLst>
                <a:gd name="adj1" fmla="val 54830"/>
                <a:gd name="adj2" fmla="val 429311"/>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TextBox 5">
              <a:extLst>
                <a:ext uri="{FF2B5EF4-FFF2-40B4-BE49-F238E27FC236}">
                  <a16:creationId xmlns:a16="http://schemas.microsoft.com/office/drawing/2014/main" id="{1EBBA823-6C58-6A44-A2FF-F652E9B2671F}"/>
                </a:ext>
              </a:extLst>
            </p:cNvPr>
            <p:cNvSpPr txBox="1"/>
            <p:nvPr/>
          </p:nvSpPr>
          <p:spPr>
            <a:xfrm>
              <a:off x="6538586" y="2153433"/>
              <a:ext cx="17306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1. On belay?</a:t>
              </a:r>
            </a:p>
          </p:txBody>
        </p:sp>
      </p:grpSp>
      <p:sp>
        <p:nvSpPr>
          <p:cNvPr id="7" name="Rectangle 6">
            <a:extLst>
              <a:ext uri="{FF2B5EF4-FFF2-40B4-BE49-F238E27FC236}">
                <a16:creationId xmlns:a16="http://schemas.microsoft.com/office/drawing/2014/main" id="{CB827F8F-A1CF-B74C-ACC4-ECEAAE61D0B0}"/>
              </a:ext>
            </a:extLst>
          </p:cNvPr>
          <p:cNvSpPr/>
          <p:nvPr/>
        </p:nvSpPr>
        <p:spPr>
          <a:xfrm>
            <a:off x="1640908" y="5812076"/>
            <a:ext cx="10459233" cy="1277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0" name="Group 9">
            <a:extLst>
              <a:ext uri="{FF2B5EF4-FFF2-40B4-BE49-F238E27FC236}">
                <a16:creationId xmlns:a16="http://schemas.microsoft.com/office/drawing/2014/main" id="{305210F9-A841-2C44-B9F0-E355CF305198}"/>
              </a:ext>
            </a:extLst>
          </p:cNvPr>
          <p:cNvGrpSpPr/>
          <p:nvPr/>
        </p:nvGrpSpPr>
        <p:grpSpPr>
          <a:xfrm>
            <a:off x="5814165" y="3280776"/>
            <a:ext cx="1672748" cy="612648"/>
            <a:chOff x="5814165" y="3280776"/>
            <a:chExt cx="1672748" cy="612648"/>
          </a:xfrm>
        </p:grpSpPr>
        <p:sp>
          <p:nvSpPr>
            <p:cNvPr id="78" name="Rounded Rectangular Callout 77">
              <a:extLst>
                <a:ext uri="{FF2B5EF4-FFF2-40B4-BE49-F238E27FC236}">
                  <a16:creationId xmlns:a16="http://schemas.microsoft.com/office/drawing/2014/main" id="{C4B444F3-2C14-474E-8B61-1E282DE03385}"/>
                </a:ext>
              </a:extLst>
            </p:cNvPr>
            <p:cNvSpPr/>
            <p:nvPr/>
          </p:nvSpPr>
          <p:spPr>
            <a:xfrm>
              <a:off x="5814165" y="3280776"/>
              <a:ext cx="1672748" cy="612648"/>
            </a:xfrm>
            <a:prstGeom prst="wedgeRoundRectCallout">
              <a:avLst>
                <a:gd name="adj1" fmla="val -120395"/>
                <a:gd name="adj2" fmla="val -120679"/>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9" name="TextBox 78">
              <a:extLst>
                <a:ext uri="{FF2B5EF4-FFF2-40B4-BE49-F238E27FC236}">
                  <a16:creationId xmlns:a16="http://schemas.microsoft.com/office/drawing/2014/main" id="{7B59616D-98BC-2340-969B-E8EFA3D4DA5A}"/>
                </a:ext>
              </a:extLst>
            </p:cNvPr>
            <p:cNvSpPr txBox="1"/>
            <p:nvPr/>
          </p:nvSpPr>
          <p:spPr>
            <a:xfrm>
              <a:off x="5826690" y="3332968"/>
              <a:ext cx="162807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2. Belay on.</a:t>
              </a:r>
            </a:p>
          </p:txBody>
        </p:sp>
      </p:grpSp>
      <p:grpSp>
        <p:nvGrpSpPr>
          <p:cNvPr id="11" name="Group 10">
            <a:extLst>
              <a:ext uri="{FF2B5EF4-FFF2-40B4-BE49-F238E27FC236}">
                <a16:creationId xmlns:a16="http://schemas.microsoft.com/office/drawing/2014/main" id="{E943AF12-B0EB-4F44-91E7-681492934EEA}"/>
              </a:ext>
            </a:extLst>
          </p:cNvPr>
          <p:cNvGrpSpPr/>
          <p:nvPr/>
        </p:nvGrpSpPr>
        <p:grpSpPr>
          <a:xfrm>
            <a:off x="8321457" y="3646119"/>
            <a:ext cx="1695712" cy="612648"/>
            <a:chOff x="8321457" y="3646119"/>
            <a:chExt cx="1695712" cy="612648"/>
          </a:xfrm>
        </p:grpSpPr>
        <p:sp>
          <p:nvSpPr>
            <p:cNvPr id="80" name="Rounded Rectangular Callout 79">
              <a:extLst>
                <a:ext uri="{FF2B5EF4-FFF2-40B4-BE49-F238E27FC236}">
                  <a16:creationId xmlns:a16="http://schemas.microsoft.com/office/drawing/2014/main" id="{8B23EB90-C1E0-D44A-8B27-62175510872C}"/>
                </a:ext>
              </a:extLst>
            </p:cNvPr>
            <p:cNvSpPr/>
            <p:nvPr/>
          </p:nvSpPr>
          <p:spPr>
            <a:xfrm>
              <a:off x="8344421" y="3646119"/>
              <a:ext cx="1672748" cy="612648"/>
            </a:xfrm>
            <a:prstGeom prst="wedgeRoundRectCallout">
              <a:avLst>
                <a:gd name="adj1" fmla="val -44764"/>
                <a:gd name="adj2" fmla="val 16965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1" name="TextBox 80">
              <a:extLst>
                <a:ext uri="{FF2B5EF4-FFF2-40B4-BE49-F238E27FC236}">
                  <a16:creationId xmlns:a16="http://schemas.microsoft.com/office/drawing/2014/main" id="{35F183B7-733D-694A-B964-309D0B0097B1}"/>
                </a:ext>
              </a:extLst>
            </p:cNvPr>
            <p:cNvSpPr txBox="1"/>
            <p:nvPr/>
          </p:nvSpPr>
          <p:spPr>
            <a:xfrm>
              <a:off x="8321457" y="3710836"/>
              <a:ext cx="16514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3. Climbing.</a:t>
              </a:r>
            </a:p>
          </p:txBody>
        </p:sp>
      </p:grpSp>
      <p:sp>
        <p:nvSpPr>
          <p:cNvPr id="14" name="Slide Number Placeholder 2">
            <a:extLst>
              <a:ext uri="{FF2B5EF4-FFF2-40B4-BE49-F238E27FC236}">
                <a16:creationId xmlns:a16="http://schemas.microsoft.com/office/drawing/2014/main" id="{41298F7A-0643-9F47-8207-6B139EFB88B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104</a:t>
            </a:fld>
            <a:endParaRPr lang="en-US" dirty="0"/>
          </a:p>
        </p:txBody>
      </p:sp>
    </p:spTree>
    <p:extLst>
      <p:ext uri="{BB962C8B-B14F-4D97-AF65-F5344CB8AC3E}">
        <p14:creationId xmlns:p14="http://schemas.microsoft.com/office/powerpoint/2010/main" val="5186418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Closing a TCP connection</a:t>
            </a:r>
            <a:endParaRPr lang="en-US" sz="4400" b="0" dirty="0"/>
          </a:p>
        </p:txBody>
      </p:sp>
      <p:sp>
        <p:nvSpPr>
          <p:cNvPr id="47" name="Rectangle 47">
            <a:extLst>
              <a:ext uri="{FF2B5EF4-FFF2-40B4-BE49-F238E27FC236}">
                <a16:creationId xmlns:a16="http://schemas.microsoft.com/office/drawing/2014/main" id="{B20BADCC-1032-9A48-BC43-B4E1275E4EDF}"/>
              </a:ext>
            </a:extLst>
          </p:cNvPr>
          <p:cNvSpPr txBox="1">
            <a:spLocks noChangeArrowheads="1"/>
          </p:cNvSpPr>
          <p:nvPr/>
        </p:nvSpPr>
        <p:spPr>
          <a:xfrm>
            <a:off x="798690" y="1441263"/>
            <a:ext cx="9698318" cy="41862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client, server each close their side of connection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TCP segment with FIN bit = 1</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respond to received FIN with ACK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receiving FIN, ACK can be combined with own FIN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simultaneous FIN exchanges can be handled</a:t>
            </a:r>
          </a:p>
        </p:txBody>
      </p:sp>
      <p:sp>
        <p:nvSpPr>
          <p:cNvPr id="4" name="Slide Number Placeholder 2">
            <a:extLst>
              <a:ext uri="{FF2B5EF4-FFF2-40B4-BE49-F238E27FC236}">
                <a16:creationId xmlns:a16="http://schemas.microsoft.com/office/drawing/2014/main" id="{E5549B3B-271C-C14B-9302-4D2CE7B410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105</a:t>
            </a:fld>
            <a:endParaRPr lang="en-US" dirty="0"/>
          </a:p>
        </p:txBody>
      </p:sp>
    </p:spTree>
    <p:extLst>
      <p:ext uri="{BB962C8B-B14F-4D97-AF65-F5344CB8AC3E}">
        <p14:creationId xmlns:p14="http://schemas.microsoft.com/office/powerpoint/2010/main" val="2657671931"/>
      </p:ext>
    </p:extLst>
  </p:cSld>
  <p:clrMapOvr>
    <a:masterClrMapping/>
  </p:clrMapOvr>
  <p:transition spd="med">
    <p:fad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pPr>
            <a:r>
              <a:rPr lang="en-US" sz="3200" dirty="0"/>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2DB81C94-6123-D143-8C6E-7FF67BFA422F}"/>
              </a:ext>
            </a:extLst>
          </p:cNvPr>
          <p:cNvSpPr>
            <a:spLocks noGrp="1"/>
          </p:cNvSpPr>
          <p:nvPr>
            <p:ph type="sldNum" sz="quarter" idx="4"/>
          </p:nvPr>
        </p:nvSpPr>
        <p:spPr/>
        <p:txBody>
          <a:bodyPr/>
          <a:lstStyle/>
          <a:p>
            <a:r>
              <a:rPr lang="en-US" dirty="0"/>
              <a:t>Transport Layer: 3-</a:t>
            </a:r>
            <a:fld id="{C4204591-24BD-A542-B9D5-F8D8A88D2FEE}" type="slidenum">
              <a:rPr lang="en-US" smtClean="0"/>
              <a:pPr/>
              <a:t>106</a:t>
            </a:fld>
            <a:endParaRPr lang="en-US" dirty="0"/>
          </a:p>
        </p:txBody>
      </p:sp>
      <p:pic>
        <p:nvPicPr>
          <p:cNvPr id="6" name="Picture 5">
            <a:extLst>
              <a:ext uri="{FF2B5EF4-FFF2-40B4-BE49-F238E27FC236}">
                <a16:creationId xmlns:a16="http://schemas.microsoft.com/office/drawing/2014/main" id="{FC6EDA9F-A4F6-9E48-A741-C2AF8BE224B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68142295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61C397FE-1DDC-5444-B79A-714CFC84F37C}"/>
              </a:ext>
            </a:extLst>
          </p:cNvPr>
          <p:cNvSpPr txBox="1">
            <a:spLocks noChangeArrowheads="1"/>
          </p:cNvSpPr>
          <p:nvPr/>
        </p:nvSpPr>
        <p:spPr>
          <a:xfrm>
            <a:off x="721660" y="1411941"/>
            <a:ext cx="1097728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Congestion:</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informally: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too many sources sending too much data too fast for </a:t>
            </a:r>
            <a:r>
              <a:rPr kumimoji="0" lang="en-US" altLang="ja-JP"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handle”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manifestations: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long delays (queueing in router buffers)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loss (buffer overflow at routers)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 name="Rectangle 3">
            <a:extLst>
              <a:ext uri="{FF2B5EF4-FFF2-40B4-BE49-F238E27FC236}">
                <a16:creationId xmlns:a16="http://schemas.microsoft.com/office/drawing/2014/main" id="{ACFC6554-1CEB-8346-AF21-152FD0AE2BDD}"/>
              </a:ext>
            </a:extLst>
          </p:cNvPr>
          <p:cNvSpPr txBox="1">
            <a:spLocks noChangeArrowheads="1"/>
          </p:cNvSpPr>
          <p:nvPr/>
        </p:nvSpPr>
        <p:spPr>
          <a:xfrm>
            <a:off x="722672" y="3776599"/>
            <a:ext cx="10977282" cy="101662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different from flow control!</a:t>
            </a: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73290" y="289325"/>
            <a:ext cx="11393310" cy="894622"/>
          </a:xfrm>
        </p:spPr>
        <p:txBody>
          <a:bodyPr>
            <a:normAutofit/>
          </a:bodyPr>
          <a:lstStyle/>
          <a:p>
            <a:r>
              <a:rPr lang="en-US" sz="4800" dirty="0"/>
              <a:t>Principles of congestion control</a:t>
            </a:r>
            <a:endParaRPr lang="en-US" sz="4400" b="0" dirty="0"/>
          </a:p>
        </p:txBody>
      </p:sp>
      <p:grpSp>
        <p:nvGrpSpPr>
          <p:cNvPr id="10" name="Group 9">
            <a:extLst>
              <a:ext uri="{FF2B5EF4-FFF2-40B4-BE49-F238E27FC236}">
                <a16:creationId xmlns:a16="http://schemas.microsoft.com/office/drawing/2014/main" id="{F801E622-8D2F-5C40-BD60-438B29523DDB}"/>
              </a:ext>
            </a:extLst>
          </p:cNvPr>
          <p:cNvGrpSpPr/>
          <p:nvPr/>
        </p:nvGrpSpPr>
        <p:grpSpPr>
          <a:xfrm>
            <a:off x="8686805" y="2737463"/>
            <a:ext cx="2772697" cy="2732213"/>
            <a:chOff x="8878529" y="2737463"/>
            <a:chExt cx="2772697" cy="2732213"/>
          </a:xfrm>
        </p:grpSpPr>
        <p:pic>
          <p:nvPicPr>
            <p:cNvPr id="1028" name="Picture 4" descr="Why traffic apps make congestion worse | Berkeley News">
              <a:extLst>
                <a:ext uri="{FF2B5EF4-FFF2-40B4-BE49-F238E27FC236}">
                  <a16:creationId xmlns:a16="http://schemas.microsoft.com/office/drawing/2014/main" id="{5A685C73-1A7D-7448-83D5-182E1DF28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8529" y="2737463"/>
              <a:ext cx="2595716" cy="173047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EBCDC3-59AA-0043-9771-3FAB71AFCDB3}"/>
                </a:ext>
              </a:extLst>
            </p:cNvPr>
            <p:cNvSpPr txBox="1"/>
            <p:nvPr/>
          </p:nvSpPr>
          <p:spPr>
            <a:xfrm>
              <a:off x="9085007" y="4454013"/>
              <a:ext cx="2566219" cy="101566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congestion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too many senders, sending too fast</a:t>
              </a:r>
            </a:p>
          </p:txBody>
        </p:sp>
      </p:grpSp>
      <p:grpSp>
        <p:nvGrpSpPr>
          <p:cNvPr id="13" name="Group 12">
            <a:extLst>
              <a:ext uri="{FF2B5EF4-FFF2-40B4-BE49-F238E27FC236}">
                <a16:creationId xmlns:a16="http://schemas.microsoft.com/office/drawing/2014/main" id="{440B5036-A83C-3D40-89CC-21D122E3DAA4}"/>
              </a:ext>
            </a:extLst>
          </p:cNvPr>
          <p:cNvGrpSpPr/>
          <p:nvPr/>
        </p:nvGrpSpPr>
        <p:grpSpPr>
          <a:xfrm>
            <a:off x="5737126" y="4424520"/>
            <a:ext cx="5860024" cy="1952948"/>
            <a:chOff x="5869858" y="4586748"/>
            <a:chExt cx="5860024" cy="1952948"/>
          </a:xfrm>
        </p:grpSpPr>
        <p:grpSp>
          <p:nvGrpSpPr>
            <p:cNvPr id="3" name="Group 2">
              <a:extLst>
                <a:ext uri="{FF2B5EF4-FFF2-40B4-BE49-F238E27FC236}">
                  <a16:creationId xmlns:a16="http://schemas.microsoft.com/office/drawing/2014/main" id="{460EE1F0-777A-5549-B373-8500229D882B}"/>
                </a:ext>
              </a:extLst>
            </p:cNvPr>
            <p:cNvGrpSpPr/>
            <p:nvPr/>
          </p:nvGrpSpPr>
          <p:grpSpPr>
            <a:xfrm>
              <a:off x="5869858" y="4586748"/>
              <a:ext cx="2882176" cy="1915023"/>
              <a:chOff x="6998772" y="3064248"/>
              <a:chExt cx="4393223" cy="2995072"/>
            </a:xfrm>
          </p:grpSpPr>
          <p:pic>
            <p:nvPicPr>
              <p:cNvPr id="7" name="Picture 2" descr="Drinking from the Firehose: How VividCortex Compresses its Metrics">
                <a:extLst>
                  <a:ext uri="{FF2B5EF4-FFF2-40B4-BE49-F238E27FC236}">
                    <a16:creationId xmlns:a16="http://schemas.microsoft.com/office/drawing/2014/main" id="{93C006A2-5EEC-1743-AF87-E45D3E90A0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3303" y="4248105"/>
                <a:ext cx="3018692" cy="18112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Drinking From the Information Firehose">
                <a:extLst>
                  <a:ext uri="{FF2B5EF4-FFF2-40B4-BE49-F238E27FC236}">
                    <a16:creationId xmlns:a16="http://schemas.microsoft.com/office/drawing/2014/main" id="{540A1142-4C15-BA4C-BA82-A4861EB7D4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98772" y="3064248"/>
                <a:ext cx="2699594" cy="1781732"/>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DB5BA06D-3B74-5348-8D35-1DEBB37E8FA0}"/>
                </a:ext>
              </a:extLst>
            </p:cNvPr>
            <p:cNvSpPr txBox="1"/>
            <p:nvPr/>
          </p:nvSpPr>
          <p:spPr>
            <a:xfrm>
              <a:off x="8794953" y="5801032"/>
              <a:ext cx="2934929"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flow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one sender too fast for one receiver</a:t>
              </a:r>
            </a:p>
          </p:txBody>
        </p:sp>
      </p:grpSp>
      <p:sp>
        <p:nvSpPr>
          <p:cNvPr id="12" name="Rectangle 3">
            <a:extLst>
              <a:ext uri="{FF2B5EF4-FFF2-40B4-BE49-F238E27FC236}">
                <a16:creationId xmlns:a16="http://schemas.microsoft.com/office/drawing/2014/main" id="{EAFB275C-622F-0342-A28A-15D9EA67D3AB}"/>
              </a:ext>
            </a:extLst>
          </p:cNvPr>
          <p:cNvSpPr txBox="1">
            <a:spLocks noChangeArrowheads="1"/>
          </p:cNvSpPr>
          <p:nvPr/>
        </p:nvSpPr>
        <p:spPr>
          <a:xfrm>
            <a:off x="727588" y="4852219"/>
            <a:ext cx="4758812" cy="58010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 top-10 problem!</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4" name="Slide Number Placeholder 2">
            <a:extLst>
              <a:ext uri="{FF2B5EF4-FFF2-40B4-BE49-F238E27FC236}">
                <a16:creationId xmlns:a16="http://schemas.microsoft.com/office/drawing/2014/main" id="{C3383268-A75C-1640-B637-852081D5385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107</a:t>
            </a:fld>
            <a:endParaRPr lang="en-US" dirty="0"/>
          </a:p>
        </p:txBody>
      </p:sp>
    </p:spTree>
    <p:extLst>
      <p:ext uri="{BB962C8B-B14F-4D97-AF65-F5344CB8AC3E}">
        <p14:creationId xmlns:p14="http://schemas.microsoft.com/office/powerpoint/2010/main" val="216513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dissolv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Freeform 3">
            <a:extLst>
              <a:ext uri="{FF2B5EF4-FFF2-40B4-BE49-F238E27FC236}">
                <a16:creationId xmlns:a16="http://schemas.microsoft.com/office/drawing/2014/main" id="{28E26305-1B9C-8A47-B034-2E9BCCD87DED}"/>
              </a:ext>
            </a:extLst>
          </p:cNvPr>
          <p:cNvSpPr>
            <a:spLocks/>
          </p:cNvSpPr>
          <p:nvPr/>
        </p:nvSpPr>
        <p:spPr bwMode="auto">
          <a:xfrm>
            <a:off x="10005476" y="2888415"/>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03" name="Group 402">
            <a:extLst>
              <a:ext uri="{FF2B5EF4-FFF2-40B4-BE49-F238E27FC236}">
                <a16:creationId xmlns:a16="http://schemas.microsoft.com/office/drawing/2014/main" id="{3138E679-7A6F-3F4C-9CD4-1BC53C242F2F}"/>
              </a:ext>
            </a:extLst>
          </p:cNvPr>
          <p:cNvGrpSpPr/>
          <p:nvPr/>
        </p:nvGrpSpPr>
        <p:grpSpPr>
          <a:xfrm>
            <a:off x="9424984" y="2862877"/>
            <a:ext cx="586768" cy="904023"/>
            <a:chOff x="10910965" y="2513124"/>
            <a:chExt cx="586768" cy="904023"/>
          </a:xfrm>
        </p:grpSpPr>
        <p:sp>
          <p:nvSpPr>
            <p:cNvPr id="404" name="Rectangle 403">
              <a:extLst>
                <a:ext uri="{FF2B5EF4-FFF2-40B4-BE49-F238E27FC236}">
                  <a16:creationId xmlns:a16="http://schemas.microsoft.com/office/drawing/2014/main" id="{59524EB8-FD55-1D48-99F1-D1FB7A8F9D0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05" name="Straight Connector 404">
              <a:extLst>
                <a:ext uri="{FF2B5EF4-FFF2-40B4-BE49-F238E27FC236}">
                  <a16:creationId xmlns:a16="http://schemas.microsoft.com/office/drawing/2014/main" id="{F1173737-3613-AA43-B1AC-4838A3EDB68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5C427322-6070-F549-83A0-B70739AD332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9463F3C4-F379-1D41-902B-28BB5B0172C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4B78D94-0CBB-174E-B3E9-C26DCE4669A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9" name="Freeform 9">
            <a:extLst>
              <a:ext uri="{FF2B5EF4-FFF2-40B4-BE49-F238E27FC236}">
                <a16:creationId xmlns:a16="http://schemas.microsoft.com/office/drawing/2014/main" id="{5547101E-4A79-584C-9989-5E85D28B6DAA}"/>
              </a:ext>
            </a:extLst>
          </p:cNvPr>
          <p:cNvSpPr>
            <a:spLocks/>
          </p:cNvSpPr>
          <p:nvPr/>
        </p:nvSpPr>
        <p:spPr bwMode="auto">
          <a:xfrm flipH="1">
            <a:off x="5851590" y="1746530"/>
            <a:ext cx="430143" cy="90046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2" name="Group 351">
            <a:extLst>
              <a:ext uri="{FF2B5EF4-FFF2-40B4-BE49-F238E27FC236}">
                <a16:creationId xmlns:a16="http://schemas.microsoft.com/office/drawing/2014/main" id="{B6427DD3-BCDC-1D47-B9EA-F052CBEE3779}"/>
              </a:ext>
            </a:extLst>
          </p:cNvPr>
          <p:cNvGrpSpPr/>
          <p:nvPr/>
        </p:nvGrpSpPr>
        <p:grpSpPr>
          <a:xfrm>
            <a:off x="5390758" y="2639189"/>
            <a:ext cx="586768" cy="904023"/>
            <a:chOff x="10910965" y="2513124"/>
            <a:chExt cx="586768" cy="904023"/>
          </a:xfrm>
        </p:grpSpPr>
        <p:sp>
          <p:nvSpPr>
            <p:cNvPr id="353" name="Rectangle 352">
              <a:extLst>
                <a:ext uri="{FF2B5EF4-FFF2-40B4-BE49-F238E27FC236}">
                  <a16:creationId xmlns:a16="http://schemas.microsoft.com/office/drawing/2014/main" id="{334B80B7-DAB2-0C45-A85B-02F9853489C8}"/>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4" name="Straight Connector 353">
              <a:extLst>
                <a:ext uri="{FF2B5EF4-FFF2-40B4-BE49-F238E27FC236}">
                  <a16:creationId xmlns:a16="http://schemas.microsoft.com/office/drawing/2014/main" id="{9B105EEA-CD5C-4D41-AA8D-44A16BCD200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300FADAA-FF42-DC4F-B232-CEDC6356959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96243C39-7124-B447-92F8-07DFDCABC20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D2849888-7EC3-EB4C-8BC1-51F7CF36C2D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6" name="Group 195">
            <a:extLst>
              <a:ext uri="{FF2B5EF4-FFF2-40B4-BE49-F238E27FC236}">
                <a16:creationId xmlns:a16="http://schemas.microsoft.com/office/drawing/2014/main" id="{F01A9AD5-3D29-E044-89AB-2A8A2872A48C}"/>
              </a:ext>
            </a:extLst>
          </p:cNvPr>
          <p:cNvGrpSpPr/>
          <p:nvPr/>
        </p:nvGrpSpPr>
        <p:grpSpPr>
          <a:xfrm>
            <a:off x="6267058" y="1750697"/>
            <a:ext cx="586768" cy="904023"/>
            <a:chOff x="10910965" y="2513124"/>
            <a:chExt cx="586768" cy="904023"/>
          </a:xfrm>
        </p:grpSpPr>
        <p:sp>
          <p:nvSpPr>
            <p:cNvPr id="197" name="Rectangle 196">
              <a:extLst>
                <a:ext uri="{FF2B5EF4-FFF2-40B4-BE49-F238E27FC236}">
                  <a16:creationId xmlns:a16="http://schemas.microsoft.com/office/drawing/2014/main" id="{4FE038A7-CF8F-144F-89E6-58D5113323E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8" name="Straight Connector 197">
              <a:extLst>
                <a:ext uri="{FF2B5EF4-FFF2-40B4-BE49-F238E27FC236}">
                  <a16:creationId xmlns:a16="http://schemas.microsoft.com/office/drawing/2014/main" id="{022D2CD4-E115-9446-9F3B-70153BE86F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8DA93D54-B8CD-E944-A9A0-CD19B3D9BEB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8C307284-45EC-EF40-B8C6-ACFAE3B84F2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A5E51FF6-6B9B-CB46-932F-6752F8BC41C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4" name="Freeform 6">
            <a:extLst>
              <a:ext uri="{FF2B5EF4-FFF2-40B4-BE49-F238E27FC236}">
                <a16:creationId xmlns:a16="http://schemas.microsoft.com/office/drawing/2014/main" id="{48AC5632-6C88-9B4F-8AC4-BA566F7E218B}"/>
              </a:ext>
            </a:extLst>
          </p:cNvPr>
          <p:cNvSpPr>
            <a:spLocks/>
          </p:cNvSpPr>
          <p:nvPr/>
        </p:nvSpPr>
        <p:spPr bwMode="auto">
          <a:xfrm>
            <a:off x="10381714" y="1887018"/>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7395260E-0495-5549-B67B-D0932B2922A1}"/>
              </a:ext>
            </a:extLst>
          </p:cNvPr>
          <p:cNvGrpSpPr/>
          <p:nvPr/>
        </p:nvGrpSpPr>
        <p:grpSpPr>
          <a:xfrm>
            <a:off x="9803525" y="1862884"/>
            <a:ext cx="586768" cy="904023"/>
            <a:chOff x="10910965" y="2513124"/>
            <a:chExt cx="586768" cy="904023"/>
          </a:xfrm>
        </p:grpSpPr>
        <p:sp>
          <p:nvSpPr>
            <p:cNvPr id="191" name="Rectangle 190">
              <a:extLst>
                <a:ext uri="{FF2B5EF4-FFF2-40B4-BE49-F238E27FC236}">
                  <a16:creationId xmlns:a16="http://schemas.microsoft.com/office/drawing/2014/main" id="{F9C766A0-70B1-1B4B-AE37-4A6E9AF88F33}"/>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2" name="Straight Connector 191">
              <a:extLst>
                <a:ext uri="{FF2B5EF4-FFF2-40B4-BE49-F238E27FC236}">
                  <a16:creationId xmlns:a16="http://schemas.microsoft.com/office/drawing/2014/main" id="{AC485D2E-710B-7446-BEF0-A978225783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67BF4BF4-4371-1D47-B858-D6B04135BAE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02AEE228-C85E-AC45-B2C5-C8182C643EF4}"/>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53931E-8944-EF4A-9720-7519EA6C48F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55" name="Group 354">
            <a:extLst>
              <a:ext uri="{FF2B5EF4-FFF2-40B4-BE49-F238E27FC236}">
                <a16:creationId xmlns:a16="http://schemas.microsoft.com/office/drawing/2014/main" id="{88E9FDF2-59AD-0849-94F0-90E7C39F4845}"/>
              </a:ext>
            </a:extLst>
          </p:cNvPr>
          <p:cNvGrpSpPr/>
          <p:nvPr/>
        </p:nvGrpSpPr>
        <p:grpSpPr>
          <a:xfrm>
            <a:off x="7419579" y="2906627"/>
            <a:ext cx="1047677" cy="561649"/>
            <a:chOff x="7493876" y="2774731"/>
            <a:chExt cx="1481958" cy="894622"/>
          </a:xfrm>
        </p:grpSpPr>
        <p:sp>
          <p:nvSpPr>
            <p:cNvPr id="364" name="Freeform 363">
              <a:extLst>
                <a:ext uri="{FF2B5EF4-FFF2-40B4-BE49-F238E27FC236}">
                  <a16:creationId xmlns:a16="http://schemas.microsoft.com/office/drawing/2014/main" id="{43B8EDE0-230C-5542-B921-8F0ABAF1CB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5" name="Oval 364">
              <a:extLst>
                <a:ext uri="{FF2B5EF4-FFF2-40B4-BE49-F238E27FC236}">
                  <a16:creationId xmlns:a16="http://schemas.microsoft.com/office/drawing/2014/main" id="{A0803D89-4B4C-1B4A-BA1C-522F051281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66" name="Group 365">
              <a:extLst>
                <a:ext uri="{FF2B5EF4-FFF2-40B4-BE49-F238E27FC236}">
                  <a16:creationId xmlns:a16="http://schemas.microsoft.com/office/drawing/2014/main" id="{1101A5E5-CF40-804C-82BD-E8B63F1BC2AC}"/>
                </a:ext>
              </a:extLst>
            </p:cNvPr>
            <p:cNvGrpSpPr/>
            <p:nvPr/>
          </p:nvGrpSpPr>
          <p:grpSpPr>
            <a:xfrm>
              <a:off x="7713663" y="2848339"/>
              <a:ext cx="1042107" cy="425543"/>
              <a:chOff x="7786941" y="2884917"/>
              <a:chExt cx="897649" cy="353919"/>
            </a:xfrm>
          </p:grpSpPr>
          <p:sp>
            <p:nvSpPr>
              <p:cNvPr id="367" name="Freeform 366">
                <a:extLst>
                  <a:ext uri="{FF2B5EF4-FFF2-40B4-BE49-F238E27FC236}">
                    <a16:creationId xmlns:a16="http://schemas.microsoft.com/office/drawing/2014/main" id="{A40BF2E1-9425-BF47-9B1B-8AE2332218C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8" name="Freeform 367">
                <a:extLst>
                  <a:ext uri="{FF2B5EF4-FFF2-40B4-BE49-F238E27FC236}">
                    <a16:creationId xmlns:a16="http://schemas.microsoft.com/office/drawing/2014/main" id="{024B7FE2-D299-5444-BD23-74A1953D9C1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9" name="Freeform 368">
                <a:extLst>
                  <a:ext uri="{FF2B5EF4-FFF2-40B4-BE49-F238E27FC236}">
                    <a16:creationId xmlns:a16="http://schemas.microsoft.com/office/drawing/2014/main" id="{51583098-B4D9-DC4A-AED4-1FAEFC9C7D2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0" name="Freeform 369">
                <a:extLst>
                  <a:ext uri="{FF2B5EF4-FFF2-40B4-BE49-F238E27FC236}">
                    <a16:creationId xmlns:a16="http://schemas.microsoft.com/office/drawing/2014/main" id="{4DE1CA49-F338-444B-BB9A-F2991CA7D73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1 </a:t>
            </a:r>
            <a:endParaRPr lang="en-US" sz="4400" b="0" dirty="0"/>
          </a:p>
        </p:txBody>
      </p:sp>
      <p:grpSp>
        <p:nvGrpSpPr>
          <p:cNvPr id="180" name="Group 124">
            <a:extLst>
              <a:ext uri="{FF2B5EF4-FFF2-40B4-BE49-F238E27FC236}">
                <a16:creationId xmlns:a16="http://schemas.microsoft.com/office/drawing/2014/main" id="{09EDE4D1-769E-664A-B492-F153D45C56DF}"/>
              </a:ext>
            </a:extLst>
          </p:cNvPr>
          <p:cNvGrpSpPr>
            <a:grpSpLocks/>
          </p:cNvGrpSpPr>
          <p:nvPr/>
        </p:nvGrpSpPr>
        <p:grpSpPr bwMode="auto">
          <a:xfrm>
            <a:off x="5422300" y="2022783"/>
            <a:ext cx="525463" cy="434975"/>
            <a:chOff x="-44" y="1473"/>
            <a:chExt cx="981" cy="1105"/>
          </a:xfrm>
        </p:grpSpPr>
        <p:pic>
          <p:nvPicPr>
            <p:cNvPr id="181" name="Picture 125" descr="desktop_computer_stylized_medium">
              <a:extLst>
                <a:ext uri="{FF2B5EF4-FFF2-40B4-BE49-F238E27FC236}">
                  <a16:creationId xmlns:a16="http://schemas.microsoft.com/office/drawing/2014/main" id="{BCF21B40-E1CC-014D-891D-609787EB16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26">
              <a:extLst>
                <a:ext uri="{FF2B5EF4-FFF2-40B4-BE49-F238E27FC236}">
                  <a16:creationId xmlns:a16="http://schemas.microsoft.com/office/drawing/2014/main" id="{083D804D-E191-C349-B559-AC9913D588A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5" name="Freeform 12">
            <a:extLst>
              <a:ext uri="{FF2B5EF4-FFF2-40B4-BE49-F238E27FC236}">
                <a16:creationId xmlns:a16="http://schemas.microsoft.com/office/drawing/2014/main" id="{AC913105-44C9-2F4B-B4CF-997DA724B11C}"/>
              </a:ext>
            </a:extLst>
          </p:cNvPr>
          <p:cNvSpPr>
            <a:spLocks/>
          </p:cNvSpPr>
          <p:nvPr/>
        </p:nvSpPr>
        <p:spPr bwMode="auto">
          <a:xfrm flipH="1">
            <a:off x="5146139" y="2637590"/>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Rectangle 15">
            <a:extLst>
              <a:ext uri="{FF2B5EF4-FFF2-40B4-BE49-F238E27FC236}">
                <a16:creationId xmlns:a16="http://schemas.microsoft.com/office/drawing/2014/main" id="{49269DA6-C1BF-794F-9EEA-0EFF8A8D2CA0}"/>
              </a:ext>
            </a:extLst>
          </p:cNvPr>
          <p:cNvSpPr txBox="1">
            <a:spLocks noChangeArrowheads="1"/>
          </p:cNvSpPr>
          <p:nvPr/>
        </p:nvSpPr>
        <p:spPr bwMode="auto">
          <a:xfrm>
            <a:off x="774261" y="1490147"/>
            <a:ext cx="3792183" cy="368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Simplest scenario:</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87" name="Rectangle 16">
            <a:extLst>
              <a:ext uri="{FF2B5EF4-FFF2-40B4-BE49-F238E27FC236}">
                <a16:creationId xmlns:a16="http://schemas.microsoft.com/office/drawing/2014/main" id="{F84F47E9-C6B6-224C-845B-E201FB286037}"/>
              </a:ext>
            </a:extLst>
          </p:cNvPr>
          <p:cNvSpPr txBox="1">
            <a:spLocks noChangeArrowheads="1"/>
          </p:cNvSpPr>
          <p:nvPr/>
        </p:nvSpPr>
        <p:spPr bwMode="auto">
          <a:xfrm>
            <a:off x="4868327" y="5950805"/>
            <a:ext cx="329723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maximum per-connection throughput: R/2</a:t>
            </a:r>
          </a:p>
        </p:txBody>
      </p:sp>
      <p:sp>
        <p:nvSpPr>
          <p:cNvPr id="203" name="Line 33">
            <a:extLst>
              <a:ext uri="{FF2B5EF4-FFF2-40B4-BE49-F238E27FC236}">
                <a16:creationId xmlns:a16="http://schemas.microsoft.com/office/drawing/2014/main" id="{A9B30674-B59F-1643-8F90-1D2641E2102B}"/>
              </a:ext>
            </a:extLst>
          </p:cNvPr>
          <p:cNvSpPr>
            <a:spLocks noChangeShapeType="1"/>
          </p:cNvSpPr>
          <p:nvPr/>
        </p:nvSpPr>
        <p:spPr bwMode="auto">
          <a:xfrm flipH="1">
            <a:off x="630818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Text Box 42">
            <a:extLst>
              <a:ext uri="{FF2B5EF4-FFF2-40B4-BE49-F238E27FC236}">
                <a16:creationId xmlns:a16="http://schemas.microsoft.com/office/drawing/2014/main" id="{45FD0EC2-A145-DC4A-9A60-DC5E453EC52B}"/>
              </a:ext>
            </a:extLst>
          </p:cNvPr>
          <p:cNvSpPr txBox="1">
            <a:spLocks noChangeArrowheads="1"/>
          </p:cNvSpPr>
          <p:nvPr/>
        </p:nvSpPr>
        <p:spPr bwMode="auto">
          <a:xfrm>
            <a:off x="5236024" y="1757366"/>
            <a:ext cx="913861"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21" name="Text Box 52">
            <a:extLst>
              <a:ext uri="{FF2B5EF4-FFF2-40B4-BE49-F238E27FC236}">
                <a16:creationId xmlns:a16="http://schemas.microsoft.com/office/drawing/2014/main" id="{4BAC9BCC-8A73-B14B-8D28-0C77BB126162}"/>
              </a:ext>
            </a:extLst>
          </p:cNvPr>
          <p:cNvSpPr txBox="1">
            <a:spLocks noChangeArrowheads="1"/>
          </p:cNvSpPr>
          <p:nvPr/>
        </p:nvSpPr>
        <p:spPr bwMode="auto">
          <a:xfrm>
            <a:off x="5231806" y="3686015"/>
            <a:ext cx="799129"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22" name="Line 53">
            <a:extLst>
              <a:ext uri="{FF2B5EF4-FFF2-40B4-BE49-F238E27FC236}">
                <a16:creationId xmlns:a16="http://schemas.microsoft.com/office/drawing/2014/main" id="{8E626A5E-7769-D34B-B652-6F3C2A3740FB}"/>
              </a:ext>
            </a:extLst>
          </p:cNvPr>
          <p:cNvSpPr>
            <a:spLocks noChangeShapeType="1"/>
          </p:cNvSpPr>
          <p:nvPr/>
        </p:nvSpPr>
        <p:spPr bwMode="auto">
          <a:xfrm flipH="1">
            <a:off x="679396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3" name="Line 54">
            <a:extLst>
              <a:ext uri="{FF2B5EF4-FFF2-40B4-BE49-F238E27FC236}">
                <a16:creationId xmlns:a16="http://schemas.microsoft.com/office/drawing/2014/main" id="{DFB6E6E2-8DA8-C549-8AC1-828F8F828431}"/>
              </a:ext>
            </a:extLst>
          </p:cNvPr>
          <p:cNvSpPr>
            <a:spLocks noChangeShapeType="1"/>
          </p:cNvSpPr>
          <p:nvPr/>
        </p:nvSpPr>
        <p:spPr bwMode="auto">
          <a:xfrm flipH="1">
            <a:off x="841321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Line 55">
            <a:extLst>
              <a:ext uri="{FF2B5EF4-FFF2-40B4-BE49-F238E27FC236}">
                <a16:creationId xmlns:a16="http://schemas.microsoft.com/office/drawing/2014/main" id="{66F3E5E4-6136-594F-B2C6-BF81A4932B2E}"/>
              </a:ext>
            </a:extLst>
          </p:cNvPr>
          <p:cNvSpPr>
            <a:spLocks noChangeShapeType="1"/>
          </p:cNvSpPr>
          <p:nvPr/>
        </p:nvSpPr>
        <p:spPr bwMode="auto">
          <a:xfrm flipH="1">
            <a:off x="853703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5" name="Line 57">
            <a:extLst>
              <a:ext uri="{FF2B5EF4-FFF2-40B4-BE49-F238E27FC236}">
                <a16:creationId xmlns:a16="http://schemas.microsoft.com/office/drawing/2014/main" id="{3D95A033-C14C-3448-9016-0C9E6C4CF3A2}"/>
              </a:ext>
            </a:extLst>
          </p:cNvPr>
          <p:cNvSpPr>
            <a:spLocks noChangeShapeType="1"/>
          </p:cNvSpPr>
          <p:nvPr/>
        </p:nvSpPr>
        <p:spPr bwMode="auto">
          <a:xfrm flipH="1">
            <a:off x="9458935" y="2771087"/>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 name="Group 15">
            <a:extLst>
              <a:ext uri="{FF2B5EF4-FFF2-40B4-BE49-F238E27FC236}">
                <a16:creationId xmlns:a16="http://schemas.microsoft.com/office/drawing/2014/main" id="{CB231E2E-E647-0B43-8C18-43AC77EF0F75}"/>
              </a:ext>
            </a:extLst>
          </p:cNvPr>
          <p:cNvGrpSpPr/>
          <p:nvPr/>
        </p:nvGrpSpPr>
        <p:grpSpPr>
          <a:xfrm>
            <a:off x="8616414" y="1265990"/>
            <a:ext cx="1790700" cy="707189"/>
            <a:chOff x="8616414" y="1265990"/>
            <a:chExt cx="1790700" cy="707189"/>
          </a:xfrm>
        </p:grpSpPr>
        <p:sp>
          <p:nvSpPr>
            <p:cNvPr id="243" name="Text Box 75">
              <a:extLst>
                <a:ext uri="{FF2B5EF4-FFF2-40B4-BE49-F238E27FC236}">
                  <a16:creationId xmlns:a16="http://schemas.microsoft.com/office/drawing/2014/main" id="{CE7D4727-1265-8046-9D9E-99C60BC228BB}"/>
                </a:ext>
              </a:extLst>
            </p:cNvPr>
            <p:cNvSpPr txBox="1">
              <a:spLocks noChangeArrowheads="1"/>
            </p:cNvSpPr>
            <p:nvPr/>
          </p:nvSpPr>
          <p:spPr bwMode="auto">
            <a:xfrm>
              <a:off x="8616414" y="1265990"/>
              <a:ext cx="17907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throughput:</a:t>
              </a:r>
              <a:r>
                <a:rPr kumimoji="0" lang="en-US" altLang="en-US" sz="2400" b="0" i="0" u="none" strike="noStrike" kern="1200" cap="none" spc="0" normalizeH="0" baseline="0" noProof="0" dirty="0">
                  <a:ln>
                    <a:noFill/>
                  </a:ln>
                  <a:solidFill>
                    <a:srgbClr val="FF0000"/>
                  </a:solidFill>
                  <a:effectLst/>
                  <a:uLnTx/>
                  <a:uFillTx/>
                  <a:latin typeface="Symbol" pitchFamily="2" charset="2"/>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400" b="0" i="0" u="none" strike="noStrike" kern="1200" cap="none" spc="0" normalizeH="0" baseline="0" noProof="0" dirty="0">
                <a:ln>
                  <a:noFill/>
                </a:ln>
                <a:solidFill>
                  <a:srgbClr val="CC0000"/>
                </a:solidFill>
                <a:effectLst/>
                <a:uLnTx/>
                <a:uFillTx/>
                <a:latin typeface="Comic Sans MS" panose="030F0902030302020204" pitchFamily="66" charset="0"/>
                <a:ea typeface="ＭＳ Ｐゴシック" panose="020B0600070205080204" pitchFamily="34" charset="-128"/>
                <a:cs typeface="+mn-cs"/>
              </a:endParaRPr>
            </a:p>
          </p:txBody>
        </p:sp>
        <p:sp>
          <p:nvSpPr>
            <p:cNvPr id="244" name="Line 76">
              <a:extLst>
                <a:ext uri="{FF2B5EF4-FFF2-40B4-BE49-F238E27FC236}">
                  <a16:creationId xmlns:a16="http://schemas.microsoft.com/office/drawing/2014/main" id="{C5D66868-B812-9443-B51A-0CEF4AACBD68}"/>
                </a:ext>
              </a:extLst>
            </p:cNvPr>
            <p:cNvSpPr>
              <a:spLocks noChangeShapeType="1"/>
            </p:cNvSpPr>
            <p:nvPr/>
          </p:nvSpPr>
          <p:spPr bwMode="auto">
            <a:xfrm>
              <a:off x="9460964" y="1675565"/>
              <a:ext cx="549310" cy="29761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81" name="Rectangle 121">
            <a:extLst>
              <a:ext uri="{FF2B5EF4-FFF2-40B4-BE49-F238E27FC236}">
                <a16:creationId xmlns:a16="http://schemas.microsoft.com/office/drawing/2014/main" id="{EBE3971E-D5ED-054F-AE0D-069A6E86637C}"/>
              </a:ext>
            </a:extLst>
          </p:cNvPr>
          <p:cNvSpPr>
            <a:spLocks noChangeArrowheads="1"/>
          </p:cNvSpPr>
          <p:nvPr/>
        </p:nvSpPr>
        <p:spPr bwMode="auto">
          <a:xfrm>
            <a:off x="8102651" y="5953953"/>
            <a:ext cx="260524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0" fontAlgn="base" latinLnBrk="0" hangingPunct="0">
              <a:lnSpc>
                <a:spcPct val="85000"/>
              </a:lnSpc>
              <a:spcBef>
                <a:spcPct val="20000"/>
              </a:spcBef>
              <a:spcAft>
                <a:spcPct val="0"/>
              </a:spcAft>
              <a:buClr>
                <a:srgbClr val="000099"/>
              </a:buClr>
              <a:buSzPct val="65000"/>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large delays as arrival rate </a:t>
            </a:r>
            <a:r>
              <a:rPr kumimoji="0" lang="en-US" sz="1800" b="0" i="0" u="none" strike="noStrike" kern="1200" cap="none" spc="0" normalizeH="0" baseline="0" noProof="0" dirty="0" err="1">
                <a:ln>
                  <a:noFill/>
                </a:ln>
                <a:solidFill>
                  <a:srgbClr val="000000"/>
                </a:solidFill>
                <a:effectLst/>
                <a:uLnTx/>
                <a:uFillTx/>
                <a:latin typeface="Symbol" charset="0"/>
                <a:ea typeface="ＭＳ Ｐゴシック" charset="0"/>
                <a:cs typeface="+mn-cs"/>
              </a:rPr>
              <a:t>l</a:t>
            </a:r>
            <a:r>
              <a:rPr kumimoji="0" lang="en-US" sz="1800" b="0" i="0" u="none" strike="noStrike" kern="1200" cap="none" spc="0" normalizeH="0" baseline="-25000" noProof="0" dirty="0" err="1">
                <a:ln>
                  <a:noFill/>
                </a:ln>
                <a:solidFill>
                  <a:srgbClr val="000000"/>
                </a:solidFill>
                <a:effectLst/>
                <a:uLnTx/>
                <a:uFillTx/>
                <a:latin typeface="Gill Sans MT" charset="0"/>
                <a:ea typeface="ＭＳ Ｐゴシック" charset="0"/>
                <a:cs typeface="+mn-cs"/>
              </a:rPr>
              <a:t>in</a:t>
            </a:r>
            <a:r>
              <a:rPr kumimoji="0" lang="en-US" sz="1800" b="0" i="0" u="none" strike="noStrike" kern="1200" cap="none" spc="0" normalizeH="0" baseline="0" noProof="0" dirty="0">
                <a:ln>
                  <a:noFill/>
                </a:ln>
                <a:solidFill>
                  <a:srgbClr val="000000"/>
                </a:solidFill>
                <a:effectLst/>
                <a:uLnTx/>
                <a:uFillTx/>
                <a:latin typeface="Gill Sans MT" charset="0"/>
                <a:ea typeface="ＭＳ Ｐゴシック" charset="0"/>
                <a:cs typeface="+mn-cs"/>
              </a:rPr>
              <a:t> </a:t>
            </a: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capacity</a:t>
            </a:r>
          </a:p>
        </p:txBody>
      </p:sp>
      <p:grpSp>
        <p:nvGrpSpPr>
          <p:cNvPr id="282" name="Group 127">
            <a:extLst>
              <a:ext uri="{FF2B5EF4-FFF2-40B4-BE49-F238E27FC236}">
                <a16:creationId xmlns:a16="http://schemas.microsoft.com/office/drawing/2014/main" id="{879C5F16-9AAB-6840-B838-D482AFD339D0}"/>
              </a:ext>
            </a:extLst>
          </p:cNvPr>
          <p:cNvGrpSpPr>
            <a:grpSpLocks/>
          </p:cNvGrpSpPr>
          <p:nvPr/>
        </p:nvGrpSpPr>
        <p:grpSpPr bwMode="auto">
          <a:xfrm>
            <a:off x="10481726" y="2478840"/>
            <a:ext cx="231775" cy="441325"/>
            <a:chOff x="4140" y="429"/>
            <a:chExt cx="1425" cy="2396"/>
          </a:xfrm>
        </p:grpSpPr>
        <p:sp>
          <p:nvSpPr>
            <p:cNvPr id="283" name="Freeform 128">
              <a:extLst>
                <a:ext uri="{FF2B5EF4-FFF2-40B4-BE49-F238E27FC236}">
                  <a16:creationId xmlns:a16="http://schemas.microsoft.com/office/drawing/2014/main" id="{EEE9D070-85E1-B647-B7C8-1DB5376AB2D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Rectangle 129">
              <a:extLst>
                <a:ext uri="{FF2B5EF4-FFF2-40B4-BE49-F238E27FC236}">
                  <a16:creationId xmlns:a16="http://schemas.microsoft.com/office/drawing/2014/main" id="{E73B241F-DFB6-C64D-BF7F-84EE703171D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Freeform 130">
              <a:extLst>
                <a:ext uri="{FF2B5EF4-FFF2-40B4-BE49-F238E27FC236}">
                  <a16:creationId xmlns:a16="http://schemas.microsoft.com/office/drawing/2014/main" id="{64CD10E5-9AA0-9F41-9104-ED6E9D5A2A7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Freeform 131">
              <a:extLst>
                <a:ext uri="{FF2B5EF4-FFF2-40B4-BE49-F238E27FC236}">
                  <a16:creationId xmlns:a16="http://schemas.microsoft.com/office/drawing/2014/main" id="{8E369838-B1C5-9B4A-8873-925C9867C0A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7" name="Rectangle 132">
              <a:extLst>
                <a:ext uri="{FF2B5EF4-FFF2-40B4-BE49-F238E27FC236}">
                  <a16:creationId xmlns:a16="http://schemas.microsoft.com/office/drawing/2014/main" id="{44FFFEBD-8F73-6E40-B407-310565525D0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88" name="Group 133">
              <a:extLst>
                <a:ext uri="{FF2B5EF4-FFF2-40B4-BE49-F238E27FC236}">
                  <a16:creationId xmlns:a16="http://schemas.microsoft.com/office/drawing/2014/main" id="{6C449BB4-7723-4842-B85A-6CD8ADE6EEF7}"/>
                </a:ext>
              </a:extLst>
            </p:cNvPr>
            <p:cNvGrpSpPr>
              <a:grpSpLocks/>
            </p:cNvGrpSpPr>
            <p:nvPr/>
          </p:nvGrpSpPr>
          <p:grpSpPr bwMode="auto">
            <a:xfrm>
              <a:off x="4749" y="668"/>
              <a:ext cx="581" cy="145"/>
              <a:chOff x="614" y="2568"/>
              <a:chExt cx="725" cy="139"/>
            </a:xfrm>
          </p:grpSpPr>
          <p:sp>
            <p:nvSpPr>
              <p:cNvPr id="313" name="AutoShape 134">
                <a:extLst>
                  <a:ext uri="{FF2B5EF4-FFF2-40B4-BE49-F238E27FC236}">
                    <a16:creationId xmlns:a16="http://schemas.microsoft.com/office/drawing/2014/main" id="{580CA213-4512-FA45-88F9-266D6745944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AutoShape 135">
                <a:extLst>
                  <a:ext uri="{FF2B5EF4-FFF2-40B4-BE49-F238E27FC236}">
                    <a16:creationId xmlns:a16="http://schemas.microsoft.com/office/drawing/2014/main" id="{7BFC849C-499A-0845-9AF3-BC589CDB087E}"/>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89" name="Rectangle 136">
              <a:extLst>
                <a:ext uri="{FF2B5EF4-FFF2-40B4-BE49-F238E27FC236}">
                  <a16:creationId xmlns:a16="http://schemas.microsoft.com/office/drawing/2014/main" id="{B0208157-D9CE-EF44-A82A-B9CE3EFD6F21}"/>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0" name="Group 137">
              <a:extLst>
                <a:ext uri="{FF2B5EF4-FFF2-40B4-BE49-F238E27FC236}">
                  <a16:creationId xmlns:a16="http://schemas.microsoft.com/office/drawing/2014/main" id="{6411A460-4D2F-6042-B3FA-7877FC08542A}"/>
                </a:ext>
              </a:extLst>
            </p:cNvPr>
            <p:cNvGrpSpPr>
              <a:grpSpLocks/>
            </p:cNvGrpSpPr>
            <p:nvPr/>
          </p:nvGrpSpPr>
          <p:grpSpPr bwMode="auto">
            <a:xfrm>
              <a:off x="4747" y="994"/>
              <a:ext cx="581" cy="134"/>
              <a:chOff x="614" y="2568"/>
              <a:chExt cx="725" cy="139"/>
            </a:xfrm>
          </p:grpSpPr>
          <p:sp>
            <p:nvSpPr>
              <p:cNvPr id="311" name="AutoShape 138">
                <a:extLst>
                  <a:ext uri="{FF2B5EF4-FFF2-40B4-BE49-F238E27FC236}">
                    <a16:creationId xmlns:a16="http://schemas.microsoft.com/office/drawing/2014/main" id="{2528368F-0A05-EE46-8F4D-04BE346F7E3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AutoShape 139">
                <a:extLst>
                  <a:ext uri="{FF2B5EF4-FFF2-40B4-BE49-F238E27FC236}">
                    <a16:creationId xmlns:a16="http://schemas.microsoft.com/office/drawing/2014/main" id="{3B97611D-398F-1A45-996D-38BD9822FA1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1" name="Rectangle 140">
              <a:extLst>
                <a:ext uri="{FF2B5EF4-FFF2-40B4-BE49-F238E27FC236}">
                  <a16:creationId xmlns:a16="http://schemas.microsoft.com/office/drawing/2014/main" id="{4932601C-B73A-F24F-A7F0-F545FC9D85F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Rectangle 141">
              <a:extLst>
                <a:ext uri="{FF2B5EF4-FFF2-40B4-BE49-F238E27FC236}">
                  <a16:creationId xmlns:a16="http://schemas.microsoft.com/office/drawing/2014/main" id="{2E798033-84E0-4046-8123-A3E022BD0D0D}"/>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3" name="Group 142">
              <a:extLst>
                <a:ext uri="{FF2B5EF4-FFF2-40B4-BE49-F238E27FC236}">
                  <a16:creationId xmlns:a16="http://schemas.microsoft.com/office/drawing/2014/main" id="{CD337402-4020-0C40-A87E-04755B4A7EFA}"/>
                </a:ext>
              </a:extLst>
            </p:cNvPr>
            <p:cNvGrpSpPr>
              <a:grpSpLocks/>
            </p:cNvGrpSpPr>
            <p:nvPr/>
          </p:nvGrpSpPr>
          <p:grpSpPr bwMode="auto">
            <a:xfrm>
              <a:off x="4735" y="1627"/>
              <a:ext cx="582" cy="151"/>
              <a:chOff x="614" y="2568"/>
              <a:chExt cx="725" cy="139"/>
            </a:xfrm>
          </p:grpSpPr>
          <p:sp>
            <p:nvSpPr>
              <p:cNvPr id="309" name="AutoShape 143">
                <a:extLst>
                  <a:ext uri="{FF2B5EF4-FFF2-40B4-BE49-F238E27FC236}">
                    <a16:creationId xmlns:a16="http://schemas.microsoft.com/office/drawing/2014/main" id="{9BAD2454-875B-1040-9ABC-295C5238C73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AutoShape 144">
                <a:extLst>
                  <a:ext uri="{FF2B5EF4-FFF2-40B4-BE49-F238E27FC236}">
                    <a16:creationId xmlns:a16="http://schemas.microsoft.com/office/drawing/2014/main" id="{811AD1F7-D00A-2044-8EE8-E002D9859C3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4" name="Freeform 145">
              <a:extLst>
                <a:ext uri="{FF2B5EF4-FFF2-40B4-BE49-F238E27FC236}">
                  <a16:creationId xmlns:a16="http://schemas.microsoft.com/office/drawing/2014/main" id="{A082C83D-EAED-5146-8038-BE6D0CD214E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5" name="Group 146">
              <a:extLst>
                <a:ext uri="{FF2B5EF4-FFF2-40B4-BE49-F238E27FC236}">
                  <a16:creationId xmlns:a16="http://schemas.microsoft.com/office/drawing/2014/main" id="{F3E31BE7-8EE9-F941-912B-D2464A54CE69}"/>
                </a:ext>
              </a:extLst>
            </p:cNvPr>
            <p:cNvGrpSpPr>
              <a:grpSpLocks/>
            </p:cNvGrpSpPr>
            <p:nvPr/>
          </p:nvGrpSpPr>
          <p:grpSpPr bwMode="auto">
            <a:xfrm>
              <a:off x="4739" y="1327"/>
              <a:ext cx="582" cy="139"/>
              <a:chOff x="614" y="2568"/>
              <a:chExt cx="725" cy="139"/>
            </a:xfrm>
          </p:grpSpPr>
          <p:sp>
            <p:nvSpPr>
              <p:cNvPr id="307" name="AutoShape 147">
                <a:extLst>
                  <a:ext uri="{FF2B5EF4-FFF2-40B4-BE49-F238E27FC236}">
                    <a16:creationId xmlns:a16="http://schemas.microsoft.com/office/drawing/2014/main" id="{732FE339-8FD2-B042-A014-EB19D7B6750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AutoShape 148">
                <a:extLst>
                  <a:ext uri="{FF2B5EF4-FFF2-40B4-BE49-F238E27FC236}">
                    <a16:creationId xmlns:a16="http://schemas.microsoft.com/office/drawing/2014/main" id="{DB2D76FA-CDCC-F543-9A55-827409AD12D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6" name="Rectangle 149">
              <a:extLst>
                <a:ext uri="{FF2B5EF4-FFF2-40B4-BE49-F238E27FC236}">
                  <a16:creationId xmlns:a16="http://schemas.microsoft.com/office/drawing/2014/main" id="{4AFD3D79-1011-034D-82FF-36956F3D9F3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150">
              <a:extLst>
                <a:ext uri="{FF2B5EF4-FFF2-40B4-BE49-F238E27FC236}">
                  <a16:creationId xmlns:a16="http://schemas.microsoft.com/office/drawing/2014/main" id="{52F521AF-DEC9-9748-8982-D368DDC2B6B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Freeform 151">
              <a:extLst>
                <a:ext uri="{FF2B5EF4-FFF2-40B4-BE49-F238E27FC236}">
                  <a16:creationId xmlns:a16="http://schemas.microsoft.com/office/drawing/2014/main" id="{79F218C2-4B51-FB41-BB3E-2CB4FAE168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Oval 152">
              <a:extLst>
                <a:ext uri="{FF2B5EF4-FFF2-40B4-BE49-F238E27FC236}">
                  <a16:creationId xmlns:a16="http://schemas.microsoft.com/office/drawing/2014/main" id="{D16EE320-03FD-2743-B02B-D5E39593FF78}"/>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0" name="Freeform 153">
              <a:extLst>
                <a:ext uri="{FF2B5EF4-FFF2-40B4-BE49-F238E27FC236}">
                  <a16:creationId xmlns:a16="http://schemas.microsoft.com/office/drawing/2014/main" id="{325E7068-4B41-AE4C-965D-DA302E30903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AutoShape 154">
              <a:extLst>
                <a:ext uri="{FF2B5EF4-FFF2-40B4-BE49-F238E27FC236}">
                  <a16:creationId xmlns:a16="http://schemas.microsoft.com/office/drawing/2014/main" id="{1527CD1D-4826-F249-8CC0-8D803950A59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2" name="AutoShape 155">
              <a:extLst>
                <a:ext uri="{FF2B5EF4-FFF2-40B4-BE49-F238E27FC236}">
                  <a16:creationId xmlns:a16="http://schemas.microsoft.com/office/drawing/2014/main" id="{4137A0DF-EEBF-3340-81E2-30FAAE1292FF}"/>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Oval 156">
              <a:extLst>
                <a:ext uri="{FF2B5EF4-FFF2-40B4-BE49-F238E27FC236}">
                  <a16:creationId xmlns:a16="http://schemas.microsoft.com/office/drawing/2014/main" id="{E1E6F14E-95D9-CC4D-BAB1-1C12B1C1A4A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Oval 157">
              <a:extLst>
                <a:ext uri="{FF2B5EF4-FFF2-40B4-BE49-F238E27FC236}">
                  <a16:creationId xmlns:a16="http://schemas.microsoft.com/office/drawing/2014/main" id="{6F01C793-1A32-CA48-99E6-4C06A214A40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05" name="Oval 158">
              <a:extLst>
                <a:ext uri="{FF2B5EF4-FFF2-40B4-BE49-F238E27FC236}">
                  <a16:creationId xmlns:a16="http://schemas.microsoft.com/office/drawing/2014/main" id="{3B94657D-9B77-1941-9CBF-A2C7591AF42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6" name="Rectangle 159">
              <a:extLst>
                <a:ext uri="{FF2B5EF4-FFF2-40B4-BE49-F238E27FC236}">
                  <a16:creationId xmlns:a16="http://schemas.microsoft.com/office/drawing/2014/main" id="{4C98791A-5A95-B940-9F34-EFDEF8150F81}"/>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160">
            <a:extLst>
              <a:ext uri="{FF2B5EF4-FFF2-40B4-BE49-F238E27FC236}">
                <a16:creationId xmlns:a16="http://schemas.microsoft.com/office/drawing/2014/main" id="{AD8E3A61-2C5A-CC41-9933-891EC27B5015}"/>
              </a:ext>
            </a:extLst>
          </p:cNvPr>
          <p:cNvGrpSpPr>
            <a:grpSpLocks/>
          </p:cNvGrpSpPr>
          <p:nvPr/>
        </p:nvGrpSpPr>
        <p:grpSpPr bwMode="auto">
          <a:xfrm>
            <a:off x="4826257" y="3381692"/>
            <a:ext cx="525463" cy="434975"/>
            <a:chOff x="-44" y="1473"/>
            <a:chExt cx="981" cy="1105"/>
          </a:xfrm>
        </p:grpSpPr>
        <p:pic>
          <p:nvPicPr>
            <p:cNvPr id="316" name="Picture 161" descr="desktop_computer_stylized_medium">
              <a:extLst>
                <a:ext uri="{FF2B5EF4-FFF2-40B4-BE49-F238E27FC236}">
                  <a16:creationId xmlns:a16="http://schemas.microsoft.com/office/drawing/2014/main" id="{01E7AFB7-5DE3-CA4A-A50A-BEADA26B1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 name="Freeform 162">
              <a:extLst>
                <a:ext uri="{FF2B5EF4-FFF2-40B4-BE49-F238E27FC236}">
                  <a16:creationId xmlns:a16="http://schemas.microsoft.com/office/drawing/2014/main" id="{4E443E40-A128-4E43-A736-B0C7F3C2A94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8" name="Group 163">
            <a:extLst>
              <a:ext uri="{FF2B5EF4-FFF2-40B4-BE49-F238E27FC236}">
                <a16:creationId xmlns:a16="http://schemas.microsoft.com/office/drawing/2014/main" id="{C476CE94-C91A-0846-B6B7-05E77113879F}"/>
              </a:ext>
            </a:extLst>
          </p:cNvPr>
          <p:cNvGrpSpPr>
            <a:grpSpLocks/>
          </p:cNvGrpSpPr>
          <p:nvPr/>
        </p:nvGrpSpPr>
        <p:grpSpPr bwMode="auto">
          <a:xfrm>
            <a:off x="10164226" y="3444040"/>
            <a:ext cx="231775" cy="441325"/>
            <a:chOff x="4140" y="429"/>
            <a:chExt cx="1425" cy="2396"/>
          </a:xfrm>
        </p:grpSpPr>
        <p:sp>
          <p:nvSpPr>
            <p:cNvPr id="319" name="Freeform 164">
              <a:extLst>
                <a:ext uri="{FF2B5EF4-FFF2-40B4-BE49-F238E27FC236}">
                  <a16:creationId xmlns:a16="http://schemas.microsoft.com/office/drawing/2014/main" id="{7E23E3E7-6D0C-A747-B7EB-BCB232D5625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0" name="Rectangle 165">
              <a:extLst>
                <a:ext uri="{FF2B5EF4-FFF2-40B4-BE49-F238E27FC236}">
                  <a16:creationId xmlns:a16="http://schemas.microsoft.com/office/drawing/2014/main" id="{814A29A9-35F7-F44A-86DF-9F21E4CCB44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Freeform 166">
              <a:extLst>
                <a:ext uri="{FF2B5EF4-FFF2-40B4-BE49-F238E27FC236}">
                  <a16:creationId xmlns:a16="http://schemas.microsoft.com/office/drawing/2014/main" id="{B8E9398E-F70E-104C-BC4B-6FFD09F2BA4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Freeform 167">
              <a:extLst>
                <a:ext uri="{FF2B5EF4-FFF2-40B4-BE49-F238E27FC236}">
                  <a16:creationId xmlns:a16="http://schemas.microsoft.com/office/drawing/2014/main" id="{5AC97C88-7A57-AC44-A1DE-BDAB3D1F0E3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Rectangle 168">
              <a:extLst>
                <a:ext uri="{FF2B5EF4-FFF2-40B4-BE49-F238E27FC236}">
                  <a16:creationId xmlns:a16="http://schemas.microsoft.com/office/drawing/2014/main" id="{229AF22C-8CDF-2B47-88DF-3B0B587AB207}"/>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4" name="Group 169">
              <a:extLst>
                <a:ext uri="{FF2B5EF4-FFF2-40B4-BE49-F238E27FC236}">
                  <a16:creationId xmlns:a16="http://schemas.microsoft.com/office/drawing/2014/main" id="{0515312F-DE85-5641-B779-E8991ECBE8F8}"/>
                </a:ext>
              </a:extLst>
            </p:cNvPr>
            <p:cNvGrpSpPr>
              <a:grpSpLocks/>
            </p:cNvGrpSpPr>
            <p:nvPr/>
          </p:nvGrpSpPr>
          <p:grpSpPr bwMode="auto">
            <a:xfrm>
              <a:off x="4749" y="668"/>
              <a:ext cx="581" cy="145"/>
              <a:chOff x="614" y="2568"/>
              <a:chExt cx="725" cy="139"/>
            </a:xfrm>
          </p:grpSpPr>
          <p:sp>
            <p:nvSpPr>
              <p:cNvPr id="349" name="AutoShape 170">
                <a:extLst>
                  <a:ext uri="{FF2B5EF4-FFF2-40B4-BE49-F238E27FC236}">
                    <a16:creationId xmlns:a16="http://schemas.microsoft.com/office/drawing/2014/main" id="{1534A008-335A-184E-AD46-396A2FE3719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71">
                <a:extLst>
                  <a:ext uri="{FF2B5EF4-FFF2-40B4-BE49-F238E27FC236}">
                    <a16:creationId xmlns:a16="http://schemas.microsoft.com/office/drawing/2014/main" id="{7B78E6A8-DEDF-8144-B322-E4206C6E43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5" name="Rectangle 172">
              <a:extLst>
                <a:ext uri="{FF2B5EF4-FFF2-40B4-BE49-F238E27FC236}">
                  <a16:creationId xmlns:a16="http://schemas.microsoft.com/office/drawing/2014/main" id="{41B3D22D-F506-A448-A3D5-682181A47A7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73">
              <a:extLst>
                <a:ext uri="{FF2B5EF4-FFF2-40B4-BE49-F238E27FC236}">
                  <a16:creationId xmlns:a16="http://schemas.microsoft.com/office/drawing/2014/main" id="{BAB53084-6436-7444-ACD5-5E7D01263E2B}"/>
                </a:ext>
              </a:extLst>
            </p:cNvPr>
            <p:cNvGrpSpPr>
              <a:grpSpLocks/>
            </p:cNvGrpSpPr>
            <p:nvPr/>
          </p:nvGrpSpPr>
          <p:grpSpPr bwMode="auto">
            <a:xfrm>
              <a:off x="4747" y="994"/>
              <a:ext cx="581" cy="134"/>
              <a:chOff x="614" y="2568"/>
              <a:chExt cx="725" cy="139"/>
            </a:xfrm>
          </p:grpSpPr>
          <p:sp>
            <p:nvSpPr>
              <p:cNvPr id="347" name="AutoShape 174">
                <a:extLst>
                  <a:ext uri="{FF2B5EF4-FFF2-40B4-BE49-F238E27FC236}">
                    <a16:creationId xmlns:a16="http://schemas.microsoft.com/office/drawing/2014/main" id="{0369A39A-40F1-844B-BF97-43EE1A3A2AC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75">
                <a:extLst>
                  <a:ext uri="{FF2B5EF4-FFF2-40B4-BE49-F238E27FC236}">
                    <a16:creationId xmlns:a16="http://schemas.microsoft.com/office/drawing/2014/main" id="{D7484B32-60C3-FA43-A0AA-A0D628003D7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76">
              <a:extLst>
                <a:ext uri="{FF2B5EF4-FFF2-40B4-BE49-F238E27FC236}">
                  <a16:creationId xmlns:a16="http://schemas.microsoft.com/office/drawing/2014/main" id="{47F75A27-CD31-C143-9419-3EFB259397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8" name="Rectangle 177">
              <a:extLst>
                <a:ext uri="{FF2B5EF4-FFF2-40B4-BE49-F238E27FC236}">
                  <a16:creationId xmlns:a16="http://schemas.microsoft.com/office/drawing/2014/main" id="{EBB2CB62-D2FD-C047-94B4-C2C954564AF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9" name="Group 178">
              <a:extLst>
                <a:ext uri="{FF2B5EF4-FFF2-40B4-BE49-F238E27FC236}">
                  <a16:creationId xmlns:a16="http://schemas.microsoft.com/office/drawing/2014/main" id="{E30BEF1D-E99C-EF4F-A2DE-968E737192AA}"/>
                </a:ext>
              </a:extLst>
            </p:cNvPr>
            <p:cNvGrpSpPr>
              <a:grpSpLocks/>
            </p:cNvGrpSpPr>
            <p:nvPr/>
          </p:nvGrpSpPr>
          <p:grpSpPr bwMode="auto">
            <a:xfrm>
              <a:off x="4735" y="1627"/>
              <a:ext cx="582" cy="151"/>
              <a:chOff x="614" y="2568"/>
              <a:chExt cx="725" cy="139"/>
            </a:xfrm>
          </p:grpSpPr>
          <p:sp>
            <p:nvSpPr>
              <p:cNvPr id="345" name="AutoShape 179">
                <a:extLst>
                  <a:ext uri="{FF2B5EF4-FFF2-40B4-BE49-F238E27FC236}">
                    <a16:creationId xmlns:a16="http://schemas.microsoft.com/office/drawing/2014/main" id="{F4DDADBC-B242-A44B-A408-F26BF5F85024}"/>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80">
                <a:extLst>
                  <a:ext uri="{FF2B5EF4-FFF2-40B4-BE49-F238E27FC236}">
                    <a16:creationId xmlns:a16="http://schemas.microsoft.com/office/drawing/2014/main" id="{44C7D4E7-B87F-0F46-9357-55FA60430CB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0" name="Freeform 181">
              <a:extLst>
                <a:ext uri="{FF2B5EF4-FFF2-40B4-BE49-F238E27FC236}">
                  <a16:creationId xmlns:a16="http://schemas.microsoft.com/office/drawing/2014/main" id="{06EF0D71-8E6B-284F-8EA0-661C363088B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1" name="Group 182">
              <a:extLst>
                <a:ext uri="{FF2B5EF4-FFF2-40B4-BE49-F238E27FC236}">
                  <a16:creationId xmlns:a16="http://schemas.microsoft.com/office/drawing/2014/main" id="{6A155784-A945-0F47-A39B-31F367A22CCA}"/>
                </a:ext>
              </a:extLst>
            </p:cNvPr>
            <p:cNvGrpSpPr>
              <a:grpSpLocks/>
            </p:cNvGrpSpPr>
            <p:nvPr/>
          </p:nvGrpSpPr>
          <p:grpSpPr bwMode="auto">
            <a:xfrm>
              <a:off x="4739" y="1327"/>
              <a:ext cx="582" cy="139"/>
              <a:chOff x="614" y="2568"/>
              <a:chExt cx="725" cy="139"/>
            </a:xfrm>
          </p:grpSpPr>
          <p:sp>
            <p:nvSpPr>
              <p:cNvPr id="343" name="AutoShape 183">
                <a:extLst>
                  <a:ext uri="{FF2B5EF4-FFF2-40B4-BE49-F238E27FC236}">
                    <a16:creationId xmlns:a16="http://schemas.microsoft.com/office/drawing/2014/main" id="{22B4B462-8B3B-7C4D-A454-5B71818EBC5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AutoShape 184">
                <a:extLst>
                  <a:ext uri="{FF2B5EF4-FFF2-40B4-BE49-F238E27FC236}">
                    <a16:creationId xmlns:a16="http://schemas.microsoft.com/office/drawing/2014/main" id="{409F6314-B504-4546-8602-B7F2622A98DF}"/>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Rectangle 185">
              <a:extLst>
                <a:ext uri="{FF2B5EF4-FFF2-40B4-BE49-F238E27FC236}">
                  <a16:creationId xmlns:a16="http://schemas.microsoft.com/office/drawing/2014/main" id="{AF2779F2-42B0-3548-98BC-AAAD4254720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3" name="Freeform 186">
              <a:extLst>
                <a:ext uri="{FF2B5EF4-FFF2-40B4-BE49-F238E27FC236}">
                  <a16:creationId xmlns:a16="http://schemas.microsoft.com/office/drawing/2014/main" id="{7820BB4F-C7CB-BA4F-BE2B-ACCFBB678F2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Freeform 187">
              <a:extLst>
                <a:ext uri="{FF2B5EF4-FFF2-40B4-BE49-F238E27FC236}">
                  <a16:creationId xmlns:a16="http://schemas.microsoft.com/office/drawing/2014/main" id="{A1A403FF-DEAA-3D46-A5ED-A9AF23D9C5A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5" name="Oval 188">
              <a:extLst>
                <a:ext uri="{FF2B5EF4-FFF2-40B4-BE49-F238E27FC236}">
                  <a16:creationId xmlns:a16="http://schemas.microsoft.com/office/drawing/2014/main" id="{F39A85A5-F2E7-8645-BCBC-3F68037F827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6" name="Freeform 189">
              <a:extLst>
                <a:ext uri="{FF2B5EF4-FFF2-40B4-BE49-F238E27FC236}">
                  <a16:creationId xmlns:a16="http://schemas.microsoft.com/office/drawing/2014/main" id="{0CB2E7B8-94AB-4F40-879D-C205945B419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AutoShape 190">
              <a:extLst>
                <a:ext uri="{FF2B5EF4-FFF2-40B4-BE49-F238E27FC236}">
                  <a16:creationId xmlns:a16="http://schemas.microsoft.com/office/drawing/2014/main" id="{B6C28932-399E-9147-AD60-584710E9C015}"/>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AutoShape 191">
              <a:extLst>
                <a:ext uri="{FF2B5EF4-FFF2-40B4-BE49-F238E27FC236}">
                  <a16:creationId xmlns:a16="http://schemas.microsoft.com/office/drawing/2014/main" id="{F9F7B82B-B598-F440-A518-BFE64EF662D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9" name="Oval 192">
              <a:extLst>
                <a:ext uri="{FF2B5EF4-FFF2-40B4-BE49-F238E27FC236}">
                  <a16:creationId xmlns:a16="http://schemas.microsoft.com/office/drawing/2014/main" id="{512A4325-4F66-844C-85B1-4C936DB52511}"/>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Oval 193">
              <a:extLst>
                <a:ext uri="{FF2B5EF4-FFF2-40B4-BE49-F238E27FC236}">
                  <a16:creationId xmlns:a16="http://schemas.microsoft.com/office/drawing/2014/main" id="{42DC5D9A-8390-1D4A-A8C1-3C193D975CB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1" name="Oval 194">
              <a:extLst>
                <a:ext uri="{FF2B5EF4-FFF2-40B4-BE49-F238E27FC236}">
                  <a16:creationId xmlns:a16="http://schemas.microsoft.com/office/drawing/2014/main" id="{2D7703BC-D6FE-9D4A-BE5F-ACBE696F02D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Rectangle 195">
              <a:extLst>
                <a:ext uri="{FF2B5EF4-FFF2-40B4-BE49-F238E27FC236}">
                  <a16:creationId xmlns:a16="http://schemas.microsoft.com/office/drawing/2014/main" id="{88471DD5-00EF-B34A-BAA1-AA8AE7CFB11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TextBox 3">
            <a:extLst>
              <a:ext uri="{FF2B5EF4-FFF2-40B4-BE49-F238E27FC236}">
                <a16:creationId xmlns:a16="http://schemas.microsoft.com/office/drawing/2014/main" id="{86280C64-E9DA-2647-B08F-F808595E646B}"/>
              </a:ext>
            </a:extLst>
          </p:cNvPr>
          <p:cNvSpPr txBox="1"/>
          <p:nvPr/>
        </p:nvSpPr>
        <p:spPr>
          <a:xfrm>
            <a:off x="774261" y="4402394"/>
            <a:ext cx="3172735" cy="1255728"/>
          </a:xfrm>
          <a:prstGeom prst="rect">
            <a:avLst/>
          </a:prstGeom>
          <a:noFill/>
        </p:spPr>
        <p:txBody>
          <a:bodyPr wrap="square" rtlCol="0">
            <a:spAutoFit/>
          </a:bodyPr>
          <a:lstStyle/>
          <a:p>
            <a:pPr marL="400050" marR="0" lvl="0" indent="-40005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happens as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arrival rate </a:t>
            </a:r>
            <a:r>
              <a:rPr kumimoji="0" lang="en-US" sz="2800" b="0" i="1" u="none" strike="noStrike" kern="1200" cap="none" spc="0" normalizeH="0" baseline="0" noProof="0" dirty="0" err="1">
                <a:ln>
                  <a:noFill/>
                </a:ln>
                <a:solidFill>
                  <a:srgbClr val="C00000"/>
                </a:solidFill>
                <a:effectLst/>
                <a:uLnTx/>
                <a:uFillTx/>
                <a:latin typeface="Symbol" charset="0"/>
                <a:ea typeface="ＭＳ Ｐゴシック" charset="0"/>
                <a:cs typeface="+mn-cs"/>
              </a:rPr>
              <a:t>l</a:t>
            </a:r>
            <a:r>
              <a:rPr kumimoji="0" lang="en-US" sz="2800" b="0" i="0" u="none" strike="noStrike" kern="1200" cap="none" spc="0" normalizeH="0" baseline="-25000" noProof="0" dirty="0" err="1">
                <a:ln>
                  <a:noFill/>
                </a:ln>
                <a:solidFill>
                  <a:srgbClr val="C00000"/>
                </a:solidFill>
                <a:effectLst/>
                <a:uLnTx/>
                <a:uFillTx/>
                <a:latin typeface="Calibri"/>
                <a:ea typeface="ＭＳ Ｐゴシック" charset="0"/>
                <a:cs typeface="+mn-cs"/>
              </a:rPr>
              <a:t>in</a:t>
            </a:r>
            <a:r>
              <a:rPr kumimoji="0" lang="en-US" sz="2800" b="0" i="1" u="none" strike="noStrike" kern="1200" cap="none" spc="0" normalizeH="0" baseline="0" noProof="0" dirty="0">
                <a:ln>
                  <a:noFill/>
                </a:ln>
                <a:solidFill>
                  <a:srgbClr val="C00000"/>
                </a:solidFill>
                <a:effectLst/>
                <a:uLnTx/>
                <a:uFillTx/>
                <a:latin typeface="Gill Sans MT" charset="0"/>
                <a:ea typeface="ＭＳ Ｐゴシック" charset="0"/>
                <a:cs typeface="+mn-cs"/>
              </a:rPr>
              <a:t>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R/2?</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5" name="Group 4">
            <a:extLst>
              <a:ext uri="{FF2B5EF4-FFF2-40B4-BE49-F238E27FC236}">
                <a16:creationId xmlns:a16="http://schemas.microsoft.com/office/drawing/2014/main" id="{A13DE16E-F5B0-8243-9843-F4026E4132BD}"/>
              </a:ext>
            </a:extLst>
          </p:cNvPr>
          <p:cNvGrpSpPr/>
          <p:nvPr/>
        </p:nvGrpSpPr>
        <p:grpSpPr>
          <a:xfrm>
            <a:off x="4818031" y="1175178"/>
            <a:ext cx="2132013" cy="724224"/>
            <a:chOff x="4818031" y="1175178"/>
            <a:chExt cx="2132013" cy="724224"/>
          </a:xfrm>
        </p:grpSpPr>
        <p:sp>
          <p:nvSpPr>
            <p:cNvPr id="240" name="Oval 72">
              <a:extLst>
                <a:ext uri="{FF2B5EF4-FFF2-40B4-BE49-F238E27FC236}">
                  <a16:creationId xmlns:a16="http://schemas.microsoft.com/office/drawing/2014/main" id="{4B444E41-EF68-F94F-951A-91633B83D5F3}"/>
                </a:ext>
              </a:extLst>
            </p:cNvPr>
            <p:cNvSpPr>
              <a:spLocks noChangeArrowheads="1"/>
            </p:cNvSpPr>
            <p:nvPr/>
          </p:nvSpPr>
          <p:spPr bwMode="auto">
            <a:xfrm>
              <a:off x="6584414" y="1808915"/>
              <a:ext cx="92075" cy="904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Line 74">
              <a:extLst>
                <a:ext uri="{FF2B5EF4-FFF2-40B4-BE49-F238E27FC236}">
                  <a16:creationId xmlns:a16="http://schemas.microsoft.com/office/drawing/2014/main" id="{5D48EDA9-2F95-5143-AF32-3BAD44F9D608}"/>
                </a:ext>
              </a:extLst>
            </p:cNvPr>
            <p:cNvSpPr>
              <a:spLocks noChangeShapeType="1"/>
            </p:cNvSpPr>
            <p:nvPr/>
          </p:nvSpPr>
          <p:spPr bwMode="auto">
            <a:xfrm>
              <a:off x="6158964" y="1588252"/>
              <a:ext cx="369887" cy="2524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Text Box 43">
              <a:extLst>
                <a:ext uri="{FF2B5EF4-FFF2-40B4-BE49-F238E27FC236}">
                  <a16:creationId xmlns:a16="http://schemas.microsoft.com/office/drawing/2014/main" id="{1C99CDFE-9298-BC49-916B-D28FBB57638B}"/>
                </a:ext>
              </a:extLst>
            </p:cNvPr>
            <p:cNvSpPr txBox="1">
              <a:spLocks noChangeArrowheads="1"/>
            </p:cNvSpPr>
            <p:nvPr/>
          </p:nvSpPr>
          <p:spPr bwMode="auto">
            <a:xfrm>
              <a:off x="4818031" y="1175178"/>
              <a:ext cx="213201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sp>
        <p:nvSpPr>
          <p:cNvPr id="174" name="Line 57">
            <a:extLst>
              <a:ext uri="{FF2B5EF4-FFF2-40B4-BE49-F238E27FC236}">
                <a16:creationId xmlns:a16="http://schemas.microsoft.com/office/drawing/2014/main" id="{198CECD8-AC19-4441-B07E-D812C1E4B022}"/>
              </a:ext>
            </a:extLst>
          </p:cNvPr>
          <p:cNvSpPr>
            <a:spLocks noChangeShapeType="1"/>
          </p:cNvSpPr>
          <p:nvPr/>
        </p:nvSpPr>
        <p:spPr bwMode="auto">
          <a:xfrm flipH="1">
            <a:off x="8546879" y="3636250"/>
            <a:ext cx="82220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57">
            <a:extLst>
              <a:ext uri="{FF2B5EF4-FFF2-40B4-BE49-F238E27FC236}">
                <a16:creationId xmlns:a16="http://schemas.microsoft.com/office/drawing/2014/main" id="{E3F52AFD-CA05-E145-A13D-BB73559D50E0}"/>
              </a:ext>
            </a:extLst>
          </p:cNvPr>
          <p:cNvSpPr>
            <a:spLocks noChangeShapeType="1"/>
          </p:cNvSpPr>
          <p:nvPr/>
        </p:nvSpPr>
        <p:spPr bwMode="auto">
          <a:xfrm flipH="1">
            <a:off x="6793108" y="2768743"/>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57">
            <a:extLst>
              <a:ext uri="{FF2B5EF4-FFF2-40B4-BE49-F238E27FC236}">
                <a16:creationId xmlns:a16="http://schemas.microsoft.com/office/drawing/2014/main" id="{1C06B2BF-A77D-004B-A9F1-4A7417598B7E}"/>
              </a:ext>
            </a:extLst>
          </p:cNvPr>
          <p:cNvSpPr>
            <a:spLocks noChangeShapeType="1"/>
          </p:cNvSpPr>
          <p:nvPr/>
        </p:nvSpPr>
        <p:spPr bwMode="auto">
          <a:xfrm flipH="1">
            <a:off x="5871674" y="3638595"/>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 name="TextBox 7">
            <a:extLst>
              <a:ext uri="{FF2B5EF4-FFF2-40B4-BE49-F238E27FC236}">
                <a16:creationId xmlns:a16="http://schemas.microsoft.com/office/drawing/2014/main" id="{348CA410-A84F-B34C-BD63-41722EE5FAA8}"/>
              </a:ext>
            </a:extLst>
          </p:cNvPr>
          <p:cNvSpPr txBox="1"/>
          <p:nvPr/>
        </p:nvSpPr>
        <p:spPr>
          <a:xfrm>
            <a:off x="8597524" y="2808849"/>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188" name="Rectangle 15">
            <a:extLst>
              <a:ext uri="{FF2B5EF4-FFF2-40B4-BE49-F238E27FC236}">
                <a16:creationId xmlns:a16="http://schemas.microsoft.com/office/drawing/2014/main" id="{623041CF-890D-E145-9016-1967AAC98E0D}"/>
              </a:ext>
            </a:extLst>
          </p:cNvPr>
          <p:cNvSpPr txBox="1">
            <a:spLocks noChangeArrowheads="1"/>
          </p:cNvSpPr>
          <p:nvPr/>
        </p:nvSpPr>
        <p:spPr bwMode="auto">
          <a:xfrm>
            <a:off x="779177" y="2686311"/>
            <a:ext cx="3792183" cy="4108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two flows</a:t>
            </a:r>
          </a:p>
        </p:txBody>
      </p:sp>
      <p:sp>
        <p:nvSpPr>
          <p:cNvPr id="189" name="Rectangle 15">
            <a:extLst>
              <a:ext uri="{FF2B5EF4-FFF2-40B4-BE49-F238E27FC236}">
                <a16:creationId xmlns:a16="http://schemas.microsoft.com/office/drawing/2014/main" id="{FF1255B8-CBCE-BA42-8BB2-AD361E914F8B}"/>
              </a:ext>
            </a:extLst>
          </p:cNvPr>
          <p:cNvSpPr txBox="1">
            <a:spLocks noChangeArrowheads="1"/>
          </p:cNvSpPr>
          <p:nvPr/>
        </p:nvSpPr>
        <p:spPr bwMode="auto">
          <a:xfrm>
            <a:off x="773366" y="1908019"/>
            <a:ext cx="4138268" cy="80568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one router, infinite buffers </a:t>
            </a:r>
          </a:p>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i</a:t>
            </a:r>
            <a:r>
              <a:rPr kumimoji="0" lang="en-US" sz="2400" b="0" i="0" u="none" strike="noStrike" kern="0" cap="none" spc="0" normalizeH="0" baseline="0" noProof="0" dirty="0" err="1">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nput</a:t>
            </a: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output link capacity: R</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3" name="Group 12">
            <a:extLst>
              <a:ext uri="{FF2B5EF4-FFF2-40B4-BE49-F238E27FC236}">
                <a16:creationId xmlns:a16="http://schemas.microsoft.com/office/drawing/2014/main" id="{9F0A3C67-BB73-4845-B5BC-A5FA51964D18}"/>
              </a:ext>
            </a:extLst>
          </p:cNvPr>
          <p:cNvGrpSpPr/>
          <p:nvPr/>
        </p:nvGrpSpPr>
        <p:grpSpPr>
          <a:xfrm>
            <a:off x="7530790" y="2226427"/>
            <a:ext cx="1563461" cy="1084649"/>
            <a:chOff x="7530790" y="2226427"/>
            <a:chExt cx="1563461" cy="1084649"/>
          </a:xfrm>
        </p:grpSpPr>
        <p:sp>
          <p:nvSpPr>
            <p:cNvPr id="202" name="Text Box 32">
              <a:extLst>
                <a:ext uri="{FF2B5EF4-FFF2-40B4-BE49-F238E27FC236}">
                  <a16:creationId xmlns:a16="http://schemas.microsoft.com/office/drawing/2014/main" id="{67E5732D-E6EC-D241-A9B3-13D2E2E58D95}"/>
                </a:ext>
              </a:extLst>
            </p:cNvPr>
            <p:cNvSpPr txBox="1">
              <a:spLocks noChangeArrowheads="1"/>
            </p:cNvSpPr>
            <p:nvPr/>
          </p:nvSpPr>
          <p:spPr bwMode="auto">
            <a:xfrm>
              <a:off x="7670264" y="2226427"/>
              <a:ext cx="1423987"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400" b="1" i="1"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245" name="Line 77">
              <a:extLst>
                <a:ext uri="{FF2B5EF4-FFF2-40B4-BE49-F238E27FC236}">
                  <a16:creationId xmlns:a16="http://schemas.microsoft.com/office/drawing/2014/main" id="{CCE11A70-D909-BE48-AB8A-1428CFD4C558}"/>
                </a:ext>
              </a:extLst>
            </p:cNvPr>
            <p:cNvSpPr>
              <a:spLocks noChangeShapeType="1"/>
            </p:cNvSpPr>
            <p:nvPr/>
          </p:nvSpPr>
          <p:spPr bwMode="auto">
            <a:xfrm flipH="1">
              <a:off x="8308075" y="2647114"/>
              <a:ext cx="238488" cy="375865"/>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87BD2B8-6069-9D4C-8D8B-41A687B641F2}"/>
                </a:ext>
              </a:extLst>
            </p:cNvPr>
            <p:cNvGrpSpPr/>
            <p:nvPr/>
          </p:nvGrpSpPr>
          <p:grpSpPr>
            <a:xfrm>
              <a:off x="7530790" y="3050726"/>
              <a:ext cx="899401" cy="260350"/>
              <a:chOff x="10436222" y="4555062"/>
              <a:chExt cx="899401" cy="260350"/>
            </a:xfrm>
          </p:grpSpPr>
          <p:sp>
            <p:nvSpPr>
              <p:cNvPr id="384" name="Rectangle 383">
                <a:extLst>
                  <a:ext uri="{FF2B5EF4-FFF2-40B4-BE49-F238E27FC236}">
                    <a16:creationId xmlns:a16="http://schemas.microsoft.com/office/drawing/2014/main" id="{F30537BA-9247-BC42-BBD7-831810DD3EB0}"/>
                  </a:ext>
                </a:extLst>
              </p:cNvPr>
              <p:cNvSpPr/>
              <p:nvPr/>
            </p:nvSpPr>
            <p:spPr>
              <a:xfrm>
                <a:off x="10442522" y="4559486"/>
                <a:ext cx="891015" cy="254197"/>
              </a:xfrm>
              <a:prstGeom prst="rect">
                <a:avLst/>
              </a:prstGeom>
              <a:gradFill>
                <a:gsLst>
                  <a:gs pos="0">
                    <a:schemeClr val="bg2">
                      <a:lumMod val="50000"/>
                    </a:schemeClr>
                  </a:gs>
                  <a:gs pos="100000">
                    <a:schemeClr val="bg1">
                      <a:lumMod val="8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85" name="Group 384">
                <a:extLst>
                  <a:ext uri="{FF2B5EF4-FFF2-40B4-BE49-F238E27FC236}">
                    <a16:creationId xmlns:a16="http://schemas.microsoft.com/office/drawing/2014/main" id="{2CC59C21-286F-834A-ABEB-23215F83C500}"/>
                  </a:ext>
                </a:extLst>
              </p:cNvPr>
              <p:cNvGrpSpPr/>
              <p:nvPr/>
            </p:nvGrpSpPr>
            <p:grpSpPr>
              <a:xfrm>
                <a:off x="10436222" y="4555062"/>
                <a:ext cx="899401" cy="260350"/>
                <a:chOff x="7488023" y="3444875"/>
                <a:chExt cx="947952" cy="260350"/>
              </a:xfrm>
            </p:grpSpPr>
            <p:grpSp>
              <p:nvGrpSpPr>
                <p:cNvPr id="386" name="Group 385">
                  <a:extLst>
                    <a:ext uri="{FF2B5EF4-FFF2-40B4-BE49-F238E27FC236}">
                      <a16:creationId xmlns:a16="http://schemas.microsoft.com/office/drawing/2014/main" id="{36049D02-069F-6C48-8DC5-99C6838DD8A5}"/>
                    </a:ext>
                  </a:extLst>
                </p:cNvPr>
                <p:cNvGrpSpPr/>
                <p:nvPr/>
              </p:nvGrpSpPr>
              <p:grpSpPr>
                <a:xfrm>
                  <a:off x="8025557" y="3487646"/>
                  <a:ext cx="327298" cy="173730"/>
                  <a:chOff x="8094529" y="3437940"/>
                  <a:chExt cx="307888" cy="155752"/>
                </a:xfrm>
              </p:grpSpPr>
              <p:cxnSp>
                <p:nvCxnSpPr>
                  <p:cNvPr id="395" name="Straight Connector 394">
                    <a:extLst>
                      <a:ext uri="{FF2B5EF4-FFF2-40B4-BE49-F238E27FC236}">
                        <a16:creationId xmlns:a16="http://schemas.microsoft.com/office/drawing/2014/main" id="{FF172DB4-2A00-6A46-8A16-C30786F979FB}"/>
                      </a:ext>
                    </a:extLst>
                  </p:cNvPr>
                  <p:cNvCxnSpPr/>
                  <p:nvPr/>
                </p:nvCxnSpPr>
                <p:spPr>
                  <a:xfrm flipV="1">
                    <a:off x="840241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99BF623C-66BC-3245-B197-115199D1F5B3}"/>
                      </a:ext>
                    </a:extLst>
                  </p:cNvPr>
                  <p:cNvCxnSpPr/>
                  <p:nvPr/>
                </p:nvCxnSpPr>
                <p:spPr>
                  <a:xfrm flipV="1">
                    <a:off x="8351102"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B4CE1C9F-BB23-484E-BA7E-95900D23BB44}"/>
                      </a:ext>
                    </a:extLst>
                  </p:cNvPr>
                  <p:cNvCxnSpPr/>
                  <p:nvPr/>
                </p:nvCxnSpPr>
                <p:spPr>
                  <a:xfrm flipV="1">
                    <a:off x="829978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1B65F295-34D5-B848-A55B-C87742C69F9B}"/>
                      </a:ext>
                    </a:extLst>
                  </p:cNvPr>
                  <p:cNvCxnSpPr/>
                  <p:nvPr/>
                </p:nvCxnSpPr>
                <p:spPr>
                  <a:xfrm flipV="1">
                    <a:off x="824847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E821A5FD-1839-F841-8915-6982EB740723}"/>
                      </a:ext>
                    </a:extLst>
                  </p:cNvPr>
                  <p:cNvCxnSpPr/>
                  <p:nvPr/>
                </p:nvCxnSpPr>
                <p:spPr>
                  <a:xfrm flipV="1">
                    <a:off x="8197158"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133501AC-7C40-F74E-8B51-CD3FBFBAA6D2}"/>
                      </a:ext>
                    </a:extLst>
                  </p:cNvPr>
                  <p:cNvCxnSpPr/>
                  <p:nvPr/>
                </p:nvCxnSpPr>
                <p:spPr>
                  <a:xfrm flipV="1">
                    <a:off x="814584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37CD78F7-3453-B544-9B8F-FEE9954DB3B9}"/>
                      </a:ext>
                    </a:extLst>
                  </p:cNvPr>
                  <p:cNvCxnSpPr/>
                  <p:nvPr/>
                </p:nvCxnSpPr>
                <p:spPr>
                  <a:xfrm flipV="1">
                    <a:off x="8094529"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7" name="Group 386">
                  <a:extLst>
                    <a:ext uri="{FF2B5EF4-FFF2-40B4-BE49-F238E27FC236}">
                      <a16:creationId xmlns:a16="http://schemas.microsoft.com/office/drawing/2014/main" id="{7B8129D5-9ED3-CA4A-A4D7-8B3E8421EE81}"/>
                    </a:ext>
                  </a:extLst>
                </p:cNvPr>
                <p:cNvGrpSpPr/>
                <p:nvPr/>
              </p:nvGrpSpPr>
              <p:grpSpPr>
                <a:xfrm>
                  <a:off x="7488023" y="3444875"/>
                  <a:ext cx="947952" cy="260350"/>
                  <a:chOff x="8103973" y="3803650"/>
                  <a:chExt cx="947952" cy="260350"/>
                </a:xfrm>
              </p:grpSpPr>
              <p:cxnSp>
                <p:nvCxnSpPr>
                  <p:cNvPr id="392" name="Straight Connector 391">
                    <a:extLst>
                      <a:ext uri="{FF2B5EF4-FFF2-40B4-BE49-F238E27FC236}">
                        <a16:creationId xmlns:a16="http://schemas.microsoft.com/office/drawing/2014/main" id="{872F3490-7E4D-8444-A669-531B26BEEF04}"/>
                      </a:ext>
                    </a:extLst>
                  </p:cNvPr>
                  <p:cNvCxnSpPr>
                    <a:cxnSpLocks/>
                  </p:cNvCxnSpPr>
                  <p:nvPr/>
                </p:nvCxnSpPr>
                <p:spPr>
                  <a:xfrm>
                    <a:off x="8110664" y="3810000"/>
                    <a:ext cx="94126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9174BCA4-2936-E040-BF15-8E2726830EA9}"/>
                      </a:ext>
                    </a:extLst>
                  </p:cNvPr>
                  <p:cNvCxnSpPr>
                    <a:cxnSpLocks/>
                  </p:cNvCxnSpPr>
                  <p:nvPr/>
                </p:nvCxnSpPr>
                <p:spPr>
                  <a:xfrm>
                    <a:off x="8103973" y="4060825"/>
                    <a:ext cx="9479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F9385773-39F4-2545-BD87-40FD8C9F9C6F}"/>
                      </a:ext>
                    </a:extLst>
                  </p:cNvPr>
                  <p:cNvCxnSpPr/>
                  <p:nvPr/>
                </p:nvCxnSpPr>
                <p:spPr>
                  <a:xfrm>
                    <a:off x="9048750" y="3803650"/>
                    <a:ext cx="0" cy="2603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88" name="Oval 387">
                  <a:extLst>
                    <a:ext uri="{FF2B5EF4-FFF2-40B4-BE49-F238E27FC236}">
                      <a16:creationId xmlns:a16="http://schemas.microsoft.com/office/drawing/2014/main" id="{688F0B57-026F-5344-8D43-0487FF117BFF}"/>
                    </a:ext>
                  </a:extLst>
                </p:cNvPr>
                <p:cNvSpPr/>
                <p:nvPr/>
              </p:nvSpPr>
              <p:spPr>
                <a:xfrm>
                  <a:off x="7924800" y="3546475"/>
                  <a:ext cx="57150" cy="5715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9" name="Oval 388">
                  <a:extLst>
                    <a:ext uri="{FF2B5EF4-FFF2-40B4-BE49-F238E27FC236}">
                      <a16:creationId xmlns:a16="http://schemas.microsoft.com/office/drawing/2014/main" id="{8E4A8AF8-2EE5-E84B-833D-8A787630D598}"/>
                    </a:ext>
                  </a:extLst>
                </p:cNvPr>
                <p:cNvSpPr/>
                <p:nvPr/>
              </p:nvSpPr>
              <p:spPr>
                <a:xfrm>
                  <a:off x="7842250" y="3546475"/>
                  <a:ext cx="57150" cy="5715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0" name="Oval 389">
                  <a:extLst>
                    <a:ext uri="{FF2B5EF4-FFF2-40B4-BE49-F238E27FC236}">
                      <a16:creationId xmlns:a16="http://schemas.microsoft.com/office/drawing/2014/main" id="{402477F2-C87F-B441-AD74-F56E96984F63}"/>
                    </a:ext>
                  </a:extLst>
                </p:cNvPr>
                <p:cNvSpPr/>
                <p:nvPr/>
              </p:nvSpPr>
              <p:spPr>
                <a:xfrm>
                  <a:off x="7759700" y="3546475"/>
                  <a:ext cx="57150" cy="5715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1" name="Oval 390">
                  <a:extLst>
                    <a:ext uri="{FF2B5EF4-FFF2-40B4-BE49-F238E27FC236}">
                      <a16:creationId xmlns:a16="http://schemas.microsoft.com/office/drawing/2014/main" id="{F86B5FF7-41EE-5F45-8AAE-5330D16205CB}"/>
                    </a:ext>
                  </a:extLst>
                </p:cNvPr>
                <p:cNvSpPr/>
                <p:nvPr/>
              </p:nvSpPr>
              <p:spPr>
                <a:xfrm>
                  <a:off x="7677150" y="3546475"/>
                  <a:ext cx="57150" cy="5715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sp>
        <p:nvSpPr>
          <p:cNvPr id="259" name="Freeform 91">
            <a:extLst>
              <a:ext uri="{FF2B5EF4-FFF2-40B4-BE49-F238E27FC236}">
                <a16:creationId xmlns:a16="http://schemas.microsoft.com/office/drawing/2014/main" id="{DCEE1836-E089-0E43-AA83-3C4D23A24812}"/>
              </a:ext>
            </a:extLst>
          </p:cNvPr>
          <p:cNvSpPr>
            <a:spLocks/>
          </p:cNvSpPr>
          <p:nvPr/>
        </p:nvSpPr>
        <p:spPr bwMode="auto">
          <a:xfrm>
            <a:off x="6632039" y="1856540"/>
            <a:ext cx="3429000" cy="1276350"/>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07632497-C7A3-5D43-A16B-0B4F26B7ADF5}"/>
              </a:ext>
            </a:extLst>
          </p:cNvPr>
          <p:cNvGrpSpPr/>
          <p:nvPr/>
        </p:nvGrpSpPr>
        <p:grpSpPr>
          <a:xfrm>
            <a:off x="5641439" y="2685215"/>
            <a:ext cx="4000500" cy="1028700"/>
            <a:chOff x="5641439" y="2685215"/>
            <a:chExt cx="4000500" cy="1028700"/>
          </a:xfrm>
        </p:grpSpPr>
        <p:sp>
          <p:nvSpPr>
            <p:cNvPr id="241" name="Oval 73">
              <a:extLst>
                <a:ext uri="{FF2B5EF4-FFF2-40B4-BE49-F238E27FC236}">
                  <a16:creationId xmlns:a16="http://schemas.microsoft.com/office/drawing/2014/main" id="{ED516131-17AE-C440-B198-2569A5BF225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90">
              <a:extLst>
                <a:ext uri="{FF2B5EF4-FFF2-40B4-BE49-F238E27FC236}">
                  <a16:creationId xmlns:a16="http://schemas.microsoft.com/office/drawing/2014/main" id="{3B8EFAC6-AD78-9046-A67E-7BBA82E667EB}"/>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02" name="TextBox 401">
            <a:extLst>
              <a:ext uri="{FF2B5EF4-FFF2-40B4-BE49-F238E27FC236}">
                <a16:creationId xmlns:a16="http://schemas.microsoft.com/office/drawing/2014/main" id="{4CED69A2-36DA-634D-8A3B-DB1A142EB7BC}"/>
              </a:ext>
            </a:extLst>
          </p:cNvPr>
          <p:cNvSpPr txBox="1"/>
          <p:nvPr/>
        </p:nvSpPr>
        <p:spPr>
          <a:xfrm>
            <a:off x="7077879" y="2843683"/>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09" name="Rectangle 15">
            <a:extLst>
              <a:ext uri="{FF2B5EF4-FFF2-40B4-BE49-F238E27FC236}">
                <a16:creationId xmlns:a16="http://schemas.microsoft.com/office/drawing/2014/main" id="{6315C129-DEF5-A84E-932D-A6743A5F4252}"/>
              </a:ext>
            </a:extLst>
          </p:cNvPr>
          <p:cNvSpPr txBox="1">
            <a:spLocks noChangeArrowheads="1"/>
          </p:cNvSpPr>
          <p:nvPr/>
        </p:nvSpPr>
        <p:spPr bwMode="auto">
          <a:xfrm>
            <a:off x="769346" y="3074685"/>
            <a:ext cx="3792183" cy="4206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no retransmissions needed</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0" name="Group 9">
            <a:extLst>
              <a:ext uri="{FF2B5EF4-FFF2-40B4-BE49-F238E27FC236}">
                <a16:creationId xmlns:a16="http://schemas.microsoft.com/office/drawing/2014/main" id="{57176CA8-B553-A348-A420-DCCEB21C31F8}"/>
              </a:ext>
            </a:extLst>
          </p:cNvPr>
          <p:cNvGrpSpPr/>
          <p:nvPr/>
        </p:nvGrpSpPr>
        <p:grpSpPr>
          <a:xfrm>
            <a:off x="7949627" y="4325522"/>
            <a:ext cx="1778901" cy="1635125"/>
            <a:chOff x="7949627" y="4325522"/>
            <a:chExt cx="1778901" cy="1635125"/>
          </a:xfrm>
        </p:grpSpPr>
        <p:sp>
          <p:nvSpPr>
            <p:cNvPr id="273" name="Line 109">
              <a:extLst>
                <a:ext uri="{FF2B5EF4-FFF2-40B4-BE49-F238E27FC236}">
                  <a16:creationId xmlns:a16="http://schemas.microsoft.com/office/drawing/2014/main" id="{9583C00B-D534-084D-8157-1CCEC25D6E7C}"/>
                </a:ext>
              </a:extLst>
            </p:cNvPr>
            <p:cNvSpPr>
              <a:spLocks noChangeShapeType="1"/>
            </p:cNvSpPr>
            <p:nvPr/>
          </p:nvSpPr>
          <p:spPr bwMode="auto">
            <a:xfrm>
              <a:off x="8321896" y="4325522"/>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Line 111">
              <a:extLst>
                <a:ext uri="{FF2B5EF4-FFF2-40B4-BE49-F238E27FC236}">
                  <a16:creationId xmlns:a16="http://schemas.microsoft.com/office/drawing/2014/main" id="{09BE50B8-B938-304E-AA75-9BE0DD3D3F24}"/>
                </a:ext>
              </a:extLst>
            </p:cNvPr>
            <p:cNvSpPr>
              <a:spLocks noChangeShapeType="1"/>
            </p:cNvSpPr>
            <p:nvPr/>
          </p:nvSpPr>
          <p:spPr bwMode="auto">
            <a:xfrm>
              <a:off x="9455371" y="4465222"/>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Freeform 112">
              <a:extLst>
                <a:ext uri="{FF2B5EF4-FFF2-40B4-BE49-F238E27FC236}">
                  <a16:creationId xmlns:a16="http://schemas.microsoft.com/office/drawing/2014/main" id="{B4F837A8-9013-9E4D-BE0A-50904AB16A4C}"/>
                </a:ext>
              </a:extLst>
            </p:cNvPr>
            <p:cNvSpPr>
              <a:spLocks/>
            </p:cNvSpPr>
            <p:nvPr/>
          </p:nvSpPr>
          <p:spPr bwMode="auto">
            <a:xfrm>
              <a:off x="8315546" y="4439822"/>
              <a:ext cx="1106488" cy="1152525"/>
            </a:xfrm>
            <a:custGeom>
              <a:avLst/>
              <a:gdLst>
                <a:gd name="T0" fmla="*/ 0 w 723"/>
                <a:gd name="T1" fmla="*/ 905 h 905"/>
                <a:gd name="T2" fmla="*/ 573 w 723"/>
                <a:gd name="T3" fmla="*/ 732 h 905"/>
                <a:gd name="T4" fmla="*/ 680 w 723"/>
                <a:gd name="T5" fmla="*/ 0 h 905"/>
                <a:gd name="T6" fmla="*/ 0 60000 65536"/>
                <a:gd name="T7" fmla="*/ 0 60000 65536"/>
                <a:gd name="T8" fmla="*/ 0 60000 65536"/>
                <a:gd name="connsiteX0" fmla="*/ 0 w 9642"/>
                <a:gd name="connsiteY0" fmla="*/ 8023 h 8023"/>
                <a:gd name="connsiteX1" fmla="*/ 7925 w 9642"/>
                <a:gd name="connsiteY1" fmla="*/ 6111 h 8023"/>
                <a:gd name="connsiteX2" fmla="*/ 9642 w 9642"/>
                <a:gd name="connsiteY2" fmla="*/ 0 h 8023"/>
                <a:gd name="connsiteX0" fmla="*/ 0 w 10000"/>
                <a:gd name="connsiteY0" fmla="*/ 10000 h 10000"/>
                <a:gd name="connsiteX1" fmla="*/ 8219 w 10000"/>
                <a:gd name="connsiteY1" fmla="*/ 7617 h 10000"/>
                <a:gd name="connsiteX2" fmla="*/ 10000 w 10000"/>
                <a:gd name="connsiteY2" fmla="*/ 0 h 10000"/>
                <a:gd name="connsiteX0" fmla="*/ 0 w 10000"/>
                <a:gd name="connsiteY0" fmla="*/ 10000 h 10000"/>
                <a:gd name="connsiteX1" fmla="*/ 8219 w 10000"/>
                <a:gd name="connsiteY1" fmla="*/ 7617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363" y="9601"/>
                    <a:pt x="6598" y="9697"/>
                    <a:pt x="8219" y="7617"/>
                  </a:cubicBezTo>
                  <a:cubicBezTo>
                    <a:pt x="9562" y="6715"/>
                    <a:pt x="9861" y="4761"/>
                    <a:pt x="10000" y="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14">
              <a:extLst>
                <a:ext uri="{FF2B5EF4-FFF2-40B4-BE49-F238E27FC236}">
                  <a16:creationId xmlns:a16="http://schemas.microsoft.com/office/drawing/2014/main" id="{9E0B5DA0-C463-1949-8C79-0C8EA78D1124}"/>
                </a:ext>
              </a:extLst>
            </p:cNvPr>
            <p:cNvSpPr>
              <a:spLocks noChangeShapeType="1"/>
            </p:cNvSpPr>
            <p:nvPr/>
          </p:nvSpPr>
          <p:spPr bwMode="auto">
            <a:xfrm>
              <a:off x="9452196" y="5601872"/>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116">
              <a:extLst>
                <a:ext uri="{FF2B5EF4-FFF2-40B4-BE49-F238E27FC236}">
                  <a16:creationId xmlns:a16="http://schemas.microsoft.com/office/drawing/2014/main" id="{D507FAE5-0060-B54B-B86B-D3BB4178E53C}"/>
                </a:ext>
              </a:extLst>
            </p:cNvPr>
            <p:cNvSpPr txBox="1">
              <a:spLocks noChangeArrowheads="1"/>
            </p:cNvSpPr>
            <p:nvPr/>
          </p:nvSpPr>
          <p:spPr bwMode="auto">
            <a:xfrm>
              <a:off x="9242646" y="5636797"/>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79" name="Text Box 117">
              <a:extLst>
                <a:ext uri="{FF2B5EF4-FFF2-40B4-BE49-F238E27FC236}">
                  <a16:creationId xmlns:a16="http://schemas.microsoft.com/office/drawing/2014/main" id="{B15ADD83-E850-F247-A96D-15A9484CF635}"/>
                </a:ext>
              </a:extLst>
            </p:cNvPr>
            <p:cNvSpPr txBox="1">
              <a:spLocks noChangeArrowheads="1"/>
            </p:cNvSpPr>
            <p:nvPr/>
          </p:nvSpPr>
          <p:spPr bwMode="auto">
            <a:xfrm rot="16200000">
              <a:off x="7790083" y="4868447"/>
              <a:ext cx="688975" cy="3698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delay</a:t>
              </a:r>
              <a:endParaRPr kumimoji="0" lang="en-US" sz="1800" b="0" i="0" u="none" strike="noStrike" kern="0" cap="none" spc="0" normalizeH="0" baseline="-25000" noProof="0" dirty="0">
                <a:ln>
                  <a:noFill/>
                </a:ln>
                <a:solidFill>
                  <a:srgbClr val="000000"/>
                </a:solidFill>
                <a:effectLst/>
                <a:uLnTx/>
                <a:uFillTx/>
                <a:latin typeface="Calibri" panose="020F0502020204030204"/>
                <a:ea typeface="ＭＳ Ｐゴシック" charset="0"/>
                <a:cs typeface="+mn-cs"/>
              </a:endParaRPr>
            </a:p>
          </p:txBody>
        </p:sp>
        <p:sp>
          <p:nvSpPr>
            <p:cNvPr id="280" name="Text Box 118">
              <a:extLst>
                <a:ext uri="{FF2B5EF4-FFF2-40B4-BE49-F238E27FC236}">
                  <a16:creationId xmlns:a16="http://schemas.microsoft.com/office/drawing/2014/main" id="{C47E14E2-29C5-9544-AE24-B08ECA631259}"/>
                </a:ext>
              </a:extLst>
            </p:cNvPr>
            <p:cNvSpPr txBox="1">
              <a:spLocks noChangeArrowheads="1"/>
            </p:cNvSpPr>
            <p:nvPr/>
          </p:nvSpPr>
          <p:spPr bwMode="auto">
            <a:xfrm>
              <a:off x="8720358" y="5563772"/>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cxnSp>
          <p:nvCxnSpPr>
            <p:cNvPr id="190" name="Straight Connector 189">
              <a:extLst>
                <a:ext uri="{FF2B5EF4-FFF2-40B4-BE49-F238E27FC236}">
                  <a16:creationId xmlns:a16="http://schemas.microsoft.com/office/drawing/2014/main" id="{737FA933-6276-0141-AB98-5F328D89E5E6}"/>
                </a:ext>
              </a:extLst>
            </p:cNvPr>
            <p:cNvCxnSpPr/>
            <p:nvPr/>
          </p:nvCxnSpPr>
          <p:spPr>
            <a:xfrm>
              <a:off x="8312683" y="559480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0351EA60-E695-1A49-877E-C777EE27A7EF}"/>
              </a:ext>
            </a:extLst>
          </p:cNvPr>
          <p:cNvSpPr/>
          <p:nvPr/>
        </p:nvSpPr>
        <p:spPr>
          <a:xfrm>
            <a:off x="4764506" y="1106906"/>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4" name="Oval 203">
            <a:extLst>
              <a:ext uri="{FF2B5EF4-FFF2-40B4-BE49-F238E27FC236}">
                <a16:creationId xmlns:a16="http://schemas.microsoft.com/office/drawing/2014/main" id="{22D67963-A1D8-D745-B58E-B552013D436E}"/>
              </a:ext>
            </a:extLst>
          </p:cNvPr>
          <p:cNvSpPr/>
          <p:nvPr/>
        </p:nvSpPr>
        <p:spPr>
          <a:xfrm>
            <a:off x="8507129" y="1182304"/>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6" name="Text Box 285">
            <a:extLst>
              <a:ext uri="{FF2B5EF4-FFF2-40B4-BE49-F238E27FC236}">
                <a16:creationId xmlns:a16="http://schemas.microsoft.com/office/drawing/2014/main" id="{874908D2-0B9B-5942-9966-8D55C3BC8046}"/>
              </a:ext>
            </a:extLst>
          </p:cNvPr>
          <p:cNvSpPr txBox="1">
            <a:spLocks noChangeArrowheads="1"/>
          </p:cNvSpPr>
          <p:nvPr/>
        </p:nvSpPr>
        <p:spPr bwMode="auto">
          <a:xfrm>
            <a:off x="12534826" y="6135036"/>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09" name="Line 280">
            <a:extLst>
              <a:ext uri="{FF2B5EF4-FFF2-40B4-BE49-F238E27FC236}">
                <a16:creationId xmlns:a16="http://schemas.microsoft.com/office/drawing/2014/main" id="{BDD1A869-FA53-344E-87A5-92F0D59AB461}"/>
              </a:ext>
            </a:extLst>
          </p:cNvPr>
          <p:cNvSpPr>
            <a:spLocks noChangeShapeType="1"/>
          </p:cNvSpPr>
          <p:nvPr/>
        </p:nvSpPr>
        <p:spPr bwMode="auto">
          <a:xfrm>
            <a:off x="12776717" y="4095473"/>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3" name="Line 283">
            <a:extLst>
              <a:ext uri="{FF2B5EF4-FFF2-40B4-BE49-F238E27FC236}">
                <a16:creationId xmlns:a16="http://schemas.microsoft.com/office/drawing/2014/main" id="{09E784F2-EB2F-724D-A761-5ED5A1E01845}"/>
              </a:ext>
            </a:extLst>
          </p:cNvPr>
          <p:cNvSpPr>
            <a:spLocks noChangeShapeType="1"/>
          </p:cNvSpPr>
          <p:nvPr/>
        </p:nvSpPr>
        <p:spPr bwMode="auto">
          <a:xfrm>
            <a:off x="12771096" y="6018207"/>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A52504F3-DA24-6D4D-AC29-260B2D78E924}"/>
              </a:ext>
            </a:extLst>
          </p:cNvPr>
          <p:cNvGrpSpPr/>
          <p:nvPr/>
        </p:nvGrpSpPr>
        <p:grpSpPr>
          <a:xfrm>
            <a:off x="4643558" y="4257261"/>
            <a:ext cx="2333625" cy="1701800"/>
            <a:chOff x="4643558" y="4257261"/>
            <a:chExt cx="2333625" cy="1701800"/>
          </a:xfrm>
        </p:grpSpPr>
        <p:grpSp>
          <p:nvGrpSpPr>
            <p:cNvPr id="11" name="Group 10">
              <a:extLst>
                <a:ext uri="{FF2B5EF4-FFF2-40B4-BE49-F238E27FC236}">
                  <a16:creationId xmlns:a16="http://schemas.microsoft.com/office/drawing/2014/main" id="{BB9E55DD-22D3-2C4D-96EC-2DA426511E2A}"/>
                </a:ext>
              </a:extLst>
            </p:cNvPr>
            <p:cNvGrpSpPr/>
            <p:nvPr/>
          </p:nvGrpSpPr>
          <p:grpSpPr>
            <a:xfrm>
              <a:off x="4643558" y="4257261"/>
              <a:ext cx="2333625" cy="1701800"/>
              <a:chOff x="4643558" y="4257261"/>
              <a:chExt cx="2333625" cy="1701800"/>
            </a:xfrm>
          </p:grpSpPr>
          <p:sp>
            <p:nvSpPr>
              <p:cNvPr id="261" name="Line 94">
                <a:extLst>
                  <a:ext uri="{FF2B5EF4-FFF2-40B4-BE49-F238E27FC236}">
                    <a16:creationId xmlns:a16="http://schemas.microsoft.com/office/drawing/2014/main" id="{7A0C5916-D5E3-FB42-83B7-2D47DCB343CA}"/>
                  </a:ext>
                </a:extLst>
              </p:cNvPr>
              <p:cNvSpPr>
                <a:spLocks noChangeShapeType="1"/>
              </p:cNvSpPr>
              <p:nvPr/>
            </p:nvSpPr>
            <p:spPr bwMode="auto">
              <a:xfrm>
                <a:off x="5126158" y="4323936"/>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3" name="Line 96">
                <a:extLst>
                  <a:ext uri="{FF2B5EF4-FFF2-40B4-BE49-F238E27FC236}">
                    <a16:creationId xmlns:a16="http://schemas.microsoft.com/office/drawing/2014/main" id="{5174839E-5D4A-B04A-89C3-586EBCDEFCE8}"/>
                  </a:ext>
                </a:extLst>
              </p:cNvPr>
              <p:cNvSpPr>
                <a:spLocks noChangeShapeType="1"/>
              </p:cNvSpPr>
              <p:nvPr/>
            </p:nvSpPr>
            <p:spPr bwMode="auto">
              <a:xfrm>
                <a:off x="6259633" y="4463636"/>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Freeform 97">
                <a:extLst>
                  <a:ext uri="{FF2B5EF4-FFF2-40B4-BE49-F238E27FC236}">
                    <a16:creationId xmlns:a16="http://schemas.microsoft.com/office/drawing/2014/main" id="{EC237386-8658-A949-B8C2-D9BA07511FB4}"/>
                  </a:ext>
                </a:extLst>
              </p:cNvPr>
              <p:cNvSpPr>
                <a:spLocks/>
              </p:cNvSpPr>
              <p:nvPr/>
            </p:nvSpPr>
            <p:spPr bwMode="auto">
              <a:xfrm>
                <a:off x="5119808" y="4428711"/>
                <a:ext cx="1857375" cy="1162050"/>
              </a:xfrm>
              <a:custGeom>
                <a:avLst/>
                <a:gdLst>
                  <a:gd name="T0" fmla="*/ 0 w 1170"/>
                  <a:gd name="T1" fmla="*/ 732 h 732"/>
                  <a:gd name="T2" fmla="*/ 720 w 1170"/>
                  <a:gd name="T3" fmla="*/ 0 h 732"/>
                  <a:gd name="T4" fmla="*/ 1170 w 1170"/>
                  <a:gd name="T5" fmla="*/ 0 h 732"/>
                  <a:gd name="T6" fmla="*/ 0 60000 65536"/>
                  <a:gd name="T7" fmla="*/ 0 60000 65536"/>
                  <a:gd name="T8" fmla="*/ 0 60000 65536"/>
                </a:gdLst>
                <a:ahLst/>
                <a:cxnLst>
                  <a:cxn ang="T6">
                    <a:pos x="T0" y="T1"/>
                  </a:cxn>
                  <a:cxn ang="T7">
                    <a:pos x="T2" y="T3"/>
                  </a:cxn>
                  <a:cxn ang="T8">
                    <a:pos x="T4" y="T5"/>
                  </a:cxn>
                </a:cxnLst>
                <a:rect l="0" t="0" r="r" b="b"/>
                <a:pathLst>
                  <a:path w="1170" h="732">
                    <a:moveTo>
                      <a:pt x="0" y="732"/>
                    </a:moveTo>
                    <a:lnTo>
                      <a:pt x="720" y="0"/>
                    </a:lnTo>
                    <a:lnTo>
                      <a:pt x="117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5" name="Line 98">
                <a:extLst>
                  <a:ext uri="{FF2B5EF4-FFF2-40B4-BE49-F238E27FC236}">
                    <a16:creationId xmlns:a16="http://schemas.microsoft.com/office/drawing/2014/main" id="{72E41F27-B7FB-9D47-A225-27B5355D50CA}"/>
                  </a:ext>
                </a:extLst>
              </p:cNvPr>
              <p:cNvSpPr>
                <a:spLocks noChangeShapeType="1"/>
              </p:cNvSpPr>
              <p:nvPr/>
            </p:nvSpPr>
            <p:spPr bwMode="auto">
              <a:xfrm>
                <a:off x="5043608" y="4428711"/>
                <a:ext cx="7937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99">
                <a:extLst>
                  <a:ext uri="{FF2B5EF4-FFF2-40B4-BE49-F238E27FC236}">
                    <a16:creationId xmlns:a16="http://schemas.microsoft.com/office/drawing/2014/main" id="{AC723AF5-64D6-5040-9235-C2B65B36A5B2}"/>
                  </a:ext>
                </a:extLst>
              </p:cNvPr>
              <p:cNvSpPr>
                <a:spLocks noChangeShapeType="1"/>
              </p:cNvSpPr>
              <p:nvPr/>
            </p:nvSpPr>
            <p:spPr bwMode="auto">
              <a:xfrm>
                <a:off x="6256458" y="5600286"/>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7" name="Text Box 100">
                <a:extLst>
                  <a:ext uri="{FF2B5EF4-FFF2-40B4-BE49-F238E27FC236}">
                    <a16:creationId xmlns:a16="http://schemas.microsoft.com/office/drawing/2014/main" id="{B31E33C5-D8FD-9C45-A060-B1987EF562A1}"/>
                  </a:ext>
                </a:extLst>
              </p:cNvPr>
              <p:cNvSpPr txBox="1">
                <a:spLocks noChangeArrowheads="1"/>
              </p:cNvSpPr>
              <p:nvPr/>
            </p:nvSpPr>
            <p:spPr bwMode="auto">
              <a:xfrm>
                <a:off x="4643558" y="425726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8" name="Text Box 101">
                <a:extLst>
                  <a:ext uri="{FF2B5EF4-FFF2-40B4-BE49-F238E27FC236}">
                    <a16:creationId xmlns:a16="http://schemas.microsoft.com/office/drawing/2014/main" id="{F97C34ED-44A3-FE4E-8E35-B3DEC9ACCFFB}"/>
                  </a:ext>
                </a:extLst>
              </p:cNvPr>
              <p:cNvSpPr txBox="1">
                <a:spLocks noChangeArrowheads="1"/>
              </p:cNvSpPr>
              <p:nvPr/>
            </p:nvSpPr>
            <p:spPr bwMode="auto">
              <a:xfrm>
                <a:off x="6046908" y="563521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9" name="Text Box 102">
                <a:extLst>
                  <a:ext uri="{FF2B5EF4-FFF2-40B4-BE49-F238E27FC236}">
                    <a16:creationId xmlns:a16="http://schemas.microsoft.com/office/drawing/2014/main" id="{E1DFCD88-D6E7-3549-94E6-D1A194DCF2F8}"/>
                  </a:ext>
                </a:extLst>
              </p:cNvPr>
              <p:cNvSpPr txBox="1">
                <a:spLocks noChangeArrowheads="1"/>
              </p:cNvSpPr>
              <p:nvPr/>
            </p:nvSpPr>
            <p:spPr bwMode="auto">
              <a:xfrm rot="16200000">
                <a:off x="4638796" y="4563816"/>
                <a:ext cx="5540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dirty="0">
                    <a:ln>
                      <a:noFill/>
                    </a:ln>
                    <a:solidFill>
                      <a:srgbClr val="000000"/>
                    </a:solidFill>
                    <a:effectLst/>
                    <a:uLnTx/>
                    <a:uFillTx/>
                    <a:latin typeface="Arial" charset="0"/>
                    <a:ea typeface="ＭＳ Ｐゴシック" charset="0"/>
                    <a:cs typeface="+mn-cs"/>
                  </a:rPr>
                  <a:t>out</a:t>
                </a:r>
              </a:p>
            </p:txBody>
          </p:sp>
          <p:sp>
            <p:nvSpPr>
              <p:cNvPr id="270" name="Text Box 103">
                <a:extLst>
                  <a:ext uri="{FF2B5EF4-FFF2-40B4-BE49-F238E27FC236}">
                    <a16:creationId xmlns:a16="http://schemas.microsoft.com/office/drawing/2014/main" id="{18220D2D-CB70-5348-8CDA-AC8B2AE8FE8C}"/>
                  </a:ext>
                </a:extLst>
              </p:cNvPr>
              <p:cNvSpPr txBox="1">
                <a:spLocks noChangeArrowheads="1"/>
              </p:cNvSpPr>
              <p:nvPr/>
            </p:nvSpPr>
            <p:spPr bwMode="auto">
              <a:xfrm>
                <a:off x="5524621" y="5562186"/>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sp>
            <p:nvSpPr>
              <p:cNvPr id="271" name="Line 106">
                <a:extLst>
                  <a:ext uri="{FF2B5EF4-FFF2-40B4-BE49-F238E27FC236}">
                    <a16:creationId xmlns:a16="http://schemas.microsoft.com/office/drawing/2014/main" id="{319712D7-1AB2-9D4A-B08D-45AD00991EEA}"/>
                  </a:ext>
                </a:extLst>
              </p:cNvPr>
              <p:cNvSpPr>
                <a:spLocks noChangeShapeType="1"/>
              </p:cNvSpPr>
              <p:nvPr/>
            </p:nvSpPr>
            <p:spPr bwMode="auto">
              <a:xfrm>
                <a:off x="5145208" y="4430299"/>
                <a:ext cx="1039813" cy="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cxnSp>
            <p:nvCxnSpPr>
              <p:cNvPr id="7" name="Straight Connector 6">
                <a:extLst>
                  <a:ext uri="{FF2B5EF4-FFF2-40B4-BE49-F238E27FC236}">
                    <a16:creationId xmlns:a16="http://schemas.microsoft.com/office/drawing/2014/main" id="{0272A867-5F31-FC46-A882-A3E999CBA0F0}"/>
                  </a:ext>
                </a:extLst>
              </p:cNvPr>
              <p:cNvCxnSpPr/>
              <p:nvPr/>
            </p:nvCxnSpPr>
            <p:spPr>
              <a:xfrm>
                <a:off x="5119903" y="559861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8" name="TextBox 217">
              <a:extLst>
                <a:ext uri="{FF2B5EF4-FFF2-40B4-BE49-F238E27FC236}">
                  <a16:creationId xmlns:a16="http://schemas.microsoft.com/office/drawing/2014/main" id="{265B06FE-7752-8942-9D69-AFB2C165CC35}"/>
                </a:ext>
              </a:extLst>
            </p:cNvPr>
            <p:cNvSpPr txBox="1"/>
            <p:nvPr/>
          </p:nvSpPr>
          <p:spPr>
            <a:xfrm rot="16200000">
              <a:off x="4435687" y="5176433"/>
              <a:ext cx="969240"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throughput: </a:t>
              </a:r>
            </a:p>
          </p:txBody>
        </p:sp>
      </p:grpSp>
      <p:sp>
        <p:nvSpPr>
          <p:cNvPr id="219" name="Oval 218">
            <a:extLst>
              <a:ext uri="{FF2B5EF4-FFF2-40B4-BE49-F238E27FC236}">
                <a16:creationId xmlns:a16="http://schemas.microsoft.com/office/drawing/2014/main" id="{5CB9F7FD-8167-EF4B-AA1F-EA31EB355CB0}"/>
              </a:ext>
            </a:extLst>
          </p:cNvPr>
          <p:cNvSpPr/>
          <p:nvPr/>
        </p:nvSpPr>
        <p:spPr>
          <a:xfrm>
            <a:off x="12697995" y="399582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5" name="Slide Number Placeholder 2">
            <a:extLst>
              <a:ext uri="{FF2B5EF4-FFF2-40B4-BE49-F238E27FC236}">
                <a16:creationId xmlns:a16="http://schemas.microsoft.com/office/drawing/2014/main" id="{5938E394-4CEC-1949-BD3E-8B96E0964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108</a:t>
            </a:fld>
            <a:endParaRPr lang="en-US" dirty="0"/>
          </a:p>
        </p:txBody>
      </p:sp>
    </p:spTree>
    <p:extLst>
      <p:ext uri="{BB962C8B-B14F-4D97-AF65-F5344CB8AC3E}">
        <p14:creationId xmlns:p14="http://schemas.microsoft.com/office/powerpoint/2010/main" val="1841747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02"/>
                                        </p:tgtEl>
                                        <p:attrNameLst>
                                          <p:attrName>style.visibility</p:attrName>
                                        </p:attrNameLst>
                                      </p:cBhvr>
                                      <p:to>
                                        <p:strVal val="visible"/>
                                      </p:to>
                                    </p:set>
                                    <p:animEffect transition="in" filter="dissolve">
                                      <p:cBhvr>
                                        <p:cTn id="13" dur="500"/>
                                        <p:tgtEl>
                                          <p:spTgt spid="40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89"/>
                                        </p:tgtEl>
                                        <p:attrNameLst>
                                          <p:attrName>style.visibility</p:attrName>
                                        </p:attrNameLst>
                                      </p:cBhvr>
                                      <p:to>
                                        <p:strVal val="visible"/>
                                      </p:to>
                                    </p:set>
                                    <p:animEffect transition="in" filter="dissolve">
                                      <p:cBhvr>
                                        <p:cTn id="16" dur="500"/>
                                        <p:tgtEl>
                                          <p:spTgt spid="189"/>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88"/>
                                        </p:tgtEl>
                                        <p:attrNameLst>
                                          <p:attrName>style.visibility</p:attrName>
                                        </p:attrNameLst>
                                      </p:cBhvr>
                                      <p:to>
                                        <p:strVal val="visible"/>
                                      </p:to>
                                    </p:set>
                                    <p:animEffect transition="in" filter="dissolve">
                                      <p:cBhvr>
                                        <p:cTn id="21" dur="500"/>
                                        <p:tgtEl>
                                          <p:spTgt spid="18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259"/>
                                        </p:tgtEl>
                                        <p:attrNameLst>
                                          <p:attrName>style.visibility</p:attrName>
                                        </p:attrNameLst>
                                      </p:cBhvr>
                                      <p:to>
                                        <p:strVal val="visible"/>
                                      </p:to>
                                    </p:set>
                                    <p:animEffect transition="in" filter="wipe(left)">
                                      <p:cBhvr>
                                        <p:cTn id="26" dur="500"/>
                                        <p:tgtEl>
                                          <p:spTgt spid="259"/>
                                        </p:tgtEl>
                                      </p:cBhvr>
                                    </p:animEffect>
                                  </p:childTnLst>
                                </p:cTn>
                              </p:par>
                              <p:par>
                                <p:cTn id="27" presetID="9"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dissolve">
                                      <p:cBhvr>
                                        <p:cTn id="29" dur="500"/>
                                        <p:tgtEl>
                                          <p:spTgt spid="5"/>
                                        </p:tgtEl>
                                      </p:cBhvr>
                                    </p:animEffect>
                                  </p:childTnLst>
                                </p:cTn>
                              </p:par>
                            </p:childTnLst>
                          </p:cTn>
                        </p:par>
                        <p:par>
                          <p:cTn id="30" fill="hold">
                            <p:stCondLst>
                              <p:cond delay="500"/>
                            </p:stCondLst>
                            <p:childTnLst>
                              <p:par>
                                <p:cTn id="31" presetID="9" presetClass="entr" presetSubtype="0"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left)">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dissolve">
                                      <p:cBhvr>
                                        <p:cTn id="43" dur="500"/>
                                        <p:tgtEl>
                                          <p:spTgt spid="14"/>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xit" presetSubtype="0" fill="hold" grpId="1" nodeType="clickEffect">
                                  <p:stCondLst>
                                    <p:cond delay="0"/>
                                  </p:stCondLst>
                                  <p:childTnLst>
                                    <p:animEffect transition="out" filter="dissolve">
                                      <p:cBhvr>
                                        <p:cTn id="47" dur="500"/>
                                        <p:tgtEl>
                                          <p:spTgt spid="14"/>
                                        </p:tgtEl>
                                      </p:cBhvr>
                                    </p:animEffect>
                                    <p:set>
                                      <p:cBhvr>
                                        <p:cTn id="48" dur="1" fill="hold">
                                          <p:stCondLst>
                                            <p:cond delay="499"/>
                                          </p:stCondLst>
                                        </p:cTn>
                                        <p:tgtEl>
                                          <p:spTgt spid="14"/>
                                        </p:tgtEl>
                                        <p:attrNameLst>
                                          <p:attrName>style.visibility</p:attrName>
                                        </p:attrNameLst>
                                      </p:cBhvr>
                                      <p:to>
                                        <p:strVal val="hidden"/>
                                      </p:to>
                                    </p:set>
                                  </p:childTnLst>
                                </p:cTn>
                              </p:par>
                              <p:par>
                                <p:cTn id="49" presetID="9" presetClass="entr" presetSubtype="0" fill="hold" grpId="0" nodeType="withEffect">
                                  <p:stCondLst>
                                    <p:cond delay="0"/>
                                  </p:stCondLst>
                                  <p:childTnLst>
                                    <p:set>
                                      <p:cBhvr>
                                        <p:cTn id="50" dur="1" fill="hold">
                                          <p:stCondLst>
                                            <p:cond delay="0"/>
                                          </p:stCondLst>
                                        </p:cTn>
                                        <p:tgtEl>
                                          <p:spTgt spid="204"/>
                                        </p:tgtEl>
                                        <p:attrNameLst>
                                          <p:attrName>style.visibility</p:attrName>
                                        </p:attrNameLst>
                                      </p:cBhvr>
                                      <p:to>
                                        <p:strVal val="visible"/>
                                      </p:to>
                                    </p:set>
                                    <p:animEffect transition="in" filter="dissolve">
                                      <p:cBhvr>
                                        <p:cTn id="51" dur="500"/>
                                        <p:tgtEl>
                                          <p:spTgt spid="204"/>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xit" presetSubtype="0" fill="hold" grpId="1" nodeType="clickEffect">
                                  <p:stCondLst>
                                    <p:cond delay="0"/>
                                  </p:stCondLst>
                                  <p:childTnLst>
                                    <p:animEffect transition="out" filter="dissolve">
                                      <p:cBhvr>
                                        <p:cTn id="55" dur="500"/>
                                        <p:tgtEl>
                                          <p:spTgt spid="204"/>
                                        </p:tgtEl>
                                      </p:cBhvr>
                                    </p:animEffect>
                                    <p:set>
                                      <p:cBhvr>
                                        <p:cTn id="56" dur="1" fill="hold">
                                          <p:stCondLst>
                                            <p:cond delay="499"/>
                                          </p:stCondLst>
                                        </p:cTn>
                                        <p:tgtEl>
                                          <p:spTgt spid="204"/>
                                        </p:tgtEl>
                                        <p:attrNameLst>
                                          <p:attrName>style.visibility</p:attrName>
                                        </p:attrNameLst>
                                      </p:cBhvr>
                                      <p:to>
                                        <p:strVal val="hidden"/>
                                      </p:to>
                                    </p:set>
                                  </p:childTnLst>
                                </p:cTn>
                              </p:par>
                              <p:par>
                                <p:cTn id="57" presetID="9" presetClass="entr" presetSubtype="0" fill="hold" grpId="0" nodeType="withEffect">
                                  <p:stCondLst>
                                    <p:cond delay="0"/>
                                  </p:stCondLst>
                                  <p:childTnLst>
                                    <p:set>
                                      <p:cBhvr>
                                        <p:cTn id="58" dur="1" fill="hold">
                                          <p:stCondLst>
                                            <p:cond delay="0"/>
                                          </p:stCondLst>
                                        </p:cTn>
                                        <p:tgtEl>
                                          <p:spTgt spid="409"/>
                                        </p:tgtEl>
                                        <p:attrNameLst>
                                          <p:attrName>style.visibility</p:attrName>
                                        </p:attrNameLst>
                                      </p:cBhvr>
                                      <p:to>
                                        <p:strVal val="visible"/>
                                      </p:to>
                                    </p:set>
                                    <p:animEffect transition="in" filter="dissolve">
                                      <p:cBhvr>
                                        <p:cTn id="59" dur="500"/>
                                        <p:tgtEl>
                                          <p:spTgt spid="409"/>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grpId="0" nodeType="click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dissolve">
                                      <p:cBhvr>
                                        <p:cTn id="64" dur="500"/>
                                        <p:tgtEl>
                                          <p:spTgt spid="4"/>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dissolve">
                                      <p:cBhvr>
                                        <p:cTn id="69" dur="500"/>
                                        <p:tgtEl>
                                          <p:spTgt spid="15"/>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7"/>
                                        </p:tgtEl>
                                        <p:attrNameLst>
                                          <p:attrName>style.visibility</p:attrName>
                                        </p:attrNameLst>
                                      </p:cBhvr>
                                      <p:to>
                                        <p:strVal val="visible"/>
                                      </p:to>
                                    </p:set>
                                    <p:animEffect transition="in" filter="dissolve">
                                      <p:cBhvr>
                                        <p:cTn id="72" dur="500"/>
                                        <p:tgtEl>
                                          <p:spTgt spid="187"/>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nodeType="click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dissolve">
                                      <p:cBhvr>
                                        <p:cTn id="77" dur="500"/>
                                        <p:tgtEl>
                                          <p:spTgt spid="10"/>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81"/>
                                        </p:tgtEl>
                                        <p:attrNameLst>
                                          <p:attrName>style.visibility</p:attrName>
                                        </p:attrNameLst>
                                      </p:cBhvr>
                                      <p:to>
                                        <p:strVal val="visible"/>
                                      </p:to>
                                    </p:set>
                                    <p:animEffect transition="in" filter="dissolve">
                                      <p:cBhvr>
                                        <p:cTn id="80" dur="500"/>
                                        <p:tgtEl>
                                          <p:spTgt spid="2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281" grpId="0"/>
      <p:bldP spid="4" grpId="0"/>
      <p:bldP spid="8" grpId="0"/>
      <p:bldP spid="188" grpId="0"/>
      <p:bldP spid="189" grpId="0"/>
      <p:bldP spid="259" grpId="0" animBg="1"/>
      <p:bldP spid="402" grpId="0"/>
      <p:bldP spid="409" grpId="0"/>
      <p:bldP spid="14" grpId="0" animBg="1"/>
      <p:bldP spid="14" grpId="1" animBg="1"/>
      <p:bldP spid="204" grpId="0" animBg="1"/>
      <p:bldP spid="204" grpId="1"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Freeform 3">
            <a:extLst>
              <a:ext uri="{FF2B5EF4-FFF2-40B4-BE49-F238E27FC236}">
                <a16:creationId xmlns:a16="http://schemas.microsoft.com/office/drawing/2014/main" id="{80D23465-6886-5547-A6E1-507D7810B0F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463">
            <a:extLst>
              <a:ext uri="{FF2B5EF4-FFF2-40B4-BE49-F238E27FC236}">
                <a16:creationId xmlns:a16="http://schemas.microsoft.com/office/drawing/2014/main" id="{ED623061-0BAD-094E-BE78-B8341568F372}"/>
              </a:ext>
            </a:extLst>
          </p:cNvPr>
          <p:cNvGrpSpPr/>
          <p:nvPr/>
        </p:nvGrpSpPr>
        <p:grpSpPr>
          <a:xfrm>
            <a:off x="6240513" y="5016599"/>
            <a:ext cx="720732" cy="1182930"/>
            <a:chOff x="10910965" y="2513124"/>
            <a:chExt cx="586768" cy="904023"/>
          </a:xfrm>
        </p:grpSpPr>
        <p:sp>
          <p:nvSpPr>
            <p:cNvPr id="465" name="Rectangle 464">
              <a:extLst>
                <a:ext uri="{FF2B5EF4-FFF2-40B4-BE49-F238E27FC236}">
                  <a16:creationId xmlns:a16="http://schemas.microsoft.com/office/drawing/2014/main" id="{FF2C2633-7018-BA41-AB83-B819BB9A45E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6" name="Straight Connector 465">
              <a:extLst>
                <a:ext uri="{FF2B5EF4-FFF2-40B4-BE49-F238E27FC236}">
                  <a16:creationId xmlns:a16="http://schemas.microsoft.com/office/drawing/2014/main" id="{302760D7-48DE-8A4B-ACF3-A7CD0B9C646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CB159F5A-C0DA-EB4C-A34A-F001D131F1E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AD2F7871-F8B6-2849-8DE5-284CB68B59A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8AE2A84E-B822-F046-878E-584B56EF1E3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909" name="Rectangle 2">
            <a:extLst>
              <a:ext uri="{FF2B5EF4-FFF2-40B4-BE49-F238E27FC236}">
                <a16:creationId xmlns:a16="http://schemas.microsoft.com/office/drawing/2014/main" id="{D810901F-4456-034F-A011-28193A3B4968}"/>
              </a:ext>
            </a:extLst>
          </p:cNvPr>
          <p:cNvSpPr txBox="1">
            <a:spLocks noChangeArrowheads="1"/>
          </p:cNvSpPr>
          <p:nvPr/>
        </p:nvSpPr>
        <p:spPr>
          <a:xfrm>
            <a:off x="634964" y="1182473"/>
            <a:ext cx="9710831" cy="5026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one router, </a:t>
            </a:r>
            <a:r>
              <a:rPr kumimoji="0" lang="en-US" sz="2800" b="0" i="1" u="none" strike="noStrike" kern="1200" cap="none" spc="0" normalizeH="0" baseline="0" noProof="0" dirty="0">
                <a:ln>
                  <a:noFill/>
                </a:ln>
                <a:solidFill>
                  <a:srgbClr val="000099"/>
                </a:solidFill>
                <a:effectLst/>
                <a:uLnTx/>
                <a:uFillTx/>
                <a:latin typeface="Calibri" panose="020F0502020204030204"/>
                <a:ea typeface="+mn-ea"/>
                <a:cs typeface="+mn-cs"/>
              </a:rPr>
              <a:t>finite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buffers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2" name="Freeform 9">
            <a:extLst>
              <a:ext uri="{FF2B5EF4-FFF2-40B4-BE49-F238E27FC236}">
                <a16:creationId xmlns:a16="http://schemas.microsoft.com/office/drawing/2014/main" id="{31041B91-E0FC-7E47-86EF-C839592CEEF9}"/>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3" name="Group 152">
            <a:extLst>
              <a:ext uri="{FF2B5EF4-FFF2-40B4-BE49-F238E27FC236}">
                <a16:creationId xmlns:a16="http://schemas.microsoft.com/office/drawing/2014/main" id="{C664E13D-A71D-7A41-9ED2-950A4602199F}"/>
              </a:ext>
            </a:extLst>
          </p:cNvPr>
          <p:cNvGrpSpPr/>
          <p:nvPr/>
        </p:nvGrpSpPr>
        <p:grpSpPr>
          <a:xfrm>
            <a:off x="1278678" y="4683698"/>
            <a:ext cx="720732" cy="1182930"/>
            <a:chOff x="10910965" y="2513124"/>
            <a:chExt cx="586768" cy="904023"/>
          </a:xfrm>
        </p:grpSpPr>
        <p:sp>
          <p:nvSpPr>
            <p:cNvPr id="292" name="Rectangle 291">
              <a:extLst>
                <a:ext uri="{FF2B5EF4-FFF2-40B4-BE49-F238E27FC236}">
                  <a16:creationId xmlns:a16="http://schemas.microsoft.com/office/drawing/2014/main" id="{E609789D-FAF9-5746-8CD2-A008EE6CECB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93" name="Straight Connector 292">
              <a:extLst>
                <a:ext uri="{FF2B5EF4-FFF2-40B4-BE49-F238E27FC236}">
                  <a16:creationId xmlns:a16="http://schemas.microsoft.com/office/drawing/2014/main" id="{6D5231DA-8104-CB44-92A0-570084A4B4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6E0EC21-BE7F-C342-9CAD-4288FEF4BF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DF9FAFCD-7CC5-104B-8E70-9A9A226394D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C0759462-583F-5148-89B2-CAC38E98E11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818064D3-1463-5B40-A9E3-050E65014C75}"/>
              </a:ext>
            </a:extLst>
          </p:cNvPr>
          <p:cNvGrpSpPr/>
          <p:nvPr/>
        </p:nvGrpSpPr>
        <p:grpSpPr>
          <a:xfrm>
            <a:off x="2355044" y="3521091"/>
            <a:ext cx="720732" cy="1182930"/>
            <a:chOff x="10910965" y="2513124"/>
            <a:chExt cx="586768" cy="904023"/>
          </a:xfrm>
        </p:grpSpPr>
        <p:sp>
          <p:nvSpPr>
            <p:cNvPr id="287" name="Rectangle 286">
              <a:extLst>
                <a:ext uri="{FF2B5EF4-FFF2-40B4-BE49-F238E27FC236}">
                  <a16:creationId xmlns:a16="http://schemas.microsoft.com/office/drawing/2014/main" id="{8D19C0FC-E2FD-B34E-B3FB-BDFF7FD70A3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8" name="Straight Connector 287">
              <a:extLst>
                <a:ext uri="{FF2B5EF4-FFF2-40B4-BE49-F238E27FC236}">
                  <a16:creationId xmlns:a16="http://schemas.microsoft.com/office/drawing/2014/main" id="{FB7598A7-2ED2-704C-A197-75E68BC404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8240FCF7-9EBB-7C41-8D3A-965DA0A9761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0F40B610-359C-5A46-86F3-309280845EC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9FA9EB9-49D7-3F4E-9667-CD5C42ECC86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5" name="Freeform 6">
            <a:extLst>
              <a:ext uri="{FF2B5EF4-FFF2-40B4-BE49-F238E27FC236}">
                <a16:creationId xmlns:a16="http://schemas.microsoft.com/office/drawing/2014/main" id="{4DB18098-9AC8-F84F-9EFC-E14F468703DC}"/>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9E49415B-7EB6-4743-B880-41FB066DB4B9}"/>
              </a:ext>
            </a:extLst>
          </p:cNvPr>
          <p:cNvGrpSpPr/>
          <p:nvPr/>
        </p:nvGrpSpPr>
        <p:grpSpPr>
          <a:xfrm>
            <a:off x="6698918" y="3667889"/>
            <a:ext cx="720732" cy="1182930"/>
            <a:chOff x="10910965" y="2513124"/>
            <a:chExt cx="586768" cy="904023"/>
          </a:xfrm>
        </p:grpSpPr>
        <p:sp>
          <p:nvSpPr>
            <p:cNvPr id="282" name="Rectangle 281">
              <a:extLst>
                <a:ext uri="{FF2B5EF4-FFF2-40B4-BE49-F238E27FC236}">
                  <a16:creationId xmlns:a16="http://schemas.microsoft.com/office/drawing/2014/main" id="{0448B2D2-1A62-5C43-9150-A99468BAB68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3" name="Straight Connector 282">
              <a:extLst>
                <a:ext uri="{FF2B5EF4-FFF2-40B4-BE49-F238E27FC236}">
                  <a16:creationId xmlns:a16="http://schemas.microsoft.com/office/drawing/2014/main" id="{940DD19D-B2AD-964D-83A9-82488AF7E0E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1E98CF7C-ADBA-454F-9236-1C970C41D5B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5343C97A-736C-CB4E-A0C3-58EA9178C035}"/>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95638F38-76DF-9646-AF7C-7B73311BC37D}"/>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7" name="Group 156">
            <a:extLst>
              <a:ext uri="{FF2B5EF4-FFF2-40B4-BE49-F238E27FC236}">
                <a16:creationId xmlns:a16="http://schemas.microsoft.com/office/drawing/2014/main" id="{E455C231-4F77-2943-A4A7-79D8A6F887B7}"/>
              </a:ext>
            </a:extLst>
          </p:cNvPr>
          <p:cNvGrpSpPr/>
          <p:nvPr/>
        </p:nvGrpSpPr>
        <p:grpSpPr>
          <a:xfrm>
            <a:off x="3770696" y="5033645"/>
            <a:ext cx="1286871" cy="734927"/>
            <a:chOff x="7493876" y="2774731"/>
            <a:chExt cx="1481958" cy="894622"/>
          </a:xfrm>
        </p:grpSpPr>
        <p:sp>
          <p:nvSpPr>
            <p:cNvPr id="275" name="Freeform 274">
              <a:extLst>
                <a:ext uri="{FF2B5EF4-FFF2-40B4-BE49-F238E27FC236}">
                  <a16:creationId xmlns:a16="http://schemas.microsoft.com/office/drawing/2014/main" id="{4D0698D9-69AC-074F-89C8-D8A88994A28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6" name="Oval 275">
              <a:extLst>
                <a:ext uri="{FF2B5EF4-FFF2-40B4-BE49-F238E27FC236}">
                  <a16:creationId xmlns:a16="http://schemas.microsoft.com/office/drawing/2014/main" id="{59DCF5EE-AB68-B240-BE5F-5203162A964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7" name="Group 276">
              <a:extLst>
                <a:ext uri="{FF2B5EF4-FFF2-40B4-BE49-F238E27FC236}">
                  <a16:creationId xmlns:a16="http://schemas.microsoft.com/office/drawing/2014/main" id="{170C8D46-5FC3-C145-B11A-7CB2D312B360}"/>
                </a:ext>
              </a:extLst>
            </p:cNvPr>
            <p:cNvGrpSpPr/>
            <p:nvPr/>
          </p:nvGrpSpPr>
          <p:grpSpPr>
            <a:xfrm>
              <a:off x="7713663" y="2848339"/>
              <a:ext cx="1042107" cy="425543"/>
              <a:chOff x="7786941" y="2884917"/>
              <a:chExt cx="897649" cy="353919"/>
            </a:xfrm>
          </p:grpSpPr>
          <p:sp>
            <p:nvSpPr>
              <p:cNvPr id="278" name="Freeform 277">
                <a:extLst>
                  <a:ext uri="{FF2B5EF4-FFF2-40B4-BE49-F238E27FC236}">
                    <a16:creationId xmlns:a16="http://schemas.microsoft.com/office/drawing/2014/main" id="{AF04230D-700C-C549-99E0-41EBB2B22DD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 name="Freeform 278">
                <a:extLst>
                  <a:ext uri="{FF2B5EF4-FFF2-40B4-BE49-F238E27FC236}">
                    <a16:creationId xmlns:a16="http://schemas.microsoft.com/office/drawing/2014/main" id="{4D1E1E76-B8D0-7C4B-9A0D-667DF456C81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 name="Freeform 279">
                <a:extLst>
                  <a:ext uri="{FF2B5EF4-FFF2-40B4-BE49-F238E27FC236}">
                    <a16:creationId xmlns:a16="http://schemas.microsoft.com/office/drawing/2014/main" id="{B9903FEA-8DB2-E54A-AD78-7A6E5A6847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B092F8C6-79B6-BC42-B991-7922CC9AB62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8" name="Group 124">
            <a:extLst>
              <a:ext uri="{FF2B5EF4-FFF2-40B4-BE49-F238E27FC236}">
                <a16:creationId xmlns:a16="http://schemas.microsoft.com/office/drawing/2014/main" id="{BC5A178C-850C-0546-B828-A97A5F9A9008}"/>
              </a:ext>
            </a:extLst>
          </p:cNvPr>
          <p:cNvGrpSpPr>
            <a:grpSpLocks/>
          </p:cNvGrpSpPr>
          <p:nvPr/>
        </p:nvGrpSpPr>
        <p:grpSpPr bwMode="auto">
          <a:xfrm>
            <a:off x="1317421" y="3877120"/>
            <a:ext cx="645431" cy="569172"/>
            <a:chOff x="-44" y="1473"/>
            <a:chExt cx="981" cy="1105"/>
          </a:xfrm>
        </p:grpSpPr>
        <p:pic>
          <p:nvPicPr>
            <p:cNvPr id="273" name="Picture 125" descr="desktop_computer_stylized_medium">
              <a:extLst>
                <a:ext uri="{FF2B5EF4-FFF2-40B4-BE49-F238E27FC236}">
                  <a16:creationId xmlns:a16="http://schemas.microsoft.com/office/drawing/2014/main" id="{8B5BD8CE-2A84-E846-817A-1550E18BFB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4" name="Freeform 126">
              <a:extLst>
                <a:ext uri="{FF2B5EF4-FFF2-40B4-BE49-F238E27FC236}">
                  <a16:creationId xmlns:a16="http://schemas.microsoft.com/office/drawing/2014/main" id="{56638146-3603-4B43-8C07-22A53DD29F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0" name="Freeform 12">
            <a:extLst>
              <a:ext uri="{FF2B5EF4-FFF2-40B4-BE49-F238E27FC236}">
                <a16:creationId xmlns:a16="http://schemas.microsoft.com/office/drawing/2014/main" id="{B265A6FF-6F16-644A-A3DA-369A224CF48A}"/>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Line 33">
            <a:extLst>
              <a:ext uri="{FF2B5EF4-FFF2-40B4-BE49-F238E27FC236}">
                <a16:creationId xmlns:a16="http://schemas.microsoft.com/office/drawing/2014/main" id="{C878E23C-4C42-2D44-B41A-E547E44A04AD}"/>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Text Box 42">
            <a:extLst>
              <a:ext uri="{FF2B5EF4-FFF2-40B4-BE49-F238E27FC236}">
                <a16:creationId xmlns:a16="http://schemas.microsoft.com/office/drawing/2014/main" id="{DFAA6AE2-F5C0-4846-83FF-51CD9D3430C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3" name="Text Box 52">
            <a:extLst>
              <a:ext uri="{FF2B5EF4-FFF2-40B4-BE49-F238E27FC236}">
                <a16:creationId xmlns:a16="http://schemas.microsoft.com/office/drawing/2014/main" id="{697CE3BC-08E3-0743-B33B-A06D8A9715A3}"/>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64" name="Line 53">
            <a:extLst>
              <a:ext uri="{FF2B5EF4-FFF2-40B4-BE49-F238E27FC236}">
                <a16:creationId xmlns:a16="http://schemas.microsoft.com/office/drawing/2014/main" id="{66A4B303-46B3-9E4D-A4D5-76E145975885}"/>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Line 54">
            <a:extLst>
              <a:ext uri="{FF2B5EF4-FFF2-40B4-BE49-F238E27FC236}">
                <a16:creationId xmlns:a16="http://schemas.microsoft.com/office/drawing/2014/main" id="{17F5C019-D2C3-9C47-8837-56EB26DFF68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Line 55">
            <a:extLst>
              <a:ext uri="{FF2B5EF4-FFF2-40B4-BE49-F238E27FC236}">
                <a16:creationId xmlns:a16="http://schemas.microsoft.com/office/drawing/2014/main" id="{5B033825-3CFA-7B48-B2A8-5386F733A453}"/>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57">
            <a:extLst>
              <a:ext uri="{FF2B5EF4-FFF2-40B4-BE49-F238E27FC236}">
                <a16:creationId xmlns:a16="http://schemas.microsoft.com/office/drawing/2014/main" id="{6C1DD6E4-4DE9-0F41-BF04-1F6DF97D23BF}"/>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3" name="Group 127">
            <a:extLst>
              <a:ext uri="{FF2B5EF4-FFF2-40B4-BE49-F238E27FC236}">
                <a16:creationId xmlns:a16="http://schemas.microsoft.com/office/drawing/2014/main" id="{3808CE02-5C3D-C346-BEE9-B6E121BF954D}"/>
              </a:ext>
            </a:extLst>
          </p:cNvPr>
          <p:cNvGrpSpPr>
            <a:grpSpLocks/>
          </p:cNvGrpSpPr>
          <p:nvPr/>
        </p:nvGrpSpPr>
        <p:grpSpPr bwMode="auto">
          <a:xfrm>
            <a:off x="7531958" y="4473878"/>
            <a:ext cx="284691" cy="577481"/>
            <a:chOff x="4140" y="429"/>
            <a:chExt cx="1425" cy="2396"/>
          </a:xfrm>
        </p:grpSpPr>
        <p:sp>
          <p:nvSpPr>
            <p:cNvPr id="233" name="Freeform 128">
              <a:extLst>
                <a:ext uri="{FF2B5EF4-FFF2-40B4-BE49-F238E27FC236}">
                  <a16:creationId xmlns:a16="http://schemas.microsoft.com/office/drawing/2014/main" id="{811C558B-4215-704B-94D0-E123046450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129">
              <a:extLst>
                <a:ext uri="{FF2B5EF4-FFF2-40B4-BE49-F238E27FC236}">
                  <a16:creationId xmlns:a16="http://schemas.microsoft.com/office/drawing/2014/main" id="{83BDE6F4-12C8-254F-99E6-1AC22AB23A6C}"/>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Freeform 130">
              <a:extLst>
                <a:ext uri="{FF2B5EF4-FFF2-40B4-BE49-F238E27FC236}">
                  <a16:creationId xmlns:a16="http://schemas.microsoft.com/office/drawing/2014/main" id="{505E1BFF-3C9F-B243-B5B0-75BB0D03FC8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6" name="Freeform 131">
              <a:extLst>
                <a:ext uri="{FF2B5EF4-FFF2-40B4-BE49-F238E27FC236}">
                  <a16:creationId xmlns:a16="http://schemas.microsoft.com/office/drawing/2014/main" id="{6FA76602-7304-F042-9F0F-79DB3F9AFF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7" name="Rectangle 132">
              <a:extLst>
                <a:ext uri="{FF2B5EF4-FFF2-40B4-BE49-F238E27FC236}">
                  <a16:creationId xmlns:a16="http://schemas.microsoft.com/office/drawing/2014/main" id="{FA53C885-D9E0-A545-8445-B2721091BDB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133">
              <a:extLst>
                <a:ext uri="{FF2B5EF4-FFF2-40B4-BE49-F238E27FC236}">
                  <a16:creationId xmlns:a16="http://schemas.microsoft.com/office/drawing/2014/main" id="{3A3B6CB5-41F2-664A-A843-912B5DB61A2B}"/>
                </a:ext>
              </a:extLst>
            </p:cNvPr>
            <p:cNvGrpSpPr>
              <a:grpSpLocks/>
            </p:cNvGrpSpPr>
            <p:nvPr/>
          </p:nvGrpSpPr>
          <p:grpSpPr bwMode="auto">
            <a:xfrm>
              <a:off x="4749" y="668"/>
              <a:ext cx="581" cy="145"/>
              <a:chOff x="614" y="2568"/>
              <a:chExt cx="725" cy="139"/>
            </a:xfrm>
          </p:grpSpPr>
          <p:sp>
            <p:nvSpPr>
              <p:cNvPr id="263" name="AutoShape 134">
                <a:extLst>
                  <a:ext uri="{FF2B5EF4-FFF2-40B4-BE49-F238E27FC236}">
                    <a16:creationId xmlns:a16="http://schemas.microsoft.com/office/drawing/2014/main" id="{BC9432EE-0011-9F4F-8687-4173A06D0FE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AutoShape 135">
                <a:extLst>
                  <a:ext uri="{FF2B5EF4-FFF2-40B4-BE49-F238E27FC236}">
                    <a16:creationId xmlns:a16="http://schemas.microsoft.com/office/drawing/2014/main" id="{1850FFB1-810C-5D46-B468-F1377E8B869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Rectangle 136">
              <a:extLst>
                <a:ext uri="{FF2B5EF4-FFF2-40B4-BE49-F238E27FC236}">
                  <a16:creationId xmlns:a16="http://schemas.microsoft.com/office/drawing/2014/main" id="{E6E1815D-B0B7-C249-B837-587E975BE7D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137">
              <a:extLst>
                <a:ext uri="{FF2B5EF4-FFF2-40B4-BE49-F238E27FC236}">
                  <a16:creationId xmlns:a16="http://schemas.microsoft.com/office/drawing/2014/main" id="{7F97E068-6BF9-8149-811C-00184DED144A}"/>
                </a:ext>
              </a:extLst>
            </p:cNvPr>
            <p:cNvGrpSpPr>
              <a:grpSpLocks/>
            </p:cNvGrpSpPr>
            <p:nvPr/>
          </p:nvGrpSpPr>
          <p:grpSpPr bwMode="auto">
            <a:xfrm>
              <a:off x="4747" y="994"/>
              <a:ext cx="581" cy="134"/>
              <a:chOff x="614" y="2568"/>
              <a:chExt cx="725" cy="139"/>
            </a:xfrm>
          </p:grpSpPr>
          <p:sp>
            <p:nvSpPr>
              <p:cNvPr id="261" name="AutoShape 138">
                <a:extLst>
                  <a:ext uri="{FF2B5EF4-FFF2-40B4-BE49-F238E27FC236}">
                    <a16:creationId xmlns:a16="http://schemas.microsoft.com/office/drawing/2014/main" id="{6649A030-733E-DB43-A4BD-D41A8DDFDFB4}"/>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2" name="AutoShape 139">
                <a:extLst>
                  <a:ext uri="{FF2B5EF4-FFF2-40B4-BE49-F238E27FC236}">
                    <a16:creationId xmlns:a16="http://schemas.microsoft.com/office/drawing/2014/main" id="{9E214A48-F0EF-174A-A6D2-127D876264A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140">
              <a:extLst>
                <a:ext uri="{FF2B5EF4-FFF2-40B4-BE49-F238E27FC236}">
                  <a16:creationId xmlns:a16="http://schemas.microsoft.com/office/drawing/2014/main" id="{F4213574-ABC8-7F43-9C79-6E5C211657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Rectangle 141">
              <a:extLst>
                <a:ext uri="{FF2B5EF4-FFF2-40B4-BE49-F238E27FC236}">
                  <a16:creationId xmlns:a16="http://schemas.microsoft.com/office/drawing/2014/main" id="{6C7F02A7-1E6B-6744-BB83-50A5FD6692B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3" name="Group 142">
              <a:extLst>
                <a:ext uri="{FF2B5EF4-FFF2-40B4-BE49-F238E27FC236}">
                  <a16:creationId xmlns:a16="http://schemas.microsoft.com/office/drawing/2014/main" id="{8F919684-30D5-B14A-AB97-B5DFBEF5302D}"/>
                </a:ext>
              </a:extLst>
            </p:cNvPr>
            <p:cNvGrpSpPr>
              <a:grpSpLocks/>
            </p:cNvGrpSpPr>
            <p:nvPr/>
          </p:nvGrpSpPr>
          <p:grpSpPr bwMode="auto">
            <a:xfrm>
              <a:off x="4735" y="1627"/>
              <a:ext cx="582" cy="151"/>
              <a:chOff x="614" y="2568"/>
              <a:chExt cx="725" cy="139"/>
            </a:xfrm>
          </p:grpSpPr>
          <p:sp>
            <p:nvSpPr>
              <p:cNvPr id="259" name="AutoShape 143">
                <a:extLst>
                  <a:ext uri="{FF2B5EF4-FFF2-40B4-BE49-F238E27FC236}">
                    <a16:creationId xmlns:a16="http://schemas.microsoft.com/office/drawing/2014/main" id="{96D6248B-EAAA-2A4D-A4BD-1009D13EBACD}"/>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AutoShape 144">
                <a:extLst>
                  <a:ext uri="{FF2B5EF4-FFF2-40B4-BE49-F238E27FC236}">
                    <a16:creationId xmlns:a16="http://schemas.microsoft.com/office/drawing/2014/main" id="{B63C93F6-376E-2F42-8185-8FD1271480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4" name="Freeform 145">
              <a:extLst>
                <a:ext uri="{FF2B5EF4-FFF2-40B4-BE49-F238E27FC236}">
                  <a16:creationId xmlns:a16="http://schemas.microsoft.com/office/drawing/2014/main" id="{B5A663D7-E6EE-734B-9792-F536336D04E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5" name="Group 146">
              <a:extLst>
                <a:ext uri="{FF2B5EF4-FFF2-40B4-BE49-F238E27FC236}">
                  <a16:creationId xmlns:a16="http://schemas.microsoft.com/office/drawing/2014/main" id="{C596A713-1C52-A34E-9381-F7F919A695BB}"/>
                </a:ext>
              </a:extLst>
            </p:cNvPr>
            <p:cNvGrpSpPr>
              <a:grpSpLocks/>
            </p:cNvGrpSpPr>
            <p:nvPr/>
          </p:nvGrpSpPr>
          <p:grpSpPr bwMode="auto">
            <a:xfrm>
              <a:off x="4739" y="1327"/>
              <a:ext cx="582" cy="139"/>
              <a:chOff x="614" y="2568"/>
              <a:chExt cx="725" cy="139"/>
            </a:xfrm>
          </p:grpSpPr>
          <p:sp>
            <p:nvSpPr>
              <p:cNvPr id="257" name="AutoShape 147">
                <a:extLst>
                  <a:ext uri="{FF2B5EF4-FFF2-40B4-BE49-F238E27FC236}">
                    <a16:creationId xmlns:a16="http://schemas.microsoft.com/office/drawing/2014/main" id="{A2AF9509-2E9C-F049-A69C-BC151ADB23C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8" name="AutoShape 148">
                <a:extLst>
                  <a:ext uri="{FF2B5EF4-FFF2-40B4-BE49-F238E27FC236}">
                    <a16:creationId xmlns:a16="http://schemas.microsoft.com/office/drawing/2014/main" id="{C59B2148-A3C8-0841-87D7-7B5FBFD9C24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6" name="Rectangle 149">
              <a:extLst>
                <a:ext uri="{FF2B5EF4-FFF2-40B4-BE49-F238E27FC236}">
                  <a16:creationId xmlns:a16="http://schemas.microsoft.com/office/drawing/2014/main" id="{B0F127BD-9A3A-EB41-A2E1-7CD4CC52498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150">
              <a:extLst>
                <a:ext uri="{FF2B5EF4-FFF2-40B4-BE49-F238E27FC236}">
                  <a16:creationId xmlns:a16="http://schemas.microsoft.com/office/drawing/2014/main" id="{3BBBB4B7-56DB-1D43-A6D4-1D492AE1586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Freeform 151">
              <a:extLst>
                <a:ext uri="{FF2B5EF4-FFF2-40B4-BE49-F238E27FC236}">
                  <a16:creationId xmlns:a16="http://schemas.microsoft.com/office/drawing/2014/main" id="{591A95E8-6F86-8A42-A0C9-7487B89DA12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Oval 152">
              <a:extLst>
                <a:ext uri="{FF2B5EF4-FFF2-40B4-BE49-F238E27FC236}">
                  <a16:creationId xmlns:a16="http://schemas.microsoft.com/office/drawing/2014/main" id="{7C866B93-DCBC-7749-9A90-2E6DF2E7A4D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Freeform 153">
              <a:extLst>
                <a:ext uri="{FF2B5EF4-FFF2-40B4-BE49-F238E27FC236}">
                  <a16:creationId xmlns:a16="http://schemas.microsoft.com/office/drawing/2014/main" id="{20096CEE-1D0A-DA4A-B4EA-CE851FB638CA}"/>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1" name="AutoShape 154">
              <a:extLst>
                <a:ext uri="{FF2B5EF4-FFF2-40B4-BE49-F238E27FC236}">
                  <a16:creationId xmlns:a16="http://schemas.microsoft.com/office/drawing/2014/main" id="{800A41D3-8C32-9540-A084-0538BB956E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55">
              <a:extLst>
                <a:ext uri="{FF2B5EF4-FFF2-40B4-BE49-F238E27FC236}">
                  <a16:creationId xmlns:a16="http://schemas.microsoft.com/office/drawing/2014/main" id="{67F818BC-2518-4C4C-8597-C941419A472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Oval 156">
              <a:extLst>
                <a:ext uri="{FF2B5EF4-FFF2-40B4-BE49-F238E27FC236}">
                  <a16:creationId xmlns:a16="http://schemas.microsoft.com/office/drawing/2014/main" id="{80D903FF-E73B-D84D-B215-D7FB2AA30BC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Oval 157">
              <a:extLst>
                <a:ext uri="{FF2B5EF4-FFF2-40B4-BE49-F238E27FC236}">
                  <a16:creationId xmlns:a16="http://schemas.microsoft.com/office/drawing/2014/main" id="{CB203238-7D82-C747-B805-A2FDFABD199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5" name="Oval 158">
              <a:extLst>
                <a:ext uri="{FF2B5EF4-FFF2-40B4-BE49-F238E27FC236}">
                  <a16:creationId xmlns:a16="http://schemas.microsoft.com/office/drawing/2014/main" id="{963F0D1E-6FE3-8E42-B74D-4F2947878C5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159">
              <a:extLst>
                <a:ext uri="{FF2B5EF4-FFF2-40B4-BE49-F238E27FC236}">
                  <a16:creationId xmlns:a16="http://schemas.microsoft.com/office/drawing/2014/main" id="{3C003407-E16A-4B46-B1EA-E94247F7467D}"/>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4" name="Group 160">
            <a:extLst>
              <a:ext uri="{FF2B5EF4-FFF2-40B4-BE49-F238E27FC236}">
                <a16:creationId xmlns:a16="http://schemas.microsoft.com/office/drawing/2014/main" id="{0F097A1A-2185-F148-8F82-34ABB517D6AE}"/>
              </a:ext>
            </a:extLst>
          </p:cNvPr>
          <p:cNvGrpSpPr>
            <a:grpSpLocks/>
          </p:cNvGrpSpPr>
          <p:nvPr/>
        </p:nvGrpSpPr>
        <p:grpSpPr bwMode="auto">
          <a:xfrm>
            <a:off x="585296" y="5655276"/>
            <a:ext cx="645431" cy="569172"/>
            <a:chOff x="-44" y="1473"/>
            <a:chExt cx="981" cy="1105"/>
          </a:xfrm>
        </p:grpSpPr>
        <p:pic>
          <p:nvPicPr>
            <p:cNvPr id="231" name="Picture 161" descr="desktop_computer_stylized_medium">
              <a:extLst>
                <a:ext uri="{FF2B5EF4-FFF2-40B4-BE49-F238E27FC236}">
                  <a16:creationId xmlns:a16="http://schemas.microsoft.com/office/drawing/2014/main" id="{739E1A58-F96D-1345-AEAE-EA59CB2F6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62">
              <a:extLst>
                <a:ext uri="{FF2B5EF4-FFF2-40B4-BE49-F238E27FC236}">
                  <a16:creationId xmlns:a16="http://schemas.microsoft.com/office/drawing/2014/main" id="{476098FC-333E-C14D-BD39-044AEB98AE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163">
            <a:extLst>
              <a:ext uri="{FF2B5EF4-FFF2-40B4-BE49-F238E27FC236}">
                <a16:creationId xmlns:a16="http://schemas.microsoft.com/office/drawing/2014/main" id="{E2EFDB81-0D19-4A48-8538-D27C6B7F7D14}"/>
              </a:ext>
            </a:extLst>
          </p:cNvPr>
          <p:cNvGrpSpPr>
            <a:grpSpLocks/>
          </p:cNvGrpSpPr>
          <p:nvPr/>
        </p:nvGrpSpPr>
        <p:grpSpPr bwMode="auto">
          <a:xfrm>
            <a:off x="7141970" y="5736859"/>
            <a:ext cx="284691" cy="577481"/>
            <a:chOff x="4140" y="429"/>
            <a:chExt cx="1425" cy="2396"/>
          </a:xfrm>
        </p:grpSpPr>
        <p:sp>
          <p:nvSpPr>
            <p:cNvPr id="199" name="Freeform 164">
              <a:extLst>
                <a:ext uri="{FF2B5EF4-FFF2-40B4-BE49-F238E27FC236}">
                  <a16:creationId xmlns:a16="http://schemas.microsoft.com/office/drawing/2014/main" id="{BD6EFF4C-D844-414A-9756-E53717BA495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0" name="Rectangle 165">
              <a:extLst>
                <a:ext uri="{FF2B5EF4-FFF2-40B4-BE49-F238E27FC236}">
                  <a16:creationId xmlns:a16="http://schemas.microsoft.com/office/drawing/2014/main" id="{7CB552E3-C1C5-F942-A2D3-56184702A5A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Freeform 166">
              <a:extLst>
                <a:ext uri="{FF2B5EF4-FFF2-40B4-BE49-F238E27FC236}">
                  <a16:creationId xmlns:a16="http://schemas.microsoft.com/office/drawing/2014/main" id="{ADBEFE66-AA30-4B46-A1C5-46CBEA0C1B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2" name="Freeform 167">
              <a:extLst>
                <a:ext uri="{FF2B5EF4-FFF2-40B4-BE49-F238E27FC236}">
                  <a16:creationId xmlns:a16="http://schemas.microsoft.com/office/drawing/2014/main" id="{02AE45A3-16A5-2145-B7BC-4400869B56C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3" name="Rectangle 168">
              <a:extLst>
                <a:ext uri="{FF2B5EF4-FFF2-40B4-BE49-F238E27FC236}">
                  <a16:creationId xmlns:a16="http://schemas.microsoft.com/office/drawing/2014/main" id="{8CFC0F08-B9F2-1B47-BFD4-FF5DCA08002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169">
              <a:extLst>
                <a:ext uri="{FF2B5EF4-FFF2-40B4-BE49-F238E27FC236}">
                  <a16:creationId xmlns:a16="http://schemas.microsoft.com/office/drawing/2014/main" id="{13A37EEE-1891-1440-9CC9-602B2446BBA2}"/>
                </a:ext>
              </a:extLst>
            </p:cNvPr>
            <p:cNvGrpSpPr>
              <a:grpSpLocks/>
            </p:cNvGrpSpPr>
            <p:nvPr/>
          </p:nvGrpSpPr>
          <p:grpSpPr bwMode="auto">
            <a:xfrm>
              <a:off x="4749" y="668"/>
              <a:ext cx="581" cy="145"/>
              <a:chOff x="614" y="2568"/>
              <a:chExt cx="725" cy="139"/>
            </a:xfrm>
          </p:grpSpPr>
          <p:sp>
            <p:nvSpPr>
              <p:cNvPr id="229" name="AutoShape 170">
                <a:extLst>
                  <a:ext uri="{FF2B5EF4-FFF2-40B4-BE49-F238E27FC236}">
                    <a16:creationId xmlns:a16="http://schemas.microsoft.com/office/drawing/2014/main" id="{0DE9F83D-BA7B-AB43-9A9D-4DC6E78250E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171">
                <a:extLst>
                  <a:ext uri="{FF2B5EF4-FFF2-40B4-BE49-F238E27FC236}">
                    <a16:creationId xmlns:a16="http://schemas.microsoft.com/office/drawing/2014/main" id="{A22C12A6-C6AF-F645-B954-ECC93E01FA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172">
              <a:extLst>
                <a:ext uri="{FF2B5EF4-FFF2-40B4-BE49-F238E27FC236}">
                  <a16:creationId xmlns:a16="http://schemas.microsoft.com/office/drawing/2014/main" id="{E3DCF607-14CC-8F49-81D1-A0BB7C7DE346}"/>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6" name="Group 173">
              <a:extLst>
                <a:ext uri="{FF2B5EF4-FFF2-40B4-BE49-F238E27FC236}">
                  <a16:creationId xmlns:a16="http://schemas.microsoft.com/office/drawing/2014/main" id="{86D015C1-5E8B-3F4F-82D3-56E79D5E8284}"/>
                </a:ext>
              </a:extLst>
            </p:cNvPr>
            <p:cNvGrpSpPr>
              <a:grpSpLocks/>
            </p:cNvGrpSpPr>
            <p:nvPr/>
          </p:nvGrpSpPr>
          <p:grpSpPr bwMode="auto">
            <a:xfrm>
              <a:off x="4747" y="994"/>
              <a:ext cx="581" cy="134"/>
              <a:chOff x="614" y="2568"/>
              <a:chExt cx="725" cy="139"/>
            </a:xfrm>
          </p:grpSpPr>
          <p:sp>
            <p:nvSpPr>
              <p:cNvPr id="227" name="AutoShape 174">
                <a:extLst>
                  <a:ext uri="{FF2B5EF4-FFF2-40B4-BE49-F238E27FC236}">
                    <a16:creationId xmlns:a16="http://schemas.microsoft.com/office/drawing/2014/main" id="{48620533-E7B5-AD47-9B24-98B7CD27707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175">
                <a:extLst>
                  <a:ext uri="{FF2B5EF4-FFF2-40B4-BE49-F238E27FC236}">
                    <a16:creationId xmlns:a16="http://schemas.microsoft.com/office/drawing/2014/main" id="{E12148F0-F22A-FE46-8240-0D9581F97CF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7" name="Rectangle 176">
              <a:extLst>
                <a:ext uri="{FF2B5EF4-FFF2-40B4-BE49-F238E27FC236}">
                  <a16:creationId xmlns:a16="http://schemas.microsoft.com/office/drawing/2014/main" id="{9AEDD470-9194-E749-BE81-8C84F3423921}"/>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Rectangle 177">
              <a:extLst>
                <a:ext uri="{FF2B5EF4-FFF2-40B4-BE49-F238E27FC236}">
                  <a16:creationId xmlns:a16="http://schemas.microsoft.com/office/drawing/2014/main" id="{92944065-57F3-474C-B7C9-8C3EF2246EB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9" name="Group 178">
              <a:extLst>
                <a:ext uri="{FF2B5EF4-FFF2-40B4-BE49-F238E27FC236}">
                  <a16:creationId xmlns:a16="http://schemas.microsoft.com/office/drawing/2014/main" id="{F21A1F7B-AAFD-0B45-8D20-66719A131603}"/>
                </a:ext>
              </a:extLst>
            </p:cNvPr>
            <p:cNvGrpSpPr>
              <a:grpSpLocks/>
            </p:cNvGrpSpPr>
            <p:nvPr/>
          </p:nvGrpSpPr>
          <p:grpSpPr bwMode="auto">
            <a:xfrm>
              <a:off x="4735" y="1627"/>
              <a:ext cx="582" cy="151"/>
              <a:chOff x="614" y="2568"/>
              <a:chExt cx="725" cy="139"/>
            </a:xfrm>
          </p:grpSpPr>
          <p:sp>
            <p:nvSpPr>
              <p:cNvPr id="225" name="AutoShape 179">
                <a:extLst>
                  <a:ext uri="{FF2B5EF4-FFF2-40B4-BE49-F238E27FC236}">
                    <a16:creationId xmlns:a16="http://schemas.microsoft.com/office/drawing/2014/main" id="{C1DDC539-D8AE-0F41-B3C6-7BDF3D7B6C7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AutoShape 180">
                <a:extLst>
                  <a:ext uri="{FF2B5EF4-FFF2-40B4-BE49-F238E27FC236}">
                    <a16:creationId xmlns:a16="http://schemas.microsoft.com/office/drawing/2014/main" id="{7BE912F4-6A13-C146-872D-5E728DEDB99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Freeform 181">
              <a:extLst>
                <a:ext uri="{FF2B5EF4-FFF2-40B4-BE49-F238E27FC236}">
                  <a16:creationId xmlns:a16="http://schemas.microsoft.com/office/drawing/2014/main" id="{2D115A2E-4180-8D4D-9CD8-D6CDE2038C7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1" name="Group 182">
              <a:extLst>
                <a:ext uri="{FF2B5EF4-FFF2-40B4-BE49-F238E27FC236}">
                  <a16:creationId xmlns:a16="http://schemas.microsoft.com/office/drawing/2014/main" id="{60622201-2E59-994D-AB7D-72EE5A986908}"/>
                </a:ext>
              </a:extLst>
            </p:cNvPr>
            <p:cNvGrpSpPr>
              <a:grpSpLocks/>
            </p:cNvGrpSpPr>
            <p:nvPr/>
          </p:nvGrpSpPr>
          <p:grpSpPr bwMode="auto">
            <a:xfrm>
              <a:off x="4739" y="1327"/>
              <a:ext cx="582" cy="139"/>
              <a:chOff x="614" y="2568"/>
              <a:chExt cx="725" cy="139"/>
            </a:xfrm>
          </p:grpSpPr>
          <p:sp>
            <p:nvSpPr>
              <p:cNvPr id="223" name="AutoShape 183">
                <a:extLst>
                  <a:ext uri="{FF2B5EF4-FFF2-40B4-BE49-F238E27FC236}">
                    <a16:creationId xmlns:a16="http://schemas.microsoft.com/office/drawing/2014/main" id="{4C230A94-BC0D-F34B-A373-92423746E14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AutoShape 184">
                <a:extLst>
                  <a:ext uri="{FF2B5EF4-FFF2-40B4-BE49-F238E27FC236}">
                    <a16:creationId xmlns:a16="http://schemas.microsoft.com/office/drawing/2014/main" id="{790B5D31-2480-4F41-8E42-1AF6E8FAD50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Rectangle 185">
              <a:extLst>
                <a:ext uri="{FF2B5EF4-FFF2-40B4-BE49-F238E27FC236}">
                  <a16:creationId xmlns:a16="http://schemas.microsoft.com/office/drawing/2014/main" id="{FDF61F85-9CD0-354B-947A-470245040D5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Freeform 186">
              <a:extLst>
                <a:ext uri="{FF2B5EF4-FFF2-40B4-BE49-F238E27FC236}">
                  <a16:creationId xmlns:a16="http://schemas.microsoft.com/office/drawing/2014/main" id="{611684CC-E72C-034A-A61A-6164A0BF856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4" name="Freeform 187">
              <a:extLst>
                <a:ext uri="{FF2B5EF4-FFF2-40B4-BE49-F238E27FC236}">
                  <a16:creationId xmlns:a16="http://schemas.microsoft.com/office/drawing/2014/main" id="{DBB964D6-CEE2-3241-BFDA-5DB20E1598D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5" name="Oval 188">
              <a:extLst>
                <a:ext uri="{FF2B5EF4-FFF2-40B4-BE49-F238E27FC236}">
                  <a16:creationId xmlns:a16="http://schemas.microsoft.com/office/drawing/2014/main" id="{27197FE3-A9C2-EE42-B3C2-C3A9CBF3D281}"/>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6" name="Freeform 189">
              <a:extLst>
                <a:ext uri="{FF2B5EF4-FFF2-40B4-BE49-F238E27FC236}">
                  <a16:creationId xmlns:a16="http://schemas.microsoft.com/office/drawing/2014/main" id="{F3ED62CF-FC3D-8949-A608-5B7BFE69DA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7" name="AutoShape 190">
              <a:extLst>
                <a:ext uri="{FF2B5EF4-FFF2-40B4-BE49-F238E27FC236}">
                  <a16:creationId xmlns:a16="http://schemas.microsoft.com/office/drawing/2014/main" id="{3091CE7F-A295-6F47-B397-614B62DF0B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AutoShape 191">
              <a:extLst>
                <a:ext uri="{FF2B5EF4-FFF2-40B4-BE49-F238E27FC236}">
                  <a16:creationId xmlns:a16="http://schemas.microsoft.com/office/drawing/2014/main" id="{415A0F15-253E-F54D-B178-9525AED1847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Oval 192">
              <a:extLst>
                <a:ext uri="{FF2B5EF4-FFF2-40B4-BE49-F238E27FC236}">
                  <a16:creationId xmlns:a16="http://schemas.microsoft.com/office/drawing/2014/main" id="{C2CD80B7-EEF4-014D-B5A6-EAE8E9D2D83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Oval 193">
              <a:extLst>
                <a:ext uri="{FF2B5EF4-FFF2-40B4-BE49-F238E27FC236}">
                  <a16:creationId xmlns:a16="http://schemas.microsoft.com/office/drawing/2014/main" id="{36F54B23-051A-244E-98BA-0B1F8C40258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1" name="Oval 194">
              <a:extLst>
                <a:ext uri="{FF2B5EF4-FFF2-40B4-BE49-F238E27FC236}">
                  <a16:creationId xmlns:a16="http://schemas.microsoft.com/office/drawing/2014/main" id="{9B7CB66A-4AB2-C249-9259-D8943EEC647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Rectangle 195">
              <a:extLst>
                <a:ext uri="{FF2B5EF4-FFF2-40B4-BE49-F238E27FC236}">
                  <a16:creationId xmlns:a16="http://schemas.microsoft.com/office/drawing/2014/main" id="{99EDA04F-76BC-A24E-994C-040F379BA75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Line 57">
            <a:extLst>
              <a:ext uri="{FF2B5EF4-FFF2-40B4-BE49-F238E27FC236}">
                <a16:creationId xmlns:a16="http://schemas.microsoft.com/office/drawing/2014/main" id="{57E79EDF-A69C-7748-A8F5-A8D11C416955}"/>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Line 57">
            <a:extLst>
              <a:ext uri="{FF2B5EF4-FFF2-40B4-BE49-F238E27FC236}">
                <a16:creationId xmlns:a16="http://schemas.microsoft.com/office/drawing/2014/main" id="{F9B908EA-CCC5-9140-968E-E85601F061A8}"/>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7">
            <a:extLst>
              <a:ext uri="{FF2B5EF4-FFF2-40B4-BE49-F238E27FC236}">
                <a16:creationId xmlns:a16="http://schemas.microsoft.com/office/drawing/2014/main" id="{B8DA85AE-A4EF-8949-A171-7D8A32E2383C}"/>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88B36FCA-98F2-334E-B745-8BE5CDDCBFB2}"/>
              </a:ext>
            </a:extLst>
          </p:cNvPr>
          <p:cNvGrpSpPr/>
          <p:nvPr/>
        </p:nvGrpSpPr>
        <p:grpSpPr>
          <a:xfrm>
            <a:off x="2749090" y="3427413"/>
            <a:ext cx="2851610" cy="946150"/>
            <a:chOff x="2749090" y="3427413"/>
            <a:chExt cx="2851610" cy="946150"/>
          </a:xfrm>
        </p:grpSpPr>
        <p:sp>
          <p:nvSpPr>
            <p:cNvPr id="297" name="Text Box 68">
              <a:extLst>
                <a:ext uri="{FF2B5EF4-FFF2-40B4-BE49-F238E27FC236}">
                  <a16:creationId xmlns:a16="http://schemas.microsoft.com/office/drawing/2014/main" id="{A106E788-CB34-784B-A7C6-28841DDC2E4F}"/>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98" name="Oval 217">
              <a:extLst>
                <a:ext uri="{FF2B5EF4-FFF2-40B4-BE49-F238E27FC236}">
                  <a16:creationId xmlns:a16="http://schemas.microsoft.com/office/drawing/2014/main" id="{CEE2DA5C-50A0-D742-A105-CCD7EE70973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Line 229">
              <a:extLst>
                <a:ext uri="{FF2B5EF4-FFF2-40B4-BE49-F238E27FC236}">
                  <a16:creationId xmlns:a16="http://schemas.microsoft.com/office/drawing/2014/main" id="{255225C8-6B39-2541-95EB-F48A1F34AF4E}"/>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Oval 232">
              <a:extLst>
                <a:ext uri="{FF2B5EF4-FFF2-40B4-BE49-F238E27FC236}">
                  <a16:creationId xmlns:a16="http://schemas.microsoft.com/office/drawing/2014/main" id="{43D2CE91-2B81-EF48-9C07-31413440C1BA}"/>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Text Box 233">
              <a:extLst>
                <a:ext uri="{FF2B5EF4-FFF2-40B4-BE49-F238E27FC236}">
                  <a16:creationId xmlns:a16="http://schemas.microsoft.com/office/drawing/2014/main" id="{FE1C66F4-D8DA-494A-9A89-F8E745865FF4}"/>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02" name="Line 234">
              <a:extLst>
                <a:ext uri="{FF2B5EF4-FFF2-40B4-BE49-F238E27FC236}">
                  <a16:creationId xmlns:a16="http://schemas.microsoft.com/office/drawing/2014/main" id="{63AF49C8-A0AA-624A-85D8-166B2AE4973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235">
              <a:extLst>
                <a:ext uri="{FF2B5EF4-FFF2-40B4-BE49-F238E27FC236}">
                  <a16:creationId xmlns:a16="http://schemas.microsoft.com/office/drawing/2014/main" id="{DB362CDB-1FF4-4C41-99F9-FAF1CC7CC705}"/>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9DD48FEE-9456-1B4E-84A7-B3ED91FFE8E0}"/>
              </a:ext>
            </a:extLst>
          </p:cNvPr>
          <p:cNvGrpSpPr/>
          <p:nvPr/>
        </p:nvGrpSpPr>
        <p:grpSpPr>
          <a:xfrm>
            <a:off x="2913490" y="5218953"/>
            <a:ext cx="1938730" cy="1300181"/>
            <a:chOff x="2913490" y="5218953"/>
            <a:chExt cx="1938730" cy="1300181"/>
          </a:xfrm>
        </p:grpSpPr>
        <p:sp>
          <p:nvSpPr>
            <p:cNvPr id="182" name="Text Box 32">
              <a:extLst>
                <a:ext uri="{FF2B5EF4-FFF2-40B4-BE49-F238E27FC236}">
                  <a16:creationId xmlns:a16="http://schemas.microsoft.com/office/drawing/2014/main" id="{CF2B7F29-466D-FC4A-ACE7-BFBF267B0CB3}"/>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184" name="Line 77">
              <a:extLst>
                <a:ext uri="{FF2B5EF4-FFF2-40B4-BE49-F238E27FC236}">
                  <a16:creationId xmlns:a16="http://schemas.microsoft.com/office/drawing/2014/main" id="{7E362826-A3B7-5941-AE9B-A10769F86A4D}"/>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5" name="Group 324">
              <a:extLst>
                <a:ext uri="{FF2B5EF4-FFF2-40B4-BE49-F238E27FC236}">
                  <a16:creationId xmlns:a16="http://schemas.microsoft.com/office/drawing/2014/main" id="{F6512663-A281-404F-AF8E-A1DB8E5E7ECA}"/>
                </a:ext>
              </a:extLst>
            </p:cNvPr>
            <p:cNvGrpSpPr/>
            <p:nvPr/>
          </p:nvGrpSpPr>
          <p:grpSpPr>
            <a:xfrm>
              <a:off x="4030362" y="5218953"/>
              <a:ext cx="821858" cy="355937"/>
              <a:chOff x="6859123" y="5156933"/>
              <a:chExt cx="456701" cy="226548"/>
            </a:xfrm>
          </p:grpSpPr>
          <p:sp>
            <p:nvSpPr>
              <p:cNvPr id="326" name="Rectangle 325">
                <a:extLst>
                  <a:ext uri="{FF2B5EF4-FFF2-40B4-BE49-F238E27FC236}">
                    <a16:creationId xmlns:a16="http://schemas.microsoft.com/office/drawing/2014/main" id="{115AD671-DB74-444A-B48E-E8BEAB79A7D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2" name="Straight Connector 331">
                <a:extLst>
                  <a:ext uri="{FF2B5EF4-FFF2-40B4-BE49-F238E27FC236}">
                    <a16:creationId xmlns:a16="http://schemas.microsoft.com/office/drawing/2014/main" id="{99DD12F9-E416-394B-8D63-40D48A708559}"/>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15780100-29B8-5C4F-93B7-5649208D6A95}"/>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202CCE17-CE75-B441-ADA2-F35E98844675}"/>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9471ACA7-44C6-004C-B2C2-7818A49BE16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72FD74F9-7342-F046-8132-AF1193BA35CF}"/>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4E5C557C-7FBE-9746-A186-91684629902D}"/>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9B6FEECA-C37C-BB48-B144-6D6274CBC31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72" name="Freeform 91">
            <a:extLst>
              <a:ext uri="{FF2B5EF4-FFF2-40B4-BE49-F238E27FC236}">
                <a16:creationId xmlns:a16="http://schemas.microsoft.com/office/drawing/2014/main" id="{A9B480FF-21CF-FC44-9DF0-9C672684A51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1" name="Group 170">
            <a:extLst>
              <a:ext uri="{FF2B5EF4-FFF2-40B4-BE49-F238E27FC236}">
                <a16:creationId xmlns:a16="http://schemas.microsoft.com/office/drawing/2014/main" id="{FE72A71E-CC9B-AE4A-AE8F-124BCB210BCD}"/>
              </a:ext>
            </a:extLst>
          </p:cNvPr>
          <p:cNvGrpSpPr/>
          <p:nvPr/>
        </p:nvGrpSpPr>
        <p:grpSpPr>
          <a:xfrm>
            <a:off x="1586591" y="4743924"/>
            <a:ext cx="4913849" cy="1346072"/>
            <a:chOff x="5641439" y="2685215"/>
            <a:chExt cx="4000500" cy="1028700"/>
          </a:xfrm>
        </p:grpSpPr>
        <p:sp>
          <p:nvSpPr>
            <p:cNvPr id="265" name="Oval 73">
              <a:extLst>
                <a:ext uri="{FF2B5EF4-FFF2-40B4-BE49-F238E27FC236}">
                  <a16:creationId xmlns:a16="http://schemas.microsoft.com/office/drawing/2014/main" id="{CBF2A11D-CB4B-5047-8DCE-1CCA81F60201}"/>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90">
              <a:extLst>
                <a:ext uri="{FF2B5EF4-FFF2-40B4-BE49-F238E27FC236}">
                  <a16:creationId xmlns:a16="http://schemas.microsoft.com/office/drawing/2014/main" id="{A788A76C-C9BB-D246-93A9-CFA5F5F5A5F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7A2C2F29-CDE1-7F43-8E31-AA4451365879}"/>
              </a:ext>
            </a:extLst>
          </p:cNvPr>
          <p:cNvGrpSpPr/>
          <p:nvPr/>
        </p:nvGrpSpPr>
        <p:grpSpPr>
          <a:xfrm>
            <a:off x="643673" y="1714605"/>
            <a:ext cx="9710831" cy="1905000"/>
            <a:chOff x="643673" y="1714605"/>
            <a:chExt cx="9710831" cy="1905000"/>
          </a:xfrm>
        </p:grpSpPr>
        <p:grpSp>
          <p:nvGrpSpPr>
            <p:cNvPr id="910" name="Group 237">
              <a:extLst>
                <a:ext uri="{FF2B5EF4-FFF2-40B4-BE49-F238E27FC236}">
                  <a16:creationId xmlns:a16="http://schemas.microsoft.com/office/drawing/2014/main" id="{EC72FC62-B230-A94B-A95E-6B7E5B9B9AA4}"/>
                </a:ext>
              </a:extLst>
            </p:cNvPr>
            <p:cNvGrpSpPr>
              <a:grpSpLocks/>
            </p:cNvGrpSpPr>
            <p:nvPr/>
          </p:nvGrpSpPr>
          <p:grpSpPr bwMode="auto">
            <a:xfrm>
              <a:off x="7750739" y="2720058"/>
              <a:ext cx="195221" cy="142875"/>
              <a:chOff x="174" y="3986"/>
              <a:chExt cx="51" cy="62"/>
            </a:xfrm>
          </p:grpSpPr>
          <p:sp>
            <p:nvSpPr>
              <p:cNvPr id="911" name="Freeform 238">
                <a:extLst>
                  <a:ext uri="{FF2B5EF4-FFF2-40B4-BE49-F238E27FC236}">
                    <a16:creationId xmlns:a16="http://schemas.microsoft.com/office/drawing/2014/main" id="{8675489A-2D10-4445-84BB-BCD7F29CF98A}"/>
                  </a:ext>
                </a:extLst>
              </p:cNvPr>
              <p:cNvSpPr>
                <a:spLocks/>
              </p:cNvSpPr>
              <p:nvPr/>
            </p:nvSpPr>
            <p:spPr bwMode="auto">
              <a:xfrm>
                <a:off x="176" y="3986"/>
                <a:ext cx="49" cy="48"/>
              </a:xfrm>
              <a:custGeom>
                <a:avLst/>
                <a:gdLst>
                  <a:gd name="T0" fmla="*/ 0 w 49"/>
                  <a:gd name="T1" fmla="*/ 0 h 62"/>
                  <a:gd name="T2" fmla="*/ 49 w 49"/>
                  <a:gd name="T3" fmla="*/ 2 h 62"/>
                  <a:gd name="T4" fmla="*/ 4 w 49"/>
                  <a:gd name="T5" fmla="*/ 5 h 62"/>
                  <a:gd name="T6" fmla="*/ 0 60000 65536"/>
                  <a:gd name="T7" fmla="*/ 0 60000 65536"/>
                  <a:gd name="T8" fmla="*/ 0 60000 65536"/>
                </a:gdLst>
                <a:ahLst/>
                <a:cxnLst>
                  <a:cxn ang="T6">
                    <a:pos x="T0" y="T1"/>
                  </a:cxn>
                  <a:cxn ang="T7">
                    <a:pos x="T2" y="T3"/>
                  </a:cxn>
                  <a:cxn ang="T8">
                    <a:pos x="T4" y="T5"/>
                  </a:cxn>
                </a:cxnLst>
                <a:rect l="0" t="0" r="r" b="b"/>
                <a:pathLst>
                  <a:path w="49" h="62">
                    <a:moveTo>
                      <a:pt x="0" y="0"/>
                    </a:moveTo>
                    <a:lnTo>
                      <a:pt x="49" y="32"/>
                    </a:lnTo>
                    <a:lnTo>
                      <a:pt x="4" y="62"/>
                    </a:lnTo>
                  </a:path>
                </a:pathLst>
              </a:custGeom>
              <a:solidFill>
                <a:schemeClr val="bg1"/>
              </a:solidFill>
              <a:ln w="22225" cap="flat"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2" name="Line 239">
                <a:extLst>
                  <a:ext uri="{FF2B5EF4-FFF2-40B4-BE49-F238E27FC236}">
                    <a16:creationId xmlns:a16="http://schemas.microsoft.com/office/drawing/2014/main" id="{6EE2EE7A-D9AA-9444-A38F-5ADDE6E80F73}"/>
                  </a:ext>
                </a:extLst>
              </p:cNvPr>
              <p:cNvSpPr>
                <a:spLocks noChangeShapeType="1"/>
              </p:cNvSpPr>
              <p:nvPr/>
            </p:nvSpPr>
            <p:spPr bwMode="auto">
              <a:xfrm>
                <a:off x="174" y="4048"/>
                <a:ext cx="46" cy="0"/>
              </a:xfrm>
              <a:prstGeom prst="line">
                <a:avLst/>
              </a:prstGeom>
              <a:noFill/>
              <a:ln w="222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460" name="Rectangle 2">
              <a:extLst>
                <a:ext uri="{FF2B5EF4-FFF2-40B4-BE49-F238E27FC236}">
                  <a16:creationId xmlns:a16="http://schemas.microsoft.com/office/drawing/2014/main" id="{03320F89-A084-7B49-8A13-3CBCE2696C5C}"/>
                </a:ext>
              </a:extLst>
            </p:cNvPr>
            <p:cNvSpPr txBox="1">
              <a:spLocks noChangeArrowheads="1"/>
            </p:cNvSpPr>
            <p:nvPr/>
          </p:nvSpPr>
          <p:spPr>
            <a:xfrm>
              <a:off x="643673" y="1714605"/>
              <a:ext cx="9710831"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retransmits lost, timed-out packet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application-layer input = application-layer output: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out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transport-layer input includes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retransmissions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endPar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3C232186-DB8B-EE41-ABB8-8C4434E748DD}"/>
              </a:ext>
            </a:extLst>
          </p:cNvPr>
          <p:cNvGrpSpPr/>
          <p:nvPr/>
        </p:nvGrpSpPr>
        <p:grpSpPr>
          <a:xfrm>
            <a:off x="7116763" y="3629025"/>
            <a:ext cx="1057275" cy="473075"/>
            <a:chOff x="7116763" y="3629025"/>
            <a:chExt cx="1057275" cy="473075"/>
          </a:xfrm>
        </p:grpSpPr>
        <p:sp>
          <p:nvSpPr>
            <p:cNvPr id="461" name="Text Box 219">
              <a:extLst>
                <a:ext uri="{FF2B5EF4-FFF2-40B4-BE49-F238E27FC236}">
                  <a16:creationId xmlns:a16="http://schemas.microsoft.com/office/drawing/2014/main" id="{C648AB54-6598-DE46-92A6-D245E6D0B322}"/>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2" name="Line 236">
              <a:extLst>
                <a:ext uri="{FF2B5EF4-FFF2-40B4-BE49-F238E27FC236}">
                  <a16:creationId xmlns:a16="http://schemas.microsoft.com/office/drawing/2014/main" id="{1870B461-7B79-EB4C-840A-4B5BE77A4D9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65560666-FC53-B945-9620-BB2E2AE986CF}"/>
              </a:ext>
            </a:extLst>
          </p:cNvPr>
          <p:cNvGrpSpPr/>
          <p:nvPr/>
        </p:nvGrpSpPr>
        <p:grpSpPr>
          <a:xfrm>
            <a:off x="3289650" y="5336775"/>
            <a:ext cx="2124396" cy="604097"/>
            <a:chOff x="3289650" y="5336775"/>
            <a:chExt cx="2124396" cy="604097"/>
          </a:xfrm>
        </p:grpSpPr>
        <p:sp>
          <p:nvSpPr>
            <p:cNvPr id="181" name="TextBox 180">
              <a:extLst>
                <a:ext uri="{FF2B5EF4-FFF2-40B4-BE49-F238E27FC236}">
                  <a16:creationId xmlns:a16="http://schemas.microsoft.com/office/drawing/2014/main" id="{8372AD6F-EEFC-914F-BE23-DE28BE98C152}"/>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3" name="TextBox 462">
              <a:extLst>
                <a:ext uri="{FF2B5EF4-FFF2-40B4-BE49-F238E27FC236}">
                  <a16:creationId xmlns:a16="http://schemas.microsoft.com/office/drawing/2014/main" id="{AECD2E0A-D6E2-2842-934A-3F651325C0C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168" name="Slide Number Placeholder 2">
            <a:extLst>
              <a:ext uri="{FF2B5EF4-FFF2-40B4-BE49-F238E27FC236}">
                <a16:creationId xmlns:a16="http://schemas.microsoft.com/office/drawing/2014/main" id="{EDF89B14-4877-B447-9EAB-EAB6735B3B5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109</a:t>
            </a:fld>
            <a:endParaRPr lang="en-US" dirty="0"/>
          </a:p>
        </p:txBody>
      </p:sp>
    </p:spTree>
    <p:extLst>
      <p:ext uri="{BB962C8B-B14F-4D97-AF65-F5344CB8AC3E}">
        <p14:creationId xmlns:p14="http://schemas.microsoft.com/office/powerpoint/2010/main" val="344901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1" name="Slide Number Placeholder 2">
            <a:extLst>
              <a:ext uri="{FF2B5EF4-FFF2-40B4-BE49-F238E27FC236}">
                <a16:creationId xmlns:a16="http://schemas.microsoft.com/office/drawing/2014/main" id="{065CB0E2-E88A-814E-8D57-5A55C91AE05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a:t>
            </a:fld>
            <a:endParaRPr lang="en-US" dirty="0"/>
          </a:p>
        </p:txBody>
      </p:sp>
    </p:spTree>
    <p:extLst>
      <p:ext uri="{BB962C8B-B14F-4D97-AF65-F5344CB8AC3E}">
        <p14:creationId xmlns:p14="http://schemas.microsoft.com/office/powerpoint/2010/main" val="314053260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reeform 3">
            <a:extLst>
              <a:ext uri="{FF2B5EF4-FFF2-40B4-BE49-F238E27FC236}">
                <a16:creationId xmlns:a16="http://schemas.microsoft.com/office/drawing/2014/main" id="{94850343-F164-9342-8172-492C44663F13}"/>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9" name="Group 468">
            <a:extLst>
              <a:ext uri="{FF2B5EF4-FFF2-40B4-BE49-F238E27FC236}">
                <a16:creationId xmlns:a16="http://schemas.microsoft.com/office/drawing/2014/main" id="{D7909E55-4569-0948-961D-43068CFC7348}"/>
              </a:ext>
            </a:extLst>
          </p:cNvPr>
          <p:cNvGrpSpPr/>
          <p:nvPr/>
        </p:nvGrpSpPr>
        <p:grpSpPr>
          <a:xfrm>
            <a:off x="6240513" y="5016599"/>
            <a:ext cx="720732" cy="1182930"/>
            <a:chOff x="10910965" y="2513124"/>
            <a:chExt cx="586768" cy="904023"/>
          </a:xfrm>
        </p:grpSpPr>
        <p:sp>
          <p:nvSpPr>
            <p:cNvPr id="470" name="Rectangle 469">
              <a:extLst>
                <a:ext uri="{FF2B5EF4-FFF2-40B4-BE49-F238E27FC236}">
                  <a16:creationId xmlns:a16="http://schemas.microsoft.com/office/drawing/2014/main" id="{78B11350-9794-2342-B562-D5B69F60AC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1" name="Straight Connector 470">
              <a:extLst>
                <a:ext uri="{FF2B5EF4-FFF2-40B4-BE49-F238E27FC236}">
                  <a16:creationId xmlns:a16="http://schemas.microsoft.com/office/drawing/2014/main" id="{A2D0AADF-2038-FE4A-BA0E-1A216AAE264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8A6F32B7-0022-B245-AE89-E8233E5F30D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a:extLst>
                <a:ext uri="{FF2B5EF4-FFF2-40B4-BE49-F238E27FC236}">
                  <a16:creationId xmlns:a16="http://schemas.microsoft.com/office/drawing/2014/main" id="{F3C70DC5-A1ED-2147-9421-DD1A8221645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DCBAE229-1066-ED4A-BFB7-7DDF8153B5E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5" name="Freeform 9">
            <a:extLst>
              <a:ext uri="{FF2B5EF4-FFF2-40B4-BE49-F238E27FC236}">
                <a16:creationId xmlns:a16="http://schemas.microsoft.com/office/drawing/2014/main" id="{6FAE0227-588C-3740-BD2A-167D60FE1374}"/>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6" name="Group 165">
            <a:extLst>
              <a:ext uri="{FF2B5EF4-FFF2-40B4-BE49-F238E27FC236}">
                <a16:creationId xmlns:a16="http://schemas.microsoft.com/office/drawing/2014/main" id="{27FD24CC-8B00-1249-B3EA-B48ED9BD0C16}"/>
              </a:ext>
            </a:extLst>
          </p:cNvPr>
          <p:cNvGrpSpPr/>
          <p:nvPr/>
        </p:nvGrpSpPr>
        <p:grpSpPr>
          <a:xfrm>
            <a:off x="1278678" y="4683698"/>
            <a:ext cx="720732" cy="1182930"/>
            <a:chOff x="10910965" y="2513124"/>
            <a:chExt cx="586768" cy="904023"/>
          </a:xfrm>
        </p:grpSpPr>
        <p:sp>
          <p:nvSpPr>
            <p:cNvPr id="458" name="Rectangle 457">
              <a:extLst>
                <a:ext uri="{FF2B5EF4-FFF2-40B4-BE49-F238E27FC236}">
                  <a16:creationId xmlns:a16="http://schemas.microsoft.com/office/drawing/2014/main" id="{90C923E9-F601-6A4C-8C38-FACF63AC4DA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9" name="Straight Connector 458">
              <a:extLst>
                <a:ext uri="{FF2B5EF4-FFF2-40B4-BE49-F238E27FC236}">
                  <a16:creationId xmlns:a16="http://schemas.microsoft.com/office/drawing/2014/main" id="{3B5A7695-AD4A-514E-8995-83287D6880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E21D7D74-8D80-2446-BB07-DFA009FB035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a:extLst>
                <a:ext uri="{FF2B5EF4-FFF2-40B4-BE49-F238E27FC236}">
                  <a16:creationId xmlns:a16="http://schemas.microsoft.com/office/drawing/2014/main" id="{863D0752-8B82-6B47-8C73-82CD069862DA}"/>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a:extLst>
                <a:ext uri="{FF2B5EF4-FFF2-40B4-BE49-F238E27FC236}">
                  <a16:creationId xmlns:a16="http://schemas.microsoft.com/office/drawing/2014/main" id="{14D54E01-67AD-BD41-8FC0-3607A456773F}"/>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BFD7089E-96E8-4D43-B449-4D5C177E9983}"/>
              </a:ext>
            </a:extLst>
          </p:cNvPr>
          <p:cNvGrpSpPr/>
          <p:nvPr/>
        </p:nvGrpSpPr>
        <p:grpSpPr>
          <a:xfrm>
            <a:off x="2355044" y="3521091"/>
            <a:ext cx="720732" cy="1182930"/>
            <a:chOff x="10910965" y="2513124"/>
            <a:chExt cx="586768" cy="904023"/>
          </a:xfrm>
        </p:grpSpPr>
        <p:sp>
          <p:nvSpPr>
            <p:cNvPr id="453" name="Rectangle 452">
              <a:extLst>
                <a:ext uri="{FF2B5EF4-FFF2-40B4-BE49-F238E27FC236}">
                  <a16:creationId xmlns:a16="http://schemas.microsoft.com/office/drawing/2014/main" id="{2B9795D8-DE72-0E4D-B8D0-8A4FE22C6F3F}"/>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4" name="Straight Connector 453">
              <a:extLst>
                <a:ext uri="{FF2B5EF4-FFF2-40B4-BE49-F238E27FC236}">
                  <a16:creationId xmlns:a16="http://schemas.microsoft.com/office/drawing/2014/main" id="{8DBB6C8D-4747-6047-8A27-F09F6A2E11D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a:extLst>
                <a:ext uri="{FF2B5EF4-FFF2-40B4-BE49-F238E27FC236}">
                  <a16:creationId xmlns:a16="http://schemas.microsoft.com/office/drawing/2014/main" id="{F78138AC-BB02-AA47-B525-8C0F524F40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5263C1CB-C86A-1A4C-904B-C8D95F0C23F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2EBC4991-6315-5645-9FFE-52CAD0CCC2F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8" name="Freeform 6">
            <a:extLst>
              <a:ext uri="{FF2B5EF4-FFF2-40B4-BE49-F238E27FC236}">
                <a16:creationId xmlns:a16="http://schemas.microsoft.com/office/drawing/2014/main" id="{3F104274-9FA2-EA4D-8A30-E52A462F2052}"/>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9" name="Group 168">
            <a:extLst>
              <a:ext uri="{FF2B5EF4-FFF2-40B4-BE49-F238E27FC236}">
                <a16:creationId xmlns:a16="http://schemas.microsoft.com/office/drawing/2014/main" id="{0C5836F1-F171-8247-9890-0337498997A7}"/>
              </a:ext>
            </a:extLst>
          </p:cNvPr>
          <p:cNvGrpSpPr/>
          <p:nvPr/>
        </p:nvGrpSpPr>
        <p:grpSpPr>
          <a:xfrm>
            <a:off x="6698918" y="3667889"/>
            <a:ext cx="720732" cy="1182930"/>
            <a:chOff x="10910965" y="2513124"/>
            <a:chExt cx="586768" cy="904023"/>
          </a:xfrm>
        </p:grpSpPr>
        <p:sp>
          <p:nvSpPr>
            <p:cNvPr id="448" name="Rectangle 447">
              <a:extLst>
                <a:ext uri="{FF2B5EF4-FFF2-40B4-BE49-F238E27FC236}">
                  <a16:creationId xmlns:a16="http://schemas.microsoft.com/office/drawing/2014/main" id="{C659B83A-9A86-D445-A5DC-64CCDEE48D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6EBE406A-A87A-9E4C-85A9-355AAF8EA23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957A93EE-01C8-704A-ACA5-9A2DD1B9436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9523A07-6615-7940-9047-7059C0F0677B}"/>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6A1A35B4-82C9-A345-8F03-D2DFA4D94CF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44E2CB90-F397-AB48-B9D9-5B9B57BE257D}"/>
              </a:ext>
            </a:extLst>
          </p:cNvPr>
          <p:cNvGrpSpPr/>
          <p:nvPr/>
        </p:nvGrpSpPr>
        <p:grpSpPr>
          <a:xfrm>
            <a:off x="3770696" y="5033645"/>
            <a:ext cx="1286871" cy="734927"/>
            <a:chOff x="7493876" y="2774731"/>
            <a:chExt cx="1481958" cy="894622"/>
          </a:xfrm>
        </p:grpSpPr>
        <p:sp>
          <p:nvSpPr>
            <p:cNvPr id="441" name="Freeform 440">
              <a:extLst>
                <a:ext uri="{FF2B5EF4-FFF2-40B4-BE49-F238E27FC236}">
                  <a16:creationId xmlns:a16="http://schemas.microsoft.com/office/drawing/2014/main" id="{75657808-7F9A-4548-9BE7-735D4EF9B5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2" name="Oval 441">
              <a:extLst>
                <a:ext uri="{FF2B5EF4-FFF2-40B4-BE49-F238E27FC236}">
                  <a16:creationId xmlns:a16="http://schemas.microsoft.com/office/drawing/2014/main" id="{D4514D5D-3874-B943-8C94-3144D5AD3E8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43" name="Group 442">
              <a:extLst>
                <a:ext uri="{FF2B5EF4-FFF2-40B4-BE49-F238E27FC236}">
                  <a16:creationId xmlns:a16="http://schemas.microsoft.com/office/drawing/2014/main" id="{54922FA6-F0ED-144C-A4FA-75A78D9FC6B7}"/>
                </a:ext>
              </a:extLst>
            </p:cNvPr>
            <p:cNvGrpSpPr/>
            <p:nvPr/>
          </p:nvGrpSpPr>
          <p:grpSpPr>
            <a:xfrm>
              <a:off x="7713663" y="2848339"/>
              <a:ext cx="1042107" cy="425543"/>
              <a:chOff x="7786941" y="2884917"/>
              <a:chExt cx="897649" cy="353919"/>
            </a:xfrm>
          </p:grpSpPr>
          <p:sp>
            <p:nvSpPr>
              <p:cNvPr id="444" name="Freeform 443">
                <a:extLst>
                  <a:ext uri="{FF2B5EF4-FFF2-40B4-BE49-F238E27FC236}">
                    <a16:creationId xmlns:a16="http://schemas.microsoft.com/office/drawing/2014/main" id="{707D05DA-BBC6-CB49-A557-5ADC3226F9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5" name="Freeform 444">
                <a:extLst>
                  <a:ext uri="{FF2B5EF4-FFF2-40B4-BE49-F238E27FC236}">
                    <a16:creationId xmlns:a16="http://schemas.microsoft.com/office/drawing/2014/main" id="{4C02C300-6C33-5F4F-839D-3428AD261D5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6" name="Freeform 445">
                <a:extLst>
                  <a:ext uri="{FF2B5EF4-FFF2-40B4-BE49-F238E27FC236}">
                    <a16:creationId xmlns:a16="http://schemas.microsoft.com/office/drawing/2014/main" id="{BC516460-C1B4-3B4A-8BA7-BE2B0D6B211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7" name="Freeform 446">
                <a:extLst>
                  <a:ext uri="{FF2B5EF4-FFF2-40B4-BE49-F238E27FC236}">
                    <a16:creationId xmlns:a16="http://schemas.microsoft.com/office/drawing/2014/main" id="{26184741-429A-0845-8EDF-E02659947DD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1" name="Group 124">
            <a:extLst>
              <a:ext uri="{FF2B5EF4-FFF2-40B4-BE49-F238E27FC236}">
                <a16:creationId xmlns:a16="http://schemas.microsoft.com/office/drawing/2014/main" id="{928D5C6C-2458-A340-B436-05E659095139}"/>
              </a:ext>
            </a:extLst>
          </p:cNvPr>
          <p:cNvGrpSpPr>
            <a:grpSpLocks/>
          </p:cNvGrpSpPr>
          <p:nvPr/>
        </p:nvGrpSpPr>
        <p:grpSpPr bwMode="auto">
          <a:xfrm>
            <a:off x="1317421" y="3877120"/>
            <a:ext cx="645431" cy="569172"/>
            <a:chOff x="-44" y="1473"/>
            <a:chExt cx="981" cy="1105"/>
          </a:xfrm>
        </p:grpSpPr>
        <p:pic>
          <p:nvPicPr>
            <p:cNvPr id="439" name="Picture 125" descr="desktop_computer_stylized_medium">
              <a:extLst>
                <a:ext uri="{FF2B5EF4-FFF2-40B4-BE49-F238E27FC236}">
                  <a16:creationId xmlns:a16="http://schemas.microsoft.com/office/drawing/2014/main" id="{0FD471B6-3E5D-2949-BD49-9611B77F5E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 name="Freeform 126">
              <a:extLst>
                <a:ext uri="{FF2B5EF4-FFF2-40B4-BE49-F238E27FC236}">
                  <a16:creationId xmlns:a16="http://schemas.microsoft.com/office/drawing/2014/main" id="{DC143BE7-08FC-9746-BAC8-890A432870E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3" name="Freeform 12">
            <a:extLst>
              <a:ext uri="{FF2B5EF4-FFF2-40B4-BE49-F238E27FC236}">
                <a16:creationId xmlns:a16="http://schemas.microsoft.com/office/drawing/2014/main" id="{3498F994-5BD8-E74A-A219-152CBAE8AB41}"/>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33">
            <a:extLst>
              <a:ext uri="{FF2B5EF4-FFF2-40B4-BE49-F238E27FC236}">
                <a16:creationId xmlns:a16="http://schemas.microsoft.com/office/drawing/2014/main" id="{4EAD0965-6EDE-3044-BDA1-47195A36E4BA}"/>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42">
            <a:extLst>
              <a:ext uri="{FF2B5EF4-FFF2-40B4-BE49-F238E27FC236}">
                <a16:creationId xmlns:a16="http://schemas.microsoft.com/office/drawing/2014/main" id="{A72787AC-48CD-E748-AFE1-B2DF4BC2F136}"/>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76" name="Text Box 52">
            <a:extLst>
              <a:ext uri="{FF2B5EF4-FFF2-40B4-BE49-F238E27FC236}">
                <a16:creationId xmlns:a16="http://schemas.microsoft.com/office/drawing/2014/main" id="{A95B344E-5BB8-1A4C-96D5-1A5CCC9D80C7}"/>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18" name="Line 53">
            <a:extLst>
              <a:ext uri="{FF2B5EF4-FFF2-40B4-BE49-F238E27FC236}">
                <a16:creationId xmlns:a16="http://schemas.microsoft.com/office/drawing/2014/main" id="{36BC3461-D266-FC4F-AC75-DCAB735675AE}"/>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2" name="Line 54">
            <a:extLst>
              <a:ext uri="{FF2B5EF4-FFF2-40B4-BE49-F238E27FC236}">
                <a16:creationId xmlns:a16="http://schemas.microsoft.com/office/drawing/2014/main" id="{0FD51E39-54E3-FC4B-8438-1DA851F5A221}"/>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3" name="Line 55">
            <a:extLst>
              <a:ext uri="{FF2B5EF4-FFF2-40B4-BE49-F238E27FC236}">
                <a16:creationId xmlns:a16="http://schemas.microsoft.com/office/drawing/2014/main" id="{C7D9A69E-6BD1-3F4C-A4E5-506632A2540D}"/>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Line 57">
            <a:extLst>
              <a:ext uri="{FF2B5EF4-FFF2-40B4-BE49-F238E27FC236}">
                <a16:creationId xmlns:a16="http://schemas.microsoft.com/office/drawing/2014/main" id="{6191562F-E046-7846-9AFD-82F26FA47437}"/>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6" name="Group 127">
            <a:extLst>
              <a:ext uri="{FF2B5EF4-FFF2-40B4-BE49-F238E27FC236}">
                <a16:creationId xmlns:a16="http://schemas.microsoft.com/office/drawing/2014/main" id="{976B064D-F0CE-FD45-997B-82999C62D57F}"/>
              </a:ext>
            </a:extLst>
          </p:cNvPr>
          <p:cNvGrpSpPr>
            <a:grpSpLocks/>
          </p:cNvGrpSpPr>
          <p:nvPr/>
        </p:nvGrpSpPr>
        <p:grpSpPr bwMode="auto">
          <a:xfrm>
            <a:off x="7531958" y="4473878"/>
            <a:ext cx="284691" cy="577481"/>
            <a:chOff x="4140" y="429"/>
            <a:chExt cx="1425" cy="2396"/>
          </a:xfrm>
        </p:grpSpPr>
        <p:sp>
          <p:nvSpPr>
            <p:cNvPr id="401" name="Freeform 128">
              <a:extLst>
                <a:ext uri="{FF2B5EF4-FFF2-40B4-BE49-F238E27FC236}">
                  <a16:creationId xmlns:a16="http://schemas.microsoft.com/office/drawing/2014/main" id="{CDE4EA92-43F5-C648-9A6C-E9056B53081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Rectangle 129">
              <a:extLst>
                <a:ext uri="{FF2B5EF4-FFF2-40B4-BE49-F238E27FC236}">
                  <a16:creationId xmlns:a16="http://schemas.microsoft.com/office/drawing/2014/main" id="{AA5B00D6-3312-7844-B058-10026A6BD6D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30">
              <a:extLst>
                <a:ext uri="{FF2B5EF4-FFF2-40B4-BE49-F238E27FC236}">
                  <a16:creationId xmlns:a16="http://schemas.microsoft.com/office/drawing/2014/main" id="{027D1F88-5C4B-6F4F-B91D-DE0B9249D24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Freeform 131">
              <a:extLst>
                <a:ext uri="{FF2B5EF4-FFF2-40B4-BE49-F238E27FC236}">
                  <a16:creationId xmlns:a16="http://schemas.microsoft.com/office/drawing/2014/main" id="{727D8677-A797-794C-AA30-D4400E7BECF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5" name="Rectangle 132">
              <a:extLst>
                <a:ext uri="{FF2B5EF4-FFF2-40B4-BE49-F238E27FC236}">
                  <a16:creationId xmlns:a16="http://schemas.microsoft.com/office/drawing/2014/main" id="{EB2FFBCE-C89F-BA45-B3E6-368DBC16E58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6" name="Group 133">
              <a:extLst>
                <a:ext uri="{FF2B5EF4-FFF2-40B4-BE49-F238E27FC236}">
                  <a16:creationId xmlns:a16="http://schemas.microsoft.com/office/drawing/2014/main" id="{D9B4D6C3-55E2-914C-9392-B06DB43BF6A3}"/>
                </a:ext>
              </a:extLst>
            </p:cNvPr>
            <p:cNvGrpSpPr>
              <a:grpSpLocks/>
            </p:cNvGrpSpPr>
            <p:nvPr/>
          </p:nvGrpSpPr>
          <p:grpSpPr bwMode="auto">
            <a:xfrm>
              <a:off x="4749" y="668"/>
              <a:ext cx="581" cy="145"/>
              <a:chOff x="614" y="2568"/>
              <a:chExt cx="725" cy="139"/>
            </a:xfrm>
          </p:grpSpPr>
          <p:sp>
            <p:nvSpPr>
              <p:cNvPr id="431" name="AutoShape 134">
                <a:extLst>
                  <a:ext uri="{FF2B5EF4-FFF2-40B4-BE49-F238E27FC236}">
                    <a16:creationId xmlns:a16="http://schemas.microsoft.com/office/drawing/2014/main" id="{C69DD16D-9B89-454E-86FE-146165B84FB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AutoShape 135">
                <a:extLst>
                  <a:ext uri="{FF2B5EF4-FFF2-40B4-BE49-F238E27FC236}">
                    <a16:creationId xmlns:a16="http://schemas.microsoft.com/office/drawing/2014/main" id="{C5088E43-3534-E14E-B8F5-D6373D3DC00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7" name="Rectangle 136">
              <a:extLst>
                <a:ext uri="{FF2B5EF4-FFF2-40B4-BE49-F238E27FC236}">
                  <a16:creationId xmlns:a16="http://schemas.microsoft.com/office/drawing/2014/main" id="{10AC52A8-0502-8D4A-AC13-7CB92F60C63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8" name="Group 137">
              <a:extLst>
                <a:ext uri="{FF2B5EF4-FFF2-40B4-BE49-F238E27FC236}">
                  <a16:creationId xmlns:a16="http://schemas.microsoft.com/office/drawing/2014/main" id="{74705E03-7801-7B48-B480-350446C44388}"/>
                </a:ext>
              </a:extLst>
            </p:cNvPr>
            <p:cNvGrpSpPr>
              <a:grpSpLocks/>
            </p:cNvGrpSpPr>
            <p:nvPr/>
          </p:nvGrpSpPr>
          <p:grpSpPr bwMode="auto">
            <a:xfrm>
              <a:off x="4747" y="994"/>
              <a:ext cx="581" cy="134"/>
              <a:chOff x="614" y="2568"/>
              <a:chExt cx="725" cy="139"/>
            </a:xfrm>
          </p:grpSpPr>
          <p:sp>
            <p:nvSpPr>
              <p:cNvPr id="429" name="AutoShape 138">
                <a:extLst>
                  <a:ext uri="{FF2B5EF4-FFF2-40B4-BE49-F238E27FC236}">
                    <a16:creationId xmlns:a16="http://schemas.microsoft.com/office/drawing/2014/main" id="{99F3069A-6DD0-8644-9400-4D75C6E7A8D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AutoShape 139">
                <a:extLst>
                  <a:ext uri="{FF2B5EF4-FFF2-40B4-BE49-F238E27FC236}">
                    <a16:creationId xmlns:a16="http://schemas.microsoft.com/office/drawing/2014/main" id="{5CD3DB9D-6837-A440-8052-1C258BC50C4C}"/>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9" name="Rectangle 140">
              <a:extLst>
                <a:ext uri="{FF2B5EF4-FFF2-40B4-BE49-F238E27FC236}">
                  <a16:creationId xmlns:a16="http://schemas.microsoft.com/office/drawing/2014/main" id="{5E25305B-0E4D-B64C-986D-5C897080168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Rectangle 141">
              <a:extLst>
                <a:ext uri="{FF2B5EF4-FFF2-40B4-BE49-F238E27FC236}">
                  <a16:creationId xmlns:a16="http://schemas.microsoft.com/office/drawing/2014/main" id="{9BE5A888-367B-F34A-89D6-EDE1723A298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1" name="Group 142">
              <a:extLst>
                <a:ext uri="{FF2B5EF4-FFF2-40B4-BE49-F238E27FC236}">
                  <a16:creationId xmlns:a16="http://schemas.microsoft.com/office/drawing/2014/main" id="{6A6FAD94-34FC-AE44-83CD-8483AEB15BE4}"/>
                </a:ext>
              </a:extLst>
            </p:cNvPr>
            <p:cNvGrpSpPr>
              <a:grpSpLocks/>
            </p:cNvGrpSpPr>
            <p:nvPr/>
          </p:nvGrpSpPr>
          <p:grpSpPr bwMode="auto">
            <a:xfrm>
              <a:off x="4735" y="1627"/>
              <a:ext cx="582" cy="151"/>
              <a:chOff x="614" y="2568"/>
              <a:chExt cx="725" cy="139"/>
            </a:xfrm>
          </p:grpSpPr>
          <p:sp>
            <p:nvSpPr>
              <p:cNvPr id="427" name="AutoShape 143">
                <a:extLst>
                  <a:ext uri="{FF2B5EF4-FFF2-40B4-BE49-F238E27FC236}">
                    <a16:creationId xmlns:a16="http://schemas.microsoft.com/office/drawing/2014/main" id="{FDB729FC-0BB7-714B-8CB7-04CEB3A7D61B}"/>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44">
                <a:extLst>
                  <a:ext uri="{FF2B5EF4-FFF2-40B4-BE49-F238E27FC236}">
                    <a16:creationId xmlns:a16="http://schemas.microsoft.com/office/drawing/2014/main" id="{26E1758B-606B-A54A-B37B-4D5B7FB64E9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2" name="Freeform 145">
              <a:extLst>
                <a:ext uri="{FF2B5EF4-FFF2-40B4-BE49-F238E27FC236}">
                  <a16:creationId xmlns:a16="http://schemas.microsoft.com/office/drawing/2014/main" id="{CA66D6F4-6566-2346-AE37-5D46968036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13" name="Group 146">
              <a:extLst>
                <a:ext uri="{FF2B5EF4-FFF2-40B4-BE49-F238E27FC236}">
                  <a16:creationId xmlns:a16="http://schemas.microsoft.com/office/drawing/2014/main" id="{14E0B7CB-EDF8-5B41-B427-8AD65964DE01}"/>
                </a:ext>
              </a:extLst>
            </p:cNvPr>
            <p:cNvGrpSpPr>
              <a:grpSpLocks/>
            </p:cNvGrpSpPr>
            <p:nvPr/>
          </p:nvGrpSpPr>
          <p:grpSpPr bwMode="auto">
            <a:xfrm>
              <a:off x="4739" y="1327"/>
              <a:ext cx="582" cy="139"/>
              <a:chOff x="614" y="2568"/>
              <a:chExt cx="725" cy="139"/>
            </a:xfrm>
          </p:grpSpPr>
          <p:sp>
            <p:nvSpPr>
              <p:cNvPr id="425" name="AutoShape 147">
                <a:extLst>
                  <a:ext uri="{FF2B5EF4-FFF2-40B4-BE49-F238E27FC236}">
                    <a16:creationId xmlns:a16="http://schemas.microsoft.com/office/drawing/2014/main" id="{467127AD-2CB0-8C45-8018-5848115D91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AutoShape 148">
                <a:extLst>
                  <a:ext uri="{FF2B5EF4-FFF2-40B4-BE49-F238E27FC236}">
                    <a16:creationId xmlns:a16="http://schemas.microsoft.com/office/drawing/2014/main" id="{0796E888-44D7-9F44-8AFE-FED1CF4EBA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4" name="Rectangle 149">
              <a:extLst>
                <a:ext uri="{FF2B5EF4-FFF2-40B4-BE49-F238E27FC236}">
                  <a16:creationId xmlns:a16="http://schemas.microsoft.com/office/drawing/2014/main" id="{4E54C520-F74E-674F-A888-F85B55FA577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Freeform 150">
              <a:extLst>
                <a:ext uri="{FF2B5EF4-FFF2-40B4-BE49-F238E27FC236}">
                  <a16:creationId xmlns:a16="http://schemas.microsoft.com/office/drawing/2014/main" id="{0B18E885-C455-204F-9F4D-7CADCD00CB7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6" name="Freeform 151">
              <a:extLst>
                <a:ext uri="{FF2B5EF4-FFF2-40B4-BE49-F238E27FC236}">
                  <a16:creationId xmlns:a16="http://schemas.microsoft.com/office/drawing/2014/main" id="{2B747C07-7872-A24D-BBEF-F9E8EAAF1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7" name="Oval 152">
              <a:extLst>
                <a:ext uri="{FF2B5EF4-FFF2-40B4-BE49-F238E27FC236}">
                  <a16:creationId xmlns:a16="http://schemas.microsoft.com/office/drawing/2014/main" id="{AD0A4401-053C-AC45-9D2C-65FFC62C7980}"/>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Freeform 153">
              <a:extLst>
                <a:ext uri="{FF2B5EF4-FFF2-40B4-BE49-F238E27FC236}">
                  <a16:creationId xmlns:a16="http://schemas.microsoft.com/office/drawing/2014/main" id="{89E1D87C-2C15-6646-AFDC-9A1416DDED7C}"/>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9" name="AutoShape 154">
              <a:extLst>
                <a:ext uri="{FF2B5EF4-FFF2-40B4-BE49-F238E27FC236}">
                  <a16:creationId xmlns:a16="http://schemas.microsoft.com/office/drawing/2014/main" id="{66C645BA-D886-044E-8239-D4BE8DA9A6C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0" name="AutoShape 155">
              <a:extLst>
                <a:ext uri="{FF2B5EF4-FFF2-40B4-BE49-F238E27FC236}">
                  <a16:creationId xmlns:a16="http://schemas.microsoft.com/office/drawing/2014/main" id="{5747D9F6-ED38-1747-B38A-3A0F3326F02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Oval 156">
              <a:extLst>
                <a:ext uri="{FF2B5EF4-FFF2-40B4-BE49-F238E27FC236}">
                  <a16:creationId xmlns:a16="http://schemas.microsoft.com/office/drawing/2014/main" id="{0317D36C-EC57-0840-A957-CE85B2AD965D}"/>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Oval 157">
              <a:extLst>
                <a:ext uri="{FF2B5EF4-FFF2-40B4-BE49-F238E27FC236}">
                  <a16:creationId xmlns:a16="http://schemas.microsoft.com/office/drawing/2014/main" id="{540537FD-C807-3D49-8566-6C4A55E3A420}"/>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23" name="Oval 158">
              <a:extLst>
                <a:ext uri="{FF2B5EF4-FFF2-40B4-BE49-F238E27FC236}">
                  <a16:creationId xmlns:a16="http://schemas.microsoft.com/office/drawing/2014/main" id="{23CFD8C3-6E99-8C40-806D-0A745B8363F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4" name="Rectangle 159">
              <a:extLst>
                <a:ext uri="{FF2B5EF4-FFF2-40B4-BE49-F238E27FC236}">
                  <a16:creationId xmlns:a16="http://schemas.microsoft.com/office/drawing/2014/main" id="{8A5D6DAA-891A-F544-9751-D8BAAF267EA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37" name="Group 160">
            <a:extLst>
              <a:ext uri="{FF2B5EF4-FFF2-40B4-BE49-F238E27FC236}">
                <a16:creationId xmlns:a16="http://schemas.microsoft.com/office/drawing/2014/main" id="{4D8A606A-8EFC-7640-A900-5D4C81F03937}"/>
              </a:ext>
            </a:extLst>
          </p:cNvPr>
          <p:cNvGrpSpPr>
            <a:grpSpLocks/>
          </p:cNvGrpSpPr>
          <p:nvPr/>
        </p:nvGrpSpPr>
        <p:grpSpPr bwMode="auto">
          <a:xfrm>
            <a:off x="585296" y="5655276"/>
            <a:ext cx="645431" cy="569172"/>
            <a:chOff x="-44" y="1473"/>
            <a:chExt cx="981" cy="1105"/>
          </a:xfrm>
        </p:grpSpPr>
        <p:pic>
          <p:nvPicPr>
            <p:cNvPr id="399" name="Picture 161" descr="desktop_computer_stylized_medium">
              <a:extLst>
                <a:ext uri="{FF2B5EF4-FFF2-40B4-BE49-F238E27FC236}">
                  <a16:creationId xmlns:a16="http://schemas.microsoft.com/office/drawing/2014/main" id="{F51E3138-EF14-9E48-9BD4-406B983C4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0" name="Freeform 162">
              <a:extLst>
                <a:ext uri="{FF2B5EF4-FFF2-40B4-BE49-F238E27FC236}">
                  <a16:creationId xmlns:a16="http://schemas.microsoft.com/office/drawing/2014/main" id="{1256EDE8-FC43-7540-94FC-794D24BB662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38" name="Group 163">
            <a:extLst>
              <a:ext uri="{FF2B5EF4-FFF2-40B4-BE49-F238E27FC236}">
                <a16:creationId xmlns:a16="http://schemas.microsoft.com/office/drawing/2014/main" id="{0E7884E3-4890-9244-AEB3-FF8C9DC515D6}"/>
              </a:ext>
            </a:extLst>
          </p:cNvPr>
          <p:cNvGrpSpPr>
            <a:grpSpLocks/>
          </p:cNvGrpSpPr>
          <p:nvPr/>
        </p:nvGrpSpPr>
        <p:grpSpPr bwMode="auto">
          <a:xfrm>
            <a:off x="7141970" y="5736859"/>
            <a:ext cx="284691" cy="577481"/>
            <a:chOff x="4140" y="429"/>
            <a:chExt cx="1425" cy="2396"/>
          </a:xfrm>
        </p:grpSpPr>
        <p:sp>
          <p:nvSpPr>
            <p:cNvPr id="367" name="Freeform 164">
              <a:extLst>
                <a:ext uri="{FF2B5EF4-FFF2-40B4-BE49-F238E27FC236}">
                  <a16:creationId xmlns:a16="http://schemas.microsoft.com/office/drawing/2014/main" id="{3564F793-BB5B-2049-A377-2092094C063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8" name="Rectangle 165">
              <a:extLst>
                <a:ext uri="{FF2B5EF4-FFF2-40B4-BE49-F238E27FC236}">
                  <a16:creationId xmlns:a16="http://schemas.microsoft.com/office/drawing/2014/main" id="{EF360F4F-5495-6B4D-B6E0-552EB9DCADC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Freeform 166">
              <a:extLst>
                <a:ext uri="{FF2B5EF4-FFF2-40B4-BE49-F238E27FC236}">
                  <a16:creationId xmlns:a16="http://schemas.microsoft.com/office/drawing/2014/main" id="{49576006-660E-9B47-AFBF-364EFC883E6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Freeform 167">
              <a:extLst>
                <a:ext uri="{FF2B5EF4-FFF2-40B4-BE49-F238E27FC236}">
                  <a16:creationId xmlns:a16="http://schemas.microsoft.com/office/drawing/2014/main" id="{8EB33FC8-E304-CE41-9CD6-0AD73C996C2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Rectangle 168">
              <a:extLst>
                <a:ext uri="{FF2B5EF4-FFF2-40B4-BE49-F238E27FC236}">
                  <a16:creationId xmlns:a16="http://schemas.microsoft.com/office/drawing/2014/main" id="{6C778B32-41A0-8244-BBE2-93B6E176137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2" name="Group 169">
              <a:extLst>
                <a:ext uri="{FF2B5EF4-FFF2-40B4-BE49-F238E27FC236}">
                  <a16:creationId xmlns:a16="http://schemas.microsoft.com/office/drawing/2014/main" id="{7BA4195B-DEBE-4B4C-9882-FED7243E720C}"/>
                </a:ext>
              </a:extLst>
            </p:cNvPr>
            <p:cNvGrpSpPr>
              <a:grpSpLocks/>
            </p:cNvGrpSpPr>
            <p:nvPr/>
          </p:nvGrpSpPr>
          <p:grpSpPr bwMode="auto">
            <a:xfrm>
              <a:off x="4749" y="668"/>
              <a:ext cx="581" cy="145"/>
              <a:chOff x="614" y="2568"/>
              <a:chExt cx="725" cy="139"/>
            </a:xfrm>
          </p:grpSpPr>
          <p:sp>
            <p:nvSpPr>
              <p:cNvPr id="397" name="AutoShape 170">
                <a:extLst>
                  <a:ext uri="{FF2B5EF4-FFF2-40B4-BE49-F238E27FC236}">
                    <a16:creationId xmlns:a16="http://schemas.microsoft.com/office/drawing/2014/main" id="{C3147CE6-9A26-0846-A572-5121F21F6CF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AutoShape 171">
                <a:extLst>
                  <a:ext uri="{FF2B5EF4-FFF2-40B4-BE49-F238E27FC236}">
                    <a16:creationId xmlns:a16="http://schemas.microsoft.com/office/drawing/2014/main" id="{E60D0823-A680-E749-BF37-E473D78B1738}"/>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3" name="Rectangle 172">
              <a:extLst>
                <a:ext uri="{FF2B5EF4-FFF2-40B4-BE49-F238E27FC236}">
                  <a16:creationId xmlns:a16="http://schemas.microsoft.com/office/drawing/2014/main" id="{FC18395B-F97E-B149-8E05-15194860B04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4" name="Group 173">
              <a:extLst>
                <a:ext uri="{FF2B5EF4-FFF2-40B4-BE49-F238E27FC236}">
                  <a16:creationId xmlns:a16="http://schemas.microsoft.com/office/drawing/2014/main" id="{2BA003D7-82C2-B445-B5A2-C950E112D3A8}"/>
                </a:ext>
              </a:extLst>
            </p:cNvPr>
            <p:cNvGrpSpPr>
              <a:grpSpLocks/>
            </p:cNvGrpSpPr>
            <p:nvPr/>
          </p:nvGrpSpPr>
          <p:grpSpPr bwMode="auto">
            <a:xfrm>
              <a:off x="4747" y="994"/>
              <a:ext cx="581" cy="134"/>
              <a:chOff x="614" y="2568"/>
              <a:chExt cx="725" cy="139"/>
            </a:xfrm>
          </p:grpSpPr>
          <p:sp>
            <p:nvSpPr>
              <p:cNvPr id="395" name="AutoShape 174">
                <a:extLst>
                  <a:ext uri="{FF2B5EF4-FFF2-40B4-BE49-F238E27FC236}">
                    <a16:creationId xmlns:a16="http://schemas.microsoft.com/office/drawing/2014/main" id="{FAC3334E-F98D-3143-8A22-9FBE215555C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AutoShape 175">
                <a:extLst>
                  <a:ext uri="{FF2B5EF4-FFF2-40B4-BE49-F238E27FC236}">
                    <a16:creationId xmlns:a16="http://schemas.microsoft.com/office/drawing/2014/main" id="{E2C9795D-E16D-BA42-A574-5505AF764534}"/>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5" name="Rectangle 176">
              <a:extLst>
                <a:ext uri="{FF2B5EF4-FFF2-40B4-BE49-F238E27FC236}">
                  <a16:creationId xmlns:a16="http://schemas.microsoft.com/office/drawing/2014/main" id="{E8ADCEF9-A7C3-1346-9F35-EAE9DE327CB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6" name="Rectangle 177">
              <a:extLst>
                <a:ext uri="{FF2B5EF4-FFF2-40B4-BE49-F238E27FC236}">
                  <a16:creationId xmlns:a16="http://schemas.microsoft.com/office/drawing/2014/main" id="{04D364FF-2C20-5C4D-B865-EF176AD2D2E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7" name="Group 178">
              <a:extLst>
                <a:ext uri="{FF2B5EF4-FFF2-40B4-BE49-F238E27FC236}">
                  <a16:creationId xmlns:a16="http://schemas.microsoft.com/office/drawing/2014/main" id="{62CBF903-6CC6-274F-B178-5CF7DFE4E8FF}"/>
                </a:ext>
              </a:extLst>
            </p:cNvPr>
            <p:cNvGrpSpPr>
              <a:grpSpLocks/>
            </p:cNvGrpSpPr>
            <p:nvPr/>
          </p:nvGrpSpPr>
          <p:grpSpPr bwMode="auto">
            <a:xfrm>
              <a:off x="4735" y="1627"/>
              <a:ext cx="582" cy="151"/>
              <a:chOff x="614" y="2568"/>
              <a:chExt cx="725" cy="139"/>
            </a:xfrm>
          </p:grpSpPr>
          <p:sp>
            <p:nvSpPr>
              <p:cNvPr id="393" name="AutoShape 179">
                <a:extLst>
                  <a:ext uri="{FF2B5EF4-FFF2-40B4-BE49-F238E27FC236}">
                    <a16:creationId xmlns:a16="http://schemas.microsoft.com/office/drawing/2014/main" id="{204B8DDB-66CE-734E-B5AA-D99AAFCB5D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80">
                <a:extLst>
                  <a:ext uri="{FF2B5EF4-FFF2-40B4-BE49-F238E27FC236}">
                    <a16:creationId xmlns:a16="http://schemas.microsoft.com/office/drawing/2014/main" id="{1C725834-7BCF-624D-ADAE-62F2539CDD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8" name="Freeform 181">
              <a:extLst>
                <a:ext uri="{FF2B5EF4-FFF2-40B4-BE49-F238E27FC236}">
                  <a16:creationId xmlns:a16="http://schemas.microsoft.com/office/drawing/2014/main" id="{98340748-8514-DB48-90DD-35536247277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9" name="Group 182">
              <a:extLst>
                <a:ext uri="{FF2B5EF4-FFF2-40B4-BE49-F238E27FC236}">
                  <a16:creationId xmlns:a16="http://schemas.microsoft.com/office/drawing/2014/main" id="{F9562A1A-DA6F-9849-AC85-D69A990FF6C5}"/>
                </a:ext>
              </a:extLst>
            </p:cNvPr>
            <p:cNvGrpSpPr>
              <a:grpSpLocks/>
            </p:cNvGrpSpPr>
            <p:nvPr/>
          </p:nvGrpSpPr>
          <p:grpSpPr bwMode="auto">
            <a:xfrm>
              <a:off x="4739" y="1327"/>
              <a:ext cx="582" cy="139"/>
              <a:chOff x="614" y="2568"/>
              <a:chExt cx="725" cy="139"/>
            </a:xfrm>
          </p:grpSpPr>
          <p:sp>
            <p:nvSpPr>
              <p:cNvPr id="391" name="AutoShape 183">
                <a:extLst>
                  <a:ext uri="{FF2B5EF4-FFF2-40B4-BE49-F238E27FC236}">
                    <a16:creationId xmlns:a16="http://schemas.microsoft.com/office/drawing/2014/main" id="{A670CFDF-AFF7-A547-9CF4-9F926AE4D45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AutoShape 184">
                <a:extLst>
                  <a:ext uri="{FF2B5EF4-FFF2-40B4-BE49-F238E27FC236}">
                    <a16:creationId xmlns:a16="http://schemas.microsoft.com/office/drawing/2014/main" id="{8B989888-AABB-1E49-9382-C06BFA14BDC8}"/>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0" name="Rectangle 185">
              <a:extLst>
                <a:ext uri="{FF2B5EF4-FFF2-40B4-BE49-F238E27FC236}">
                  <a16:creationId xmlns:a16="http://schemas.microsoft.com/office/drawing/2014/main" id="{BB8DEF06-6B12-6A43-8D15-89B827E3F7B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1" name="Freeform 186">
              <a:extLst>
                <a:ext uri="{FF2B5EF4-FFF2-40B4-BE49-F238E27FC236}">
                  <a16:creationId xmlns:a16="http://schemas.microsoft.com/office/drawing/2014/main" id="{D46CBF71-1AA1-1848-B7FE-0B5B429E7BF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Freeform 187">
              <a:extLst>
                <a:ext uri="{FF2B5EF4-FFF2-40B4-BE49-F238E27FC236}">
                  <a16:creationId xmlns:a16="http://schemas.microsoft.com/office/drawing/2014/main" id="{E33DBEE9-2A43-1846-9129-67A75C2B41A8}"/>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Oval 188">
              <a:extLst>
                <a:ext uri="{FF2B5EF4-FFF2-40B4-BE49-F238E27FC236}">
                  <a16:creationId xmlns:a16="http://schemas.microsoft.com/office/drawing/2014/main" id="{4184AD3D-A3AA-D744-B0D4-86BC19CF850B}"/>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89">
              <a:extLst>
                <a:ext uri="{FF2B5EF4-FFF2-40B4-BE49-F238E27FC236}">
                  <a16:creationId xmlns:a16="http://schemas.microsoft.com/office/drawing/2014/main" id="{30BD63BA-1E7E-5543-8241-5EE587F00DF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AutoShape 190">
              <a:extLst>
                <a:ext uri="{FF2B5EF4-FFF2-40B4-BE49-F238E27FC236}">
                  <a16:creationId xmlns:a16="http://schemas.microsoft.com/office/drawing/2014/main" id="{221FD49B-FBB4-D44C-A5B9-40C856B448C9}"/>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6" name="AutoShape 191">
              <a:extLst>
                <a:ext uri="{FF2B5EF4-FFF2-40B4-BE49-F238E27FC236}">
                  <a16:creationId xmlns:a16="http://schemas.microsoft.com/office/drawing/2014/main" id="{E02AA9C5-4176-1C44-A6F0-A95EC32403A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7" name="Oval 192">
              <a:extLst>
                <a:ext uri="{FF2B5EF4-FFF2-40B4-BE49-F238E27FC236}">
                  <a16:creationId xmlns:a16="http://schemas.microsoft.com/office/drawing/2014/main" id="{DB848E75-06E4-9845-A916-4E09A522EAB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Oval 193">
              <a:extLst>
                <a:ext uri="{FF2B5EF4-FFF2-40B4-BE49-F238E27FC236}">
                  <a16:creationId xmlns:a16="http://schemas.microsoft.com/office/drawing/2014/main" id="{E1CC4DA0-CE21-7849-ADF5-B8258F6A703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89" name="Oval 194">
              <a:extLst>
                <a:ext uri="{FF2B5EF4-FFF2-40B4-BE49-F238E27FC236}">
                  <a16:creationId xmlns:a16="http://schemas.microsoft.com/office/drawing/2014/main" id="{FB60D991-801A-5D49-A562-F17DB7672BEC}"/>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E71FA6D2-7AE4-AB49-97A1-DC456EBD084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9" name="Line 57">
            <a:extLst>
              <a:ext uri="{FF2B5EF4-FFF2-40B4-BE49-F238E27FC236}">
                <a16:creationId xmlns:a16="http://schemas.microsoft.com/office/drawing/2014/main" id="{249CC5AB-AB21-0542-9359-82773A70F7B0}"/>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0" name="Line 57">
            <a:extLst>
              <a:ext uri="{FF2B5EF4-FFF2-40B4-BE49-F238E27FC236}">
                <a16:creationId xmlns:a16="http://schemas.microsoft.com/office/drawing/2014/main" id="{D195CB72-88E8-C440-A559-6FA4F63B944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7">
            <a:extLst>
              <a:ext uri="{FF2B5EF4-FFF2-40B4-BE49-F238E27FC236}">
                <a16:creationId xmlns:a16="http://schemas.microsoft.com/office/drawing/2014/main" id="{4BEB9C9E-14C1-E440-B93B-C474D1D3078F}"/>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3" name="Group 342">
            <a:extLst>
              <a:ext uri="{FF2B5EF4-FFF2-40B4-BE49-F238E27FC236}">
                <a16:creationId xmlns:a16="http://schemas.microsoft.com/office/drawing/2014/main" id="{406EC58A-B6EC-4447-9E97-40F524DE60FB}"/>
              </a:ext>
            </a:extLst>
          </p:cNvPr>
          <p:cNvGrpSpPr/>
          <p:nvPr/>
        </p:nvGrpSpPr>
        <p:grpSpPr>
          <a:xfrm>
            <a:off x="2749090" y="3427413"/>
            <a:ext cx="2851610" cy="946150"/>
            <a:chOff x="2749090" y="3427413"/>
            <a:chExt cx="2851610" cy="946150"/>
          </a:xfrm>
        </p:grpSpPr>
        <p:sp>
          <p:nvSpPr>
            <p:cNvPr id="360" name="Text Box 68">
              <a:extLst>
                <a:ext uri="{FF2B5EF4-FFF2-40B4-BE49-F238E27FC236}">
                  <a16:creationId xmlns:a16="http://schemas.microsoft.com/office/drawing/2014/main" id="{FA375BE1-B3E2-C94A-A758-A65780134EA0}"/>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1" name="Oval 217">
              <a:extLst>
                <a:ext uri="{FF2B5EF4-FFF2-40B4-BE49-F238E27FC236}">
                  <a16:creationId xmlns:a16="http://schemas.microsoft.com/office/drawing/2014/main" id="{D579EE0C-24C1-7F4B-B6EE-A5D60E6E72F5}"/>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2" name="Line 229">
              <a:extLst>
                <a:ext uri="{FF2B5EF4-FFF2-40B4-BE49-F238E27FC236}">
                  <a16:creationId xmlns:a16="http://schemas.microsoft.com/office/drawing/2014/main" id="{7DFBE726-798B-1140-8F3C-66C3B37C2B5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Oval 232">
              <a:extLst>
                <a:ext uri="{FF2B5EF4-FFF2-40B4-BE49-F238E27FC236}">
                  <a16:creationId xmlns:a16="http://schemas.microsoft.com/office/drawing/2014/main" id="{41ED5C42-E6DE-0444-B4F1-99DA159ABE99}"/>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Text Box 233">
              <a:extLst>
                <a:ext uri="{FF2B5EF4-FFF2-40B4-BE49-F238E27FC236}">
                  <a16:creationId xmlns:a16="http://schemas.microsoft.com/office/drawing/2014/main" id="{B7139E43-D720-7844-9069-FE79DA74AC38}"/>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5" name="Line 234">
              <a:extLst>
                <a:ext uri="{FF2B5EF4-FFF2-40B4-BE49-F238E27FC236}">
                  <a16:creationId xmlns:a16="http://schemas.microsoft.com/office/drawing/2014/main" id="{0082E09C-2174-3D43-877E-80509AB6F4D1}"/>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235">
              <a:extLst>
                <a:ext uri="{FF2B5EF4-FFF2-40B4-BE49-F238E27FC236}">
                  <a16:creationId xmlns:a16="http://schemas.microsoft.com/office/drawing/2014/main" id="{D509C4AE-0768-3A40-9EEC-F41827CED3E1}"/>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4" name="Group 343">
            <a:extLst>
              <a:ext uri="{FF2B5EF4-FFF2-40B4-BE49-F238E27FC236}">
                <a16:creationId xmlns:a16="http://schemas.microsoft.com/office/drawing/2014/main" id="{D2E444DF-6D2A-054F-ACC0-9BC78029DB62}"/>
              </a:ext>
            </a:extLst>
          </p:cNvPr>
          <p:cNvGrpSpPr/>
          <p:nvPr/>
        </p:nvGrpSpPr>
        <p:grpSpPr>
          <a:xfrm>
            <a:off x="2913490" y="5218953"/>
            <a:ext cx="1938730" cy="1300181"/>
            <a:chOff x="2913490" y="5218953"/>
            <a:chExt cx="1938730" cy="1300181"/>
          </a:xfrm>
        </p:grpSpPr>
        <p:sp>
          <p:nvSpPr>
            <p:cNvPr id="349" name="Text Box 32">
              <a:extLst>
                <a:ext uri="{FF2B5EF4-FFF2-40B4-BE49-F238E27FC236}">
                  <a16:creationId xmlns:a16="http://schemas.microsoft.com/office/drawing/2014/main" id="{568EB7D0-7CC1-B447-B931-1708DD0E5D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0" name="Line 77">
              <a:extLst>
                <a:ext uri="{FF2B5EF4-FFF2-40B4-BE49-F238E27FC236}">
                  <a16:creationId xmlns:a16="http://schemas.microsoft.com/office/drawing/2014/main" id="{2609129D-FECD-5541-8755-40B9535EF20B}"/>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DC9E0C42-D0D0-C642-A75B-D2B504E09F89}"/>
                </a:ext>
              </a:extLst>
            </p:cNvPr>
            <p:cNvGrpSpPr/>
            <p:nvPr/>
          </p:nvGrpSpPr>
          <p:grpSpPr>
            <a:xfrm>
              <a:off x="4030362" y="5218953"/>
              <a:ext cx="821858" cy="355937"/>
              <a:chOff x="6859123" y="5156933"/>
              <a:chExt cx="456701" cy="226548"/>
            </a:xfrm>
          </p:grpSpPr>
          <p:sp>
            <p:nvSpPr>
              <p:cNvPr id="352" name="Rectangle 351">
                <a:extLst>
                  <a:ext uri="{FF2B5EF4-FFF2-40B4-BE49-F238E27FC236}">
                    <a16:creationId xmlns:a16="http://schemas.microsoft.com/office/drawing/2014/main" id="{E85536C7-7667-104C-AC53-1ACBD3293324}"/>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3" name="Straight Connector 352">
                <a:extLst>
                  <a:ext uri="{FF2B5EF4-FFF2-40B4-BE49-F238E27FC236}">
                    <a16:creationId xmlns:a16="http://schemas.microsoft.com/office/drawing/2014/main" id="{0F6C01FB-9ABA-2B44-8CD3-912673CE784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479AC20-C321-4140-9DF7-DAE3A82CAFB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5D7A5D36-0D51-274E-BD57-89216EE3D0E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8C56DC83-453E-884E-88C0-5F16F3D2F239}"/>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F486F91F-497E-4840-99FF-2F6E93438A65}"/>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F367282B-BA64-9F40-80F4-FC127E0FBA3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B165A859-F8AA-894A-AA38-F397DF087DF1}"/>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45" name="Freeform 91">
            <a:extLst>
              <a:ext uri="{FF2B5EF4-FFF2-40B4-BE49-F238E27FC236}">
                <a16:creationId xmlns:a16="http://schemas.microsoft.com/office/drawing/2014/main" id="{FE9A735A-D29D-5048-9B95-09DCFCC19EE5}"/>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6" name="Group 345">
            <a:extLst>
              <a:ext uri="{FF2B5EF4-FFF2-40B4-BE49-F238E27FC236}">
                <a16:creationId xmlns:a16="http://schemas.microsoft.com/office/drawing/2014/main" id="{D2EA7F33-E890-F044-9EFA-B51D448A85C4}"/>
              </a:ext>
            </a:extLst>
          </p:cNvPr>
          <p:cNvGrpSpPr/>
          <p:nvPr/>
        </p:nvGrpSpPr>
        <p:grpSpPr>
          <a:xfrm>
            <a:off x="1586591" y="4743924"/>
            <a:ext cx="4913849" cy="1346072"/>
            <a:chOff x="5641439" y="2685215"/>
            <a:chExt cx="4000500" cy="1028700"/>
          </a:xfrm>
        </p:grpSpPr>
        <p:sp>
          <p:nvSpPr>
            <p:cNvPr id="347" name="Oval 73">
              <a:extLst>
                <a:ext uri="{FF2B5EF4-FFF2-40B4-BE49-F238E27FC236}">
                  <a16:creationId xmlns:a16="http://schemas.microsoft.com/office/drawing/2014/main" id="{3265C07F-8CC7-8143-AF1A-B97C285AC26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Freeform 90">
              <a:extLst>
                <a:ext uri="{FF2B5EF4-FFF2-40B4-BE49-F238E27FC236}">
                  <a16:creationId xmlns:a16="http://schemas.microsoft.com/office/drawing/2014/main" id="{342C12D1-D3C0-854C-B5E9-1645E78B3183}"/>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15" name="Oval 217">
            <a:extLst>
              <a:ext uri="{FF2B5EF4-FFF2-40B4-BE49-F238E27FC236}">
                <a16:creationId xmlns:a16="http://schemas.microsoft.com/office/drawing/2014/main" id="{E8380F29-F9DD-FD41-A743-32A2D2C0356C}"/>
              </a:ext>
            </a:extLst>
          </p:cNvPr>
          <p:cNvSpPr>
            <a:spLocks noChangeArrowheads="1"/>
          </p:cNvSpPr>
          <p:nvPr/>
        </p:nvSpPr>
        <p:spPr bwMode="auto">
          <a:xfrm>
            <a:off x="2763838"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32">
            <a:extLst>
              <a:ext uri="{FF2B5EF4-FFF2-40B4-BE49-F238E27FC236}">
                <a16:creationId xmlns:a16="http://schemas.microsoft.com/office/drawing/2014/main" id="{6F587E7E-71AC-E54E-91B9-31091ED341D4}"/>
              </a:ext>
            </a:extLst>
          </p:cNvPr>
          <p:cNvSpPr>
            <a:spLocks noChangeArrowheads="1"/>
          </p:cNvSpPr>
          <p:nvPr/>
        </p:nvSpPr>
        <p:spPr bwMode="auto">
          <a:xfrm>
            <a:off x="2763838"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41">
            <a:extLst>
              <a:ext uri="{FF2B5EF4-FFF2-40B4-BE49-F238E27FC236}">
                <a16:creationId xmlns:a16="http://schemas.microsoft.com/office/drawing/2014/main" id="{17406B91-ED98-7540-A5E7-482325DFDBB3}"/>
              </a:ext>
            </a:extLst>
          </p:cNvPr>
          <p:cNvSpPr>
            <a:spLocks noChangeArrowheads="1"/>
          </p:cNvSpPr>
          <p:nvPr/>
        </p:nvSpPr>
        <p:spPr bwMode="auto">
          <a:xfrm>
            <a:off x="2711450" y="3590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42">
            <a:extLst>
              <a:ext uri="{FF2B5EF4-FFF2-40B4-BE49-F238E27FC236}">
                <a16:creationId xmlns:a16="http://schemas.microsoft.com/office/drawing/2014/main" id="{16D1BB3A-2730-5542-A67A-DC96F7F3C3AA}"/>
              </a:ext>
            </a:extLst>
          </p:cNvPr>
          <p:cNvSpPr>
            <a:spLocks noChangeArrowheads="1"/>
          </p:cNvSpPr>
          <p:nvPr/>
        </p:nvSpPr>
        <p:spPr bwMode="auto">
          <a:xfrm>
            <a:off x="2381250" y="3824288"/>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43">
            <a:extLst>
              <a:ext uri="{FF2B5EF4-FFF2-40B4-BE49-F238E27FC236}">
                <a16:creationId xmlns:a16="http://schemas.microsoft.com/office/drawing/2014/main" id="{0D22406C-BED1-1A4C-A523-FB8EDCECFC59}"/>
              </a:ext>
            </a:extLst>
          </p:cNvPr>
          <p:cNvSpPr txBox="1">
            <a:spLocks noChangeArrowheads="1"/>
          </p:cNvSpPr>
          <p:nvPr/>
        </p:nvSpPr>
        <p:spPr bwMode="auto">
          <a:xfrm>
            <a:off x="1757363" y="3714750"/>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8" name="Text Box 259">
            <a:extLst>
              <a:ext uri="{FF2B5EF4-FFF2-40B4-BE49-F238E27FC236}">
                <a16:creationId xmlns:a16="http://schemas.microsoft.com/office/drawing/2014/main" id="{586FFC28-194B-2246-81D3-22BA6BAE93C1}"/>
              </a:ext>
            </a:extLst>
          </p:cNvPr>
          <p:cNvSpPr txBox="1">
            <a:spLocks noChangeArrowheads="1"/>
          </p:cNvSpPr>
          <p:nvPr/>
        </p:nvSpPr>
        <p:spPr bwMode="auto">
          <a:xfrm>
            <a:off x="3722688" y="4738894"/>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319" name="Rectangle 3">
            <a:extLst>
              <a:ext uri="{FF2B5EF4-FFF2-40B4-BE49-F238E27FC236}">
                <a16:creationId xmlns:a16="http://schemas.microsoft.com/office/drawing/2014/main" id="{E5E65C79-ACE3-1743-A76E-FFA95B9A44A1}"/>
              </a:ext>
            </a:extLst>
          </p:cNvPr>
          <p:cNvSpPr txBox="1">
            <a:spLocks noChangeArrowheads="1"/>
          </p:cNvSpPr>
          <p:nvPr/>
        </p:nvSpPr>
        <p:spPr>
          <a:xfrm>
            <a:off x="592471" y="1287763"/>
            <a:ext cx="7623176" cy="14303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66725" marR="0" lvl="0" indent="-227013" algn="l" defTabSz="914400" rtl="0" eaLnBrk="1" fontAlgn="auto" latinLnBrk="0" hangingPunct="1">
              <a:lnSpc>
                <a:spcPct val="8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only when router buffers available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3" name="Text Box 219">
            <a:extLst>
              <a:ext uri="{FF2B5EF4-FFF2-40B4-BE49-F238E27FC236}">
                <a16:creationId xmlns:a16="http://schemas.microsoft.com/office/drawing/2014/main" id="{52831C5B-CB06-DA40-A231-55AF76B69619}"/>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4" name="Line 236">
            <a:extLst>
              <a:ext uri="{FF2B5EF4-FFF2-40B4-BE49-F238E27FC236}">
                <a16:creationId xmlns:a16="http://schemas.microsoft.com/office/drawing/2014/main" id="{AFF1C7E6-124D-294E-B63A-863323A2A9B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6" name="Group 465">
            <a:extLst>
              <a:ext uri="{FF2B5EF4-FFF2-40B4-BE49-F238E27FC236}">
                <a16:creationId xmlns:a16="http://schemas.microsoft.com/office/drawing/2014/main" id="{B447B17F-F2FC-BA4D-B4F5-E4177AE17CB6}"/>
              </a:ext>
            </a:extLst>
          </p:cNvPr>
          <p:cNvGrpSpPr/>
          <p:nvPr/>
        </p:nvGrpSpPr>
        <p:grpSpPr>
          <a:xfrm>
            <a:off x="3289650" y="5336775"/>
            <a:ext cx="2124396" cy="604097"/>
            <a:chOff x="3289650" y="5336775"/>
            <a:chExt cx="2124396" cy="604097"/>
          </a:xfrm>
        </p:grpSpPr>
        <p:sp>
          <p:nvSpPr>
            <p:cNvPr id="467" name="TextBox 466">
              <a:extLst>
                <a:ext uri="{FF2B5EF4-FFF2-40B4-BE49-F238E27FC236}">
                  <a16:creationId xmlns:a16="http://schemas.microsoft.com/office/drawing/2014/main" id="{047AB416-0A13-7F45-9060-405793255F64}"/>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8" name="TextBox 467">
              <a:extLst>
                <a:ext uri="{FF2B5EF4-FFF2-40B4-BE49-F238E27FC236}">
                  <a16:creationId xmlns:a16="http://schemas.microsoft.com/office/drawing/2014/main" id="{E0E6E743-A4D4-5C4F-827B-4DB74EAE48CD}"/>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grpSp>
        <p:nvGrpSpPr>
          <p:cNvPr id="10" name="Group 9">
            <a:extLst>
              <a:ext uri="{FF2B5EF4-FFF2-40B4-BE49-F238E27FC236}">
                <a16:creationId xmlns:a16="http://schemas.microsoft.com/office/drawing/2014/main" id="{C52758C3-5717-F349-9801-53D0A9A63540}"/>
              </a:ext>
            </a:extLst>
          </p:cNvPr>
          <p:cNvGrpSpPr/>
          <p:nvPr/>
        </p:nvGrpSpPr>
        <p:grpSpPr>
          <a:xfrm>
            <a:off x="8192434" y="1423967"/>
            <a:ext cx="3184336" cy="2791471"/>
            <a:chOff x="7614918" y="1260338"/>
            <a:chExt cx="3184336" cy="2791471"/>
          </a:xfrm>
        </p:grpSpPr>
        <p:sp>
          <p:nvSpPr>
            <p:cNvPr id="328" name="Text Box 285">
              <a:extLst>
                <a:ext uri="{FF2B5EF4-FFF2-40B4-BE49-F238E27FC236}">
                  <a16:creationId xmlns:a16="http://schemas.microsoft.com/office/drawing/2014/main" id="{6552704E-18C8-1F45-B183-35CF584169C1}"/>
                </a:ext>
              </a:extLst>
            </p:cNvPr>
            <p:cNvSpPr txBox="1">
              <a:spLocks noChangeArrowheads="1"/>
            </p:cNvSpPr>
            <p:nvPr/>
          </p:nvSpPr>
          <p:spPr bwMode="auto">
            <a:xfrm>
              <a:off x="9984131" y="35362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30" name="Text Box 287">
              <a:extLst>
                <a:ext uri="{FF2B5EF4-FFF2-40B4-BE49-F238E27FC236}">
                  <a16:creationId xmlns:a16="http://schemas.microsoft.com/office/drawing/2014/main" id="{D3FBF239-D37F-BE46-A593-750EEE535A20}"/>
                </a:ext>
              </a:extLst>
            </p:cNvPr>
            <p:cNvSpPr txBox="1">
              <a:spLocks noChangeArrowheads="1"/>
            </p:cNvSpPr>
            <p:nvPr/>
          </p:nvSpPr>
          <p:spPr bwMode="auto">
            <a:xfrm>
              <a:off x="8924637" y="3354937"/>
              <a:ext cx="801069" cy="6713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a:ln>
                    <a:noFill/>
                  </a:ln>
                  <a:solidFill>
                    <a:prstClr val="black"/>
                  </a:solidFill>
                  <a:effectLst/>
                  <a:uLnTx/>
                  <a:uFillTx/>
                  <a:latin typeface="Arial" charset="0"/>
                  <a:ea typeface="ＭＳ Ｐゴシック" charset="0"/>
                  <a:cs typeface="+mn-cs"/>
                </a:rPr>
                <a:t>in</a:t>
              </a:r>
            </a:p>
          </p:txBody>
        </p:sp>
        <p:sp>
          <p:nvSpPr>
            <p:cNvPr id="321" name="Line 278">
              <a:extLst>
                <a:ext uri="{FF2B5EF4-FFF2-40B4-BE49-F238E27FC236}">
                  <a16:creationId xmlns:a16="http://schemas.microsoft.com/office/drawing/2014/main" id="{8D1C7E69-8607-034F-9010-2F675295D4F5}"/>
                </a:ext>
              </a:extLst>
            </p:cNvPr>
            <p:cNvSpPr>
              <a:spLocks noChangeShapeType="1"/>
            </p:cNvSpPr>
            <p:nvPr/>
          </p:nvSpPr>
          <p:spPr bwMode="auto">
            <a:xfrm>
              <a:off x="8219134" y="12603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Line 280">
              <a:extLst>
                <a:ext uri="{FF2B5EF4-FFF2-40B4-BE49-F238E27FC236}">
                  <a16:creationId xmlns:a16="http://schemas.microsoft.com/office/drawing/2014/main" id="{7BEEB8CF-6CB9-6340-9F43-F3E16379CE2E}"/>
                </a:ext>
              </a:extLst>
            </p:cNvPr>
            <p:cNvSpPr>
              <a:spLocks noChangeShapeType="1"/>
            </p:cNvSpPr>
            <p:nvPr/>
          </p:nvSpPr>
          <p:spPr bwMode="auto">
            <a:xfrm>
              <a:off x="10226022" y="14966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4" name="Freeform 281">
              <a:extLst>
                <a:ext uri="{FF2B5EF4-FFF2-40B4-BE49-F238E27FC236}">
                  <a16:creationId xmlns:a16="http://schemas.microsoft.com/office/drawing/2014/main" id="{8E4BA303-1A21-0447-B1FD-7D49AEC15714}"/>
                </a:ext>
              </a:extLst>
            </p:cNvPr>
            <p:cNvSpPr>
              <a:spLocks/>
            </p:cNvSpPr>
            <p:nvPr/>
          </p:nvSpPr>
          <p:spPr bwMode="auto">
            <a:xfrm>
              <a:off x="8207891" y="14375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Line 282">
              <a:extLst>
                <a:ext uri="{FF2B5EF4-FFF2-40B4-BE49-F238E27FC236}">
                  <a16:creationId xmlns:a16="http://schemas.microsoft.com/office/drawing/2014/main" id="{0C4AD16F-1863-314E-9708-694B5FDAA99C}"/>
                </a:ext>
              </a:extLst>
            </p:cNvPr>
            <p:cNvSpPr>
              <a:spLocks noChangeShapeType="1"/>
            </p:cNvSpPr>
            <p:nvPr/>
          </p:nvSpPr>
          <p:spPr bwMode="auto">
            <a:xfrm>
              <a:off x="8072974" y="14375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6" name="Line 283">
              <a:extLst>
                <a:ext uri="{FF2B5EF4-FFF2-40B4-BE49-F238E27FC236}">
                  <a16:creationId xmlns:a16="http://schemas.microsoft.com/office/drawing/2014/main" id="{9408EF0E-6715-C947-964B-F65207653824}"/>
                </a:ext>
              </a:extLst>
            </p:cNvPr>
            <p:cNvSpPr>
              <a:spLocks noChangeShapeType="1"/>
            </p:cNvSpPr>
            <p:nvPr/>
          </p:nvSpPr>
          <p:spPr bwMode="auto">
            <a:xfrm>
              <a:off x="10220401" y="34193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Text Box 284">
              <a:extLst>
                <a:ext uri="{FF2B5EF4-FFF2-40B4-BE49-F238E27FC236}">
                  <a16:creationId xmlns:a16="http://schemas.microsoft.com/office/drawing/2014/main" id="{DA7FA505-87D5-134C-A7F4-6FFBF2A5BAFE}"/>
                </a:ext>
              </a:extLst>
            </p:cNvPr>
            <p:cNvSpPr txBox="1">
              <a:spLocks noChangeArrowheads="1"/>
            </p:cNvSpPr>
            <p:nvPr/>
          </p:nvSpPr>
          <p:spPr bwMode="auto">
            <a:xfrm>
              <a:off x="7614918" y="12630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29" name="Text Box 286">
              <a:extLst>
                <a:ext uri="{FF2B5EF4-FFF2-40B4-BE49-F238E27FC236}">
                  <a16:creationId xmlns:a16="http://schemas.microsoft.com/office/drawing/2014/main" id="{F49DCA20-B1B5-E041-9E16-56DEDA3D0B40}"/>
                </a:ext>
              </a:extLst>
            </p:cNvPr>
            <p:cNvSpPr txBox="1">
              <a:spLocks noChangeArrowheads="1"/>
            </p:cNvSpPr>
            <p:nvPr/>
          </p:nvSpPr>
          <p:spPr bwMode="auto">
            <a:xfrm rot="16200000">
              <a:off x="7645131" y="13923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331" name="Line 288">
              <a:extLst>
                <a:ext uri="{FF2B5EF4-FFF2-40B4-BE49-F238E27FC236}">
                  <a16:creationId xmlns:a16="http://schemas.microsoft.com/office/drawing/2014/main" id="{91CAA45D-D9D4-7D43-8A3C-E896823A07F2}"/>
                </a:ext>
              </a:extLst>
            </p:cNvPr>
            <p:cNvSpPr>
              <a:spLocks noChangeShapeType="1"/>
            </p:cNvSpPr>
            <p:nvPr/>
          </p:nvSpPr>
          <p:spPr bwMode="auto">
            <a:xfrm>
              <a:off x="8252864" y="1440259"/>
              <a:ext cx="1841053"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4" name="Straight Connector 3">
              <a:extLst>
                <a:ext uri="{FF2B5EF4-FFF2-40B4-BE49-F238E27FC236}">
                  <a16:creationId xmlns:a16="http://schemas.microsoft.com/office/drawing/2014/main" id="{E424D221-E335-BE44-90B5-F02D72533E0A}"/>
                </a:ext>
              </a:extLst>
            </p:cNvPr>
            <p:cNvCxnSpPr>
              <a:cxnSpLocks/>
            </p:cNvCxnSpPr>
            <p:nvPr/>
          </p:nvCxnSpPr>
          <p:spPr>
            <a:xfrm>
              <a:off x="8229601" y="33977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378D6D1-AFF2-2349-B28A-F078B72C27EA}"/>
                </a:ext>
              </a:extLst>
            </p:cNvPr>
            <p:cNvSpPr txBox="1"/>
            <p:nvPr/>
          </p:nvSpPr>
          <p:spPr>
            <a:xfrm rot="16200000">
              <a:off x="7392763" y="24794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8" name="Oval 7">
              <a:extLst>
                <a:ext uri="{FF2B5EF4-FFF2-40B4-BE49-F238E27FC236}">
                  <a16:creationId xmlns:a16="http://schemas.microsoft.com/office/drawing/2014/main" id="{CC0BD9B2-FF07-7748-9C3C-FBC864C16D93}"/>
                </a:ext>
              </a:extLst>
            </p:cNvPr>
            <p:cNvSpPr/>
            <p:nvPr/>
          </p:nvSpPr>
          <p:spPr>
            <a:xfrm>
              <a:off x="10147300" y="1397000"/>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177" name="Slide Number Placeholder 2">
            <a:extLst>
              <a:ext uri="{FF2B5EF4-FFF2-40B4-BE49-F238E27FC236}">
                <a16:creationId xmlns:a16="http://schemas.microsoft.com/office/drawing/2014/main" id="{20FB35DE-567D-2248-A135-547303EA8E6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110</a:t>
            </a:fld>
            <a:endParaRPr lang="en-US" dirty="0"/>
          </a:p>
        </p:txBody>
      </p:sp>
    </p:spTree>
    <p:extLst>
      <p:ext uri="{BB962C8B-B14F-4D97-AF65-F5344CB8AC3E}">
        <p14:creationId xmlns:p14="http://schemas.microsoft.com/office/powerpoint/2010/main" val="4450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537 0.17871 L 0.03542 0.24167 L 0.14753 0.24167 " pathEditMode="relative" rAng="0" ptsTypes="AAAAA">
                                      <p:cBhvr>
                                        <p:cTn id="20" dur="2000" fill="hold"/>
                                        <p:tgtEl>
                                          <p:spTgt spid="235"/>
                                        </p:tgtEl>
                                        <p:attrNameLst>
                                          <p:attrName>ppt_x</p:attrName>
                                          <p:attrName>ppt_y</p:attrName>
                                        </p:attrNameLst>
                                      </p:cBhvr>
                                      <p:rCtr x="7370" y="10301"/>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753 0.24167 L 0.17917 0.24167 " pathEditMode="relative" rAng="0" ptsTypes="AA">
                                      <p:cBhvr>
                                        <p:cTn id="30" dur="3000" fill="hold"/>
                                        <p:tgtEl>
                                          <p:spTgt spid="235"/>
                                        </p:tgtEl>
                                        <p:attrNameLst>
                                          <p:attrName>ppt_x</p:attrName>
                                          <p:attrName>ppt_y</p:attrName>
                                        </p:attrNameLst>
                                      </p:cBhvr>
                                      <p:rCtr x="1576" y="0"/>
                                    </p:animMotion>
                                  </p:childTnLst>
                                </p:cTn>
                              </p:par>
                            </p:childTnLst>
                          </p:cTn>
                        </p:par>
                        <p:par>
                          <p:cTn id="31" fill="hold">
                            <p:stCondLst>
                              <p:cond delay="8500"/>
                            </p:stCondLst>
                            <p:childTnLst>
                              <p:par>
                                <p:cTn id="32" presetID="9" presetClass="exit" presetSubtype="0" fill="hold" grpId="1" nodeType="afterEffect">
                                  <p:stCondLst>
                                    <p:cond delay="0"/>
                                  </p:stCondLst>
                                  <p:childTnLst>
                                    <p:animEffect transition="out" filter="dissolve">
                                      <p:cBhvr>
                                        <p:cTn id="33" dur="500"/>
                                        <p:tgtEl>
                                          <p:spTgt spid="238"/>
                                        </p:tgtEl>
                                      </p:cBhvr>
                                    </p:animEffect>
                                    <p:set>
                                      <p:cBhvr>
                                        <p:cTn id="34" dur="1" fill="hold">
                                          <p:stCondLst>
                                            <p:cond delay="499"/>
                                          </p:stCondLst>
                                        </p:cTn>
                                        <p:tgtEl>
                                          <p:spTgt spid="238"/>
                                        </p:tgtEl>
                                        <p:attrNameLst>
                                          <p:attrName>style.visibility</p:attrName>
                                        </p:attrNameLst>
                                      </p:cBhvr>
                                      <p:to>
                                        <p:strVal val="hidden"/>
                                      </p:to>
                                    </p:set>
                                  </p:childTnLst>
                                </p:cTn>
                              </p:par>
                            </p:childTnLst>
                          </p:cTn>
                        </p:par>
                        <p:par>
                          <p:cTn id="35" fill="hold">
                            <p:stCondLst>
                              <p:cond delay="9000"/>
                            </p:stCondLst>
                            <p:childTnLst>
                              <p:par>
                                <p:cTn id="36" presetID="0" presetClass="path" presetSubtype="0" accel="50000" decel="50000" fill="hold" grpId="4" nodeType="afterEffect">
                                  <p:stCondLst>
                                    <p:cond delay="0"/>
                                  </p:stCondLst>
                                  <p:childTnLst>
                                    <p:animMotion origin="layout" path="M 0.17917 0.24167 L 0.22526 0.24167 L 0.27005 0.15278 L 0.33347 0.15278 L 0.33177 0.01297 " pathEditMode="relative" rAng="0" ptsTypes="AAAAA">
                                      <p:cBhvr>
                                        <p:cTn id="37" dur="2000" fill="hold"/>
                                        <p:tgtEl>
                                          <p:spTgt spid="235"/>
                                        </p:tgtEl>
                                        <p:attrNameLst>
                                          <p:attrName>ppt_x</p:attrName>
                                          <p:attrName>ppt_y</p:attrName>
                                        </p:attrNameLst>
                                      </p:cBhvr>
                                      <p:rCtr x="7708" y="-11435"/>
                                    </p:animMotion>
                                  </p:childTnLst>
                                </p:cTn>
                              </p:par>
                            </p:childTnLst>
                          </p:cTn>
                        </p:par>
                        <p:par>
                          <p:cTn id="38" fill="hold">
                            <p:stCondLst>
                              <p:cond delay="11000"/>
                            </p:stCondLst>
                            <p:childTnLst>
                              <p:par>
                                <p:cTn id="39" presetID="9" presetClass="exit" presetSubtype="0" fill="hold" grpId="5" nodeType="afterEffect">
                                  <p:stCondLst>
                                    <p:cond delay="0"/>
                                  </p:stCondLst>
                                  <p:childTnLst>
                                    <p:animEffect transition="out" filter="dissolve">
                                      <p:cBhvr>
                                        <p:cTn id="40" dur="500"/>
                                        <p:tgtEl>
                                          <p:spTgt spid="235"/>
                                        </p:tgtEl>
                                      </p:cBhvr>
                                    </p:animEffect>
                                    <p:set>
                                      <p:cBhvr>
                                        <p:cTn id="41" dur="1" fill="hold">
                                          <p:stCondLst>
                                            <p:cond delay="499"/>
                                          </p:stCondLst>
                                        </p:cTn>
                                        <p:tgtEl>
                                          <p:spTgt spid="235"/>
                                        </p:tgtEl>
                                        <p:attrNameLst>
                                          <p:attrName>style.visibility</p:attrName>
                                        </p:attrNameLst>
                                      </p:cBhvr>
                                      <p:to>
                                        <p:strVal val="hidden"/>
                                      </p:to>
                                    </p:set>
                                  </p:childTnLst>
                                </p:cTn>
                              </p:par>
                              <p:par>
                                <p:cTn id="42" presetID="9" presetClass="exit" presetSubtype="0" fill="hold" grpId="1" nodeType="withEffect">
                                  <p:stCondLst>
                                    <p:cond delay="0"/>
                                  </p:stCondLst>
                                  <p:childTnLst>
                                    <p:animEffect transition="out" filter="dissolve">
                                      <p:cBhvr>
                                        <p:cTn id="43" dur="500"/>
                                        <p:tgtEl>
                                          <p:spTgt spid="236"/>
                                        </p:tgtEl>
                                      </p:cBhvr>
                                    </p:animEffect>
                                    <p:set>
                                      <p:cBhvr>
                                        <p:cTn id="44" dur="1" fill="hold">
                                          <p:stCondLst>
                                            <p:cond delay="499"/>
                                          </p:stCondLst>
                                        </p:cTn>
                                        <p:tgtEl>
                                          <p:spTgt spid="236"/>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dissolve">
                                      <p:cBhvr>
                                        <p:cTn id="4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6" grpId="0" animBg="1"/>
      <p:bldP spid="236" grpId="1" animBg="1"/>
      <p:bldP spid="237" grpId="0"/>
      <p:bldP spid="237" grpId="1"/>
      <p:bldP spid="238" grpId="0"/>
      <p:bldP spid="238" grpId="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Picture 2" descr="garbage_can">
            <a:extLst>
              <a:ext uri="{FF2B5EF4-FFF2-40B4-BE49-F238E27FC236}">
                <a16:creationId xmlns:a16="http://schemas.microsoft.com/office/drawing/2014/main" id="{584AA802-2B1D-9B45-90AF-1F6B78CA92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9913" y="5775325"/>
            <a:ext cx="487362" cy="64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3">
            <a:extLst>
              <a:ext uri="{FF2B5EF4-FFF2-40B4-BE49-F238E27FC236}">
                <a16:creationId xmlns:a16="http://schemas.microsoft.com/office/drawing/2014/main" id="{56CD104B-8E67-7142-9E50-DB57D15E8A7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47" name="Group 446">
            <a:extLst>
              <a:ext uri="{FF2B5EF4-FFF2-40B4-BE49-F238E27FC236}">
                <a16:creationId xmlns:a16="http://schemas.microsoft.com/office/drawing/2014/main" id="{E3154B3D-EA89-ED49-9BDD-71ADB5CBED52}"/>
              </a:ext>
            </a:extLst>
          </p:cNvPr>
          <p:cNvGrpSpPr/>
          <p:nvPr/>
        </p:nvGrpSpPr>
        <p:grpSpPr>
          <a:xfrm>
            <a:off x="6240513" y="5016599"/>
            <a:ext cx="720732" cy="1182930"/>
            <a:chOff x="10910965" y="2513124"/>
            <a:chExt cx="586768" cy="904023"/>
          </a:xfrm>
        </p:grpSpPr>
        <p:sp>
          <p:nvSpPr>
            <p:cNvPr id="448" name="Rectangle 447">
              <a:extLst>
                <a:ext uri="{FF2B5EF4-FFF2-40B4-BE49-F238E27FC236}">
                  <a16:creationId xmlns:a16="http://schemas.microsoft.com/office/drawing/2014/main" id="{C20196EC-5C9D-244E-A054-231C07CB12E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20DAC0A1-5E9E-9342-8773-AC28BFF1C79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B9D8B51B-4873-D441-BBAD-7FC691EBDD5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C668D72-9BBE-1141-800B-852CFD5E677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1EAA48DB-862D-C446-8306-33815B191079}"/>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3" name="Freeform 9">
            <a:extLst>
              <a:ext uri="{FF2B5EF4-FFF2-40B4-BE49-F238E27FC236}">
                <a16:creationId xmlns:a16="http://schemas.microsoft.com/office/drawing/2014/main" id="{259E0A94-54BE-7245-80CC-030B9BD2E052}"/>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4" name="Group 153">
            <a:extLst>
              <a:ext uri="{FF2B5EF4-FFF2-40B4-BE49-F238E27FC236}">
                <a16:creationId xmlns:a16="http://schemas.microsoft.com/office/drawing/2014/main" id="{746745B0-4450-AC42-B8BD-FE92C0ADE9D4}"/>
              </a:ext>
            </a:extLst>
          </p:cNvPr>
          <p:cNvGrpSpPr/>
          <p:nvPr/>
        </p:nvGrpSpPr>
        <p:grpSpPr>
          <a:xfrm>
            <a:off x="1278678" y="4683698"/>
            <a:ext cx="720732" cy="1182930"/>
            <a:chOff x="10910965" y="2513124"/>
            <a:chExt cx="586768" cy="904023"/>
          </a:xfrm>
        </p:grpSpPr>
        <p:sp>
          <p:nvSpPr>
            <p:cNvPr id="439" name="Rectangle 438">
              <a:extLst>
                <a:ext uri="{FF2B5EF4-FFF2-40B4-BE49-F238E27FC236}">
                  <a16:creationId xmlns:a16="http://schemas.microsoft.com/office/drawing/2014/main" id="{95C531B4-14C6-CF42-8F62-ECB0746666C0}"/>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0" name="Straight Connector 439">
              <a:extLst>
                <a:ext uri="{FF2B5EF4-FFF2-40B4-BE49-F238E27FC236}">
                  <a16:creationId xmlns:a16="http://schemas.microsoft.com/office/drawing/2014/main" id="{31B59911-BB8F-554E-A3ED-D3BD4296D93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7535AE79-BB12-7844-B2DA-41BDECE3CD4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0B14C542-C613-7E4B-9B5A-53DE92065BB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04BDA539-80EE-F64B-81C9-754C3FD32F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5" name="Group 154">
            <a:extLst>
              <a:ext uri="{FF2B5EF4-FFF2-40B4-BE49-F238E27FC236}">
                <a16:creationId xmlns:a16="http://schemas.microsoft.com/office/drawing/2014/main" id="{4879B8F7-8950-1649-8D37-378ECBBFDB62}"/>
              </a:ext>
            </a:extLst>
          </p:cNvPr>
          <p:cNvGrpSpPr/>
          <p:nvPr/>
        </p:nvGrpSpPr>
        <p:grpSpPr>
          <a:xfrm>
            <a:off x="2355044" y="3521091"/>
            <a:ext cx="720732" cy="1182930"/>
            <a:chOff x="10910965" y="2513124"/>
            <a:chExt cx="586768" cy="904023"/>
          </a:xfrm>
        </p:grpSpPr>
        <p:sp>
          <p:nvSpPr>
            <p:cNvPr id="434" name="Rectangle 433">
              <a:extLst>
                <a:ext uri="{FF2B5EF4-FFF2-40B4-BE49-F238E27FC236}">
                  <a16:creationId xmlns:a16="http://schemas.microsoft.com/office/drawing/2014/main" id="{4E1426E7-23EC-AF46-8C8F-112D49CD5E7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5" name="Straight Connector 434">
              <a:extLst>
                <a:ext uri="{FF2B5EF4-FFF2-40B4-BE49-F238E27FC236}">
                  <a16:creationId xmlns:a16="http://schemas.microsoft.com/office/drawing/2014/main" id="{20090985-59C2-BD4B-855E-827534772F4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F629929-45C7-FC4C-A84E-2FD6FDD93F4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id="{B8ED8CF2-A42B-EE49-9744-A4C7F576E88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635F92FB-5801-1845-9FAD-2C2BFB02757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1" name="Freeform 6">
            <a:extLst>
              <a:ext uri="{FF2B5EF4-FFF2-40B4-BE49-F238E27FC236}">
                <a16:creationId xmlns:a16="http://schemas.microsoft.com/office/drawing/2014/main" id="{E2AF8D49-A0C7-EC4A-803B-E7B675E9573F}"/>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2" name="Group 161">
            <a:extLst>
              <a:ext uri="{FF2B5EF4-FFF2-40B4-BE49-F238E27FC236}">
                <a16:creationId xmlns:a16="http://schemas.microsoft.com/office/drawing/2014/main" id="{5C7D5A1E-3514-C947-B273-F2E0678C33D3}"/>
              </a:ext>
            </a:extLst>
          </p:cNvPr>
          <p:cNvGrpSpPr/>
          <p:nvPr/>
        </p:nvGrpSpPr>
        <p:grpSpPr>
          <a:xfrm>
            <a:off x="6698918" y="3667889"/>
            <a:ext cx="720732" cy="1182930"/>
            <a:chOff x="10910965" y="2513124"/>
            <a:chExt cx="586768" cy="904023"/>
          </a:xfrm>
        </p:grpSpPr>
        <p:sp>
          <p:nvSpPr>
            <p:cNvPr id="429" name="Rectangle 428">
              <a:extLst>
                <a:ext uri="{FF2B5EF4-FFF2-40B4-BE49-F238E27FC236}">
                  <a16:creationId xmlns:a16="http://schemas.microsoft.com/office/drawing/2014/main" id="{E1244AFB-0325-244E-A9B8-C17FA4F7C01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0" name="Straight Connector 429">
              <a:extLst>
                <a:ext uri="{FF2B5EF4-FFF2-40B4-BE49-F238E27FC236}">
                  <a16:creationId xmlns:a16="http://schemas.microsoft.com/office/drawing/2014/main" id="{A4F86619-DC06-F44A-B7E8-F853FF0B8F1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58D6F3BD-6F9A-CE4C-A9E8-F1527ABCD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a:extLst>
                <a:ext uri="{FF2B5EF4-FFF2-40B4-BE49-F238E27FC236}">
                  <a16:creationId xmlns:a16="http://schemas.microsoft.com/office/drawing/2014/main" id="{A7318AF6-6AC3-FD4C-9C9B-6AEF838CD71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a:extLst>
                <a:ext uri="{FF2B5EF4-FFF2-40B4-BE49-F238E27FC236}">
                  <a16:creationId xmlns:a16="http://schemas.microsoft.com/office/drawing/2014/main" id="{D496FD87-9FA2-E348-8DF6-0A2ED6851CE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3" name="Group 162">
            <a:extLst>
              <a:ext uri="{FF2B5EF4-FFF2-40B4-BE49-F238E27FC236}">
                <a16:creationId xmlns:a16="http://schemas.microsoft.com/office/drawing/2014/main" id="{357E12A1-9668-9B42-B100-34C1DE0591E4}"/>
              </a:ext>
            </a:extLst>
          </p:cNvPr>
          <p:cNvGrpSpPr/>
          <p:nvPr/>
        </p:nvGrpSpPr>
        <p:grpSpPr>
          <a:xfrm>
            <a:off x="3770696" y="5033645"/>
            <a:ext cx="1286871" cy="734927"/>
            <a:chOff x="7493876" y="2774731"/>
            <a:chExt cx="1481958" cy="894622"/>
          </a:xfrm>
        </p:grpSpPr>
        <p:sp>
          <p:nvSpPr>
            <p:cNvPr id="422" name="Freeform 421">
              <a:extLst>
                <a:ext uri="{FF2B5EF4-FFF2-40B4-BE49-F238E27FC236}">
                  <a16:creationId xmlns:a16="http://schemas.microsoft.com/office/drawing/2014/main" id="{F56C0630-709C-2843-A3DC-28B191A54AB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23" name="Oval 422">
              <a:extLst>
                <a:ext uri="{FF2B5EF4-FFF2-40B4-BE49-F238E27FC236}">
                  <a16:creationId xmlns:a16="http://schemas.microsoft.com/office/drawing/2014/main" id="{295F088B-9D9D-964F-AA6D-D5327CE0C3A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24" name="Group 423">
              <a:extLst>
                <a:ext uri="{FF2B5EF4-FFF2-40B4-BE49-F238E27FC236}">
                  <a16:creationId xmlns:a16="http://schemas.microsoft.com/office/drawing/2014/main" id="{B1CAB28B-358E-AA46-BD50-E34CAAEF8E8D}"/>
                </a:ext>
              </a:extLst>
            </p:cNvPr>
            <p:cNvGrpSpPr/>
            <p:nvPr/>
          </p:nvGrpSpPr>
          <p:grpSpPr>
            <a:xfrm>
              <a:off x="7713663" y="2848339"/>
              <a:ext cx="1042107" cy="425543"/>
              <a:chOff x="7786941" y="2884917"/>
              <a:chExt cx="897649" cy="353919"/>
            </a:xfrm>
          </p:grpSpPr>
          <p:sp>
            <p:nvSpPr>
              <p:cNvPr id="425" name="Freeform 424">
                <a:extLst>
                  <a:ext uri="{FF2B5EF4-FFF2-40B4-BE49-F238E27FC236}">
                    <a16:creationId xmlns:a16="http://schemas.microsoft.com/office/drawing/2014/main" id="{01DD581A-A88A-A243-9941-2CA12F31E1D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6" name="Freeform 425">
                <a:extLst>
                  <a:ext uri="{FF2B5EF4-FFF2-40B4-BE49-F238E27FC236}">
                    <a16:creationId xmlns:a16="http://schemas.microsoft.com/office/drawing/2014/main" id="{DC80F0DF-8C07-9F4B-A91E-B69266F157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7" name="Freeform 426">
                <a:extLst>
                  <a:ext uri="{FF2B5EF4-FFF2-40B4-BE49-F238E27FC236}">
                    <a16:creationId xmlns:a16="http://schemas.microsoft.com/office/drawing/2014/main" id="{F8E66F3B-2637-A747-9C24-85B20184E64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8" name="Freeform 427">
                <a:extLst>
                  <a:ext uri="{FF2B5EF4-FFF2-40B4-BE49-F238E27FC236}">
                    <a16:creationId xmlns:a16="http://schemas.microsoft.com/office/drawing/2014/main" id="{3334DF4C-51D1-1941-B531-C15B374AB0E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4" name="Group 124">
            <a:extLst>
              <a:ext uri="{FF2B5EF4-FFF2-40B4-BE49-F238E27FC236}">
                <a16:creationId xmlns:a16="http://schemas.microsoft.com/office/drawing/2014/main" id="{FC5EB0EE-47AC-FF4C-AF7B-EEF579419908}"/>
              </a:ext>
            </a:extLst>
          </p:cNvPr>
          <p:cNvGrpSpPr>
            <a:grpSpLocks/>
          </p:cNvGrpSpPr>
          <p:nvPr/>
        </p:nvGrpSpPr>
        <p:grpSpPr bwMode="auto">
          <a:xfrm>
            <a:off x="1317421" y="3877120"/>
            <a:ext cx="645431" cy="569172"/>
            <a:chOff x="-44" y="1473"/>
            <a:chExt cx="981" cy="1105"/>
          </a:xfrm>
        </p:grpSpPr>
        <p:pic>
          <p:nvPicPr>
            <p:cNvPr id="420" name="Picture 125" descr="desktop_computer_stylized_medium">
              <a:extLst>
                <a:ext uri="{FF2B5EF4-FFF2-40B4-BE49-F238E27FC236}">
                  <a16:creationId xmlns:a16="http://schemas.microsoft.com/office/drawing/2014/main" id="{DCB34079-A6E3-9D4A-BE16-E82BDFE7BE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1" name="Freeform 126">
              <a:extLst>
                <a:ext uri="{FF2B5EF4-FFF2-40B4-BE49-F238E27FC236}">
                  <a16:creationId xmlns:a16="http://schemas.microsoft.com/office/drawing/2014/main" id="{B18A6DB4-0DA7-0441-9809-42625EC3D67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6" name="Freeform 12">
            <a:extLst>
              <a:ext uri="{FF2B5EF4-FFF2-40B4-BE49-F238E27FC236}">
                <a16:creationId xmlns:a16="http://schemas.microsoft.com/office/drawing/2014/main" id="{3953C5E3-1C88-7F42-A861-A35744860036}"/>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33">
            <a:extLst>
              <a:ext uri="{FF2B5EF4-FFF2-40B4-BE49-F238E27FC236}">
                <a16:creationId xmlns:a16="http://schemas.microsoft.com/office/drawing/2014/main" id="{6B880909-138C-864F-A544-21462FBDBD13}"/>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42">
            <a:extLst>
              <a:ext uri="{FF2B5EF4-FFF2-40B4-BE49-F238E27FC236}">
                <a16:creationId xmlns:a16="http://schemas.microsoft.com/office/drawing/2014/main" id="{C12F884F-8B3B-254B-979E-446A00E57D14}"/>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9" name="Text Box 52">
            <a:extLst>
              <a:ext uri="{FF2B5EF4-FFF2-40B4-BE49-F238E27FC236}">
                <a16:creationId xmlns:a16="http://schemas.microsoft.com/office/drawing/2014/main" id="{7B14A372-36AF-7943-B01F-CCDE7A3DF094}"/>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70" name="Line 53">
            <a:extLst>
              <a:ext uri="{FF2B5EF4-FFF2-40B4-BE49-F238E27FC236}">
                <a16:creationId xmlns:a16="http://schemas.microsoft.com/office/drawing/2014/main" id="{E766E562-5368-124F-9601-7FDC89262714}"/>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Line 54">
            <a:extLst>
              <a:ext uri="{FF2B5EF4-FFF2-40B4-BE49-F238E27FC236}">
                <a16:creationId xmlns:a16="http://schemas.microsoft.com/office/drawing/2014/main" id="{5217D62B-C74B-E74F-A167-EAC133435E5A}"/>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55">
            <a:extLst>
              <a:ext uri="{FF2B5EF4-FFF2-40B4-BE49-F238E27FC236}">
                <a16:creationId xmlns:a16="http://schemas.microsoft.com/office/drawing/2014/main" id="{13864E4D-0C95-B848-9A1E-13BC90244670}"/>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57">
            <a:extLst>
              <a:ext uri="{FF2B5EF4-FFF2-40B4-BE49-F238E27FC236}">
                <a16:creationId xmlns:a16="http://schemas.microsoft.com/office/drawing/2014/main" id="{BF96F5E7-6F33-8C4E-8B93-288BD347F4C8}"/>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8" name="Group 127">
            <a:extLst>
              <a:ext uri="{FF2B5EF4-FFF2-40B4-BE49-F238E27FC236}">
                <a16:creationId xmlns:a16="http://schemas.microsoft.com/office/drawing/2014/main" id="{5A859FBC-BCA2-C842-8621-8728D6AA737D}"/>
              </a:ext>
            </a:extLst>
          </p:cNvPr>
          <p:cNvGrpSpPr>
            <a:grpSpLocks/>
          </p:cNvGrpSpPr>
          <p:nvPr/>
        </p:nvGrpSpPr>
        <p:grpSpPr bwMode="auto">
          <a:xfrm>
            <a:off x="7531958" y="4473878"/>
            <a:ext cx="284691" cy="577481"/>
            <a:chOff x="4140" y="429"/>
            <a:chExt cx="1425" cy="2396"/>
          </a:xfrm>
        </p:grpSpPr>
        <p:sp>
          <p:nvSpPr>
            <p:cNvPr id="382" name="Freeform 128">
              <a:extLst>
                <a:ext uri="{FF2B5EF4-FFF2-40B4-BE49-F238E27FC236}">
                  <a16:creationId xmlns:a16="http://schemas.microsoft.com/office/drawing/2014/main" id="{53E7DA9C-A2FB-2A47-9F85-7E7A65DE8A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Rectangle 129">
              <a:extLst>
                <a:ext uri="{FF2B5EF4-FFF2-40B4-BE49-F238E27FC236}">
                  <a16:creationId xmlns:a16="http://schemas.microsoft.com/office/drawing/2014/main" id="{3AF5C3FC-49CB-F149-8EC4-D3CE93FBDCD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30">
              <a:extLst>
                <a:ext uri="{FF2B5EF4-FFF2-40B4-BE49-F238E27FC236}">
                  <a16:creationId xmlns:a16="http://schemas.microsoft.com/office/drawing/2014/main" id="{7C42DC53-39FF-5A49-8C4F-6C40C63A2CA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Freeform 131">
              <a:extLst>
                <a:ext uri="{FF2B5EF4-FFF2-40B4-BE49-F238E27FC236}">
                  <a16:creationId xmlns:a16="http://schemas.microsoft.com/office/drawing/2014/main" id="{904C6061-3C0D-024D-9392-F0BBD56C7B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6" name="Rectangle 132">
              <a:extLst>
                <a:ext uri="{FF2B5EF4-FFF2-40B4-BE49-F238E27FC236}">
                  <a16:creationId xmlns:a16="http://schemas.microsoft.com/office/drawing/2014/main" id="{CBF7762D-B9E1-3F42-8A5B-2FD716C9EFA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7" name="Group 133">
              <a:extLst>
                <a:ext uri="{FF2B5EF4-FFF2-40B4-BE49-F238E27FC236}">
                  <a16:creationId xmlns:a16="http://schemas.microsoft.com/office/drawing/2014/main" id="{37F59F7C-B64B-B948-AF1B-7F3AF0207575}"/>
                </a:ext>
              </a:extLst>
            </p:cNvPr>
            <p:cNvGrpSpPr>
              <a:grpSpLocks/>
            </p:cNvGrpSpPr>
            <p:nvPr/>
          </p:nvGrpSpPr>
          <p:grpSpPr bwMode="auto">
            <a:xfrm>
              <a:off x="4749" y="668"/>
              <a:ext cx="581" cy="145"/>
              <a:chOff x="614" y="2568"/>
              <a:chExt cx="725" cy="139"/>
            </a:xfrm>
          </p:grpSpPr>
          <p:sp>
            <p:nvSpPr>
              <p:cNvPr id="412" name="AutoShape 134">
                <a:extLst>
                  <a:ext uri="{FF2B5EF4-FFF2-40B4-BE49-F238E27FC236}">
                    <a16:creationId xmlns:a16="http://schemas.microsoft.com/office/drawing/2014/main" id="{DC9F766E-CCD1-BE4A-94CB-63A12C7B94D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35">
                <a:extLst>
                  <a:ext uri="{FF2B5EF4-FFF2-40B4-BE49-F238E27FC236}">
                    <a16:creationId xmlns:a16="http://schemas.microsoft.com/office/drawing/2014/main" id="{DD08DC7B-FBF1-C548-A5EC-8949A2770AAA}"/>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36">
              <a:extLst>
                <a:ext uri="{FF2B5EF4-FFF2-40B4-BE49-F238E27FC236}">
                  <a16:creationId xmlns:a16="http://schemas.microsoft.com/office/drawing/2014/main" id="{C3C4DB9B-2C11-974B-AE3D-EEE3882C2E58}"/>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9" name="Group 137">
              <a:extLst>
                <a:ext uri="{FF2B5EF4-FFF2-40B4-BE49-F238E27FC236}">
                  <a16:creationId xmlns:a16="http://schemas.microsoft.com/office/drawing/2014/main" id="{EC619C0F-379A-2342-B3D5-485A8C9E4063}"/>
                </a:ext>
              </a:extLst>
            </p:cNvPr>
            <p:cNvGrpSpPr>
              <a:grpSpLocks/>
            </p:cNvGrpSpPr>
            <p:nvPr/>
          </p:nvGrpSpPr>
          <p:grpSpPr bwMode="auto">
            <a:xfrm>
              <a:off x="4747" y="994"/>
              <a:ext cx="581" cy="134"/>
              <a:chOff x="614" y="2568"/>
              <a:chExt cx="725" cy="139"/>
            </a:xfrm>
          </p:grpSpPr>
          <p:sp>
            <p:nvSpPr>
              <p:cNvPr id="410" name="AutoShape 138">
                <a:extLst>
                  <a:ext uri="{FF2B5EF4-FFF2-40B4-BE49-F238E27FC236}">
                    <a16:creationId xmlns:a16="http://schemas.microsoft.com/office/drawing/2014/main" id="{2F03F1AA-B144-6441-82E1-7E7D399D404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39">
                <a:extLst>
                  <a:ext uri="{FF2B5EF4-FFF2-40B4-BE49-F238E27FC236}">
                    <a16:creationId xmlns:a16="http://schemas.microsoft.com/office/drawing/2014/main" id="{F6577811-E5CB-A24A-9C7F-8DD1CEEA402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0" name="Rectangle 140">
              <a:extLst>
                <a:ext uri="{FF2B5EF4-FFF2-40B4-BE49-F238E27FC236}">
                  <a16:creationId xmlns:a16="http://schemas.microsoft.com/office/drawing/2014/main" id="{905394A9-0D77-834D-B74B-528F8F2CC8AC}"/>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1" name="Rectangle 141">
              <a:extLst>
                <a:ext uri="{FF2B5EF4-FFF2-40B4-BE49-F238E27FC236}">
                  <a16:creationId xmlns:a16="http://schemas.microsoft.com/office/drawing/2014/main" id="{54E45B44-7162-414B-951E-CC6695CB2B2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2" name="Group 142">
              <a:extLst>
                <a:ext uri="{FF2B5EF4-FFF2-40B4-BE49-F238E27FC236}">
                  <a16:creationId xmlns:a16="http://schemas.microsoft.com/office/drawing/2014/main" id="{AD966B92-0483-3941-BD39-3D5F6359C8E3}"/>
                </a:ext>
              </a:extLst>
            </p:cNvPr>
            <p:cNvGrpSpPr>
              <a:grpSpLocks/>
            </p:cNvGrpSpPr>
            <p:nvPr/>
          </p:nvGrpSpPr>
          <p:grpSpPr bwMode="auto">
            <a:xfrm>
              <a:off x="4735" y="1627"/>
              <a:ext cx="582" cy="151"/>
              <a:chOff x="614" y="2568"/>
              <a:chExt cx="725" cy="139"/>
            </a:xfrm>
          </p:grpSpPr>
          <p:sp>
            <p:nvSpPr>
              <p:cNvPr id="408" name="AutoShape 143">
                <a:extLst>
                  <a:ext uri="{FF2B5EF4-FFF2-40B4-BE49-F238E27FC236}">
                    <a16:creationId xmlns:a16="http://schemas.microsoft.com/office/drawing/2014/main" id="{632896F6-0B90-8F4D-96AE-09DA88C7C80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AutoShape 144">
                <a:extLst>
                  <a:ext uri="{FF2B5EF4-FFF2-40B4-BE49-F238E27FC236}">
                    <a16:creationId xmlns:a16="http://schemas.microsoft.com/office/drawing/2014/main" id="{AFD82636-77B9-2B47-8699-D3BF427B33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3" name="Freeform 145">
              <a:extLst>
                <a:ext uri="{FF2B5EF4-FFF2-40B4-BE49-F238E27FC236}">
                  <a16:creationId xmlns:a16="http://schemas.microsoft.com/office/drawing/2014/main" id="{35166E21-5125-774B-9623-4EF221B04D8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4" name="Group 146">
              <a:extLst>
                <a:ext uri="{FF2B5EF4-FFF2-40B4-BE49-F238E27FC236}">
                  <a16:creationId xmlns:a16="http://schemas.microsoft.com/office/drawing/2014/main" id="{6C8DAE71-3F1C-904C-85C2-214CB59E7094}"/>
                </a:ext>
              </a:extLst>
            </p:cNvPr>
            <p:cNvGrpSpPr>
              <a:grpSpLocks/>
            </p:cNvGrpSpPr>
            <p:nvPr/>
          </p:nvGrpSpPr>
          <p:grpSpPr bwMode="auto">
            <a:xfrm>
              <a:off x="4739" y="1327"/>
              <a:ext cx="582" cy="139"/>
              <a:chOff x="614" y="2568"/>
              <a:chExt cx="725" cy="139"/>
            </a:xfrm>
          </p:grpSpPr>
          <p:sp>
            <p:nvSpPr>
              <p:cNvPr id="406" name="AutoShape 147">
                <a:extLst>
                  <a:ext uri="{FF2B5EF4-FFF2-40B4-BE49-F238E27FC236}">
                    <a16:creationId xmlns:a16="http://schemas.microsoft.com/office/drawing/2014/main" id="{87A402FD-47EE-FD44-AD9E-357434560E1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AutoShape 148">
                <a:extLst>
                  <a:ext uri="{FF2B5EF4-FFF2-40B4-BE49-F238E27FC236}">
                    <a16:creationId xmlns:a16="http://schemas.microsoft.com/office/drawing/2014/main" id="{D38CC5CC-31DB-F84B-B60C-A5487B93F0CD}"/>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5" name="Rectangle 149">
              <a:extLst>
                <a:ext uri="{FF2B5EF4-FFF2-40B4-BE49-F238E27FC236}">
                  <a16:creationId xmlns:a16="http://schemas.microsoft.com/office/drawing/2014/main" id="{0FDFE2FA-B251-B04D-9A87-9FA1DEE270F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Freeform 150">
              <a:extLst>
                <a:ext uri="{FF2B5EF4-FFF2-40B4-BE49-F238E27FC236}">
                  <a16:creationId xmlns:a16="http://schemas.microsoft.com/office/drawing/2014/main" id="{861A3A88-011C-1648-B5E0-F5583D0CB17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Freeform 151">
              <a:extLst>
                <a:ext uri="{FF2B5EF4-FFF2-40B4-BE49-F238E27FC236}">
                  <a16:creationId xmlns:a16="http://schemas.microsoft.com/office/drawing/2014/main" id="{FF9AD10E-0B20-D549-B4F4-E090093215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8" name="Oval 152">
              <a:extLst>
                <a:ext uri="{FF2B5EF4-FFF2-40B4-BE49-F238E27FC236}">
                  <a16:creationId xmlns:a16="http://schemas.microsoft.com/office/drawing/2014/main" id="{7FC6D115-11CC-8C42-84FB-F9380DF797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9" name="Freeform 153">
              <a:extLst>
                <a:ext uri="{FF2B5EF4-FFF2-40B4-BE49-F238E27FC236}">
                  <a16:creationId xmlns:a16="http://schemas.microsoft.com/office/drawing/2014/main" id="{FA893A70-E205-C74B-B0B1-F0BE1C5379C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0" name="AutoShape 154">
              <a:extLst>
                <a:ext uri="{FF2B5EF4-FFF2-40B4-BE49-F238E27FC236}">
                  <a16:creationId xmlns:a16="http://schemas.microsoft.com/office/drawing/2014/main" id="{CA3DE6E4-EC59-C54E-A06D-302F82AD7F5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AutoShape 155">
              <a:extLst>
                <a:ext uri="{FF2B5EF4-FFF2-40B4-BE49-F238E27FC236}">
                  <a16:creationId xmlns:a16="http://schemas.microsoft.com/office/drawing/2014/main" id="{D5954570-3A29-A04C-A694-89339B8CA162}"/>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156">
              <a:extLst>
                <a:ext uri="{FF2B5EF4-FFF2-40B4-BE49-F238E27FC236}">
                  <a16:creationId xmlns:a16="http://schemas.microsoft.com/office/drawing/2014/main" id="{6D15A2AA-735B-1540-83A7-0CF4980B6F6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Oval 157">
              <a:extLst>
                <a:ext uri="{FF2B5EF4-FFF2-40B4-BE49-F238E27FC236}">
                  <a16:creationId xmlns:a16="http://schemas.microsoft.com/office/drawing/2014/main" id="{DBA0EFAE-DA9A-C341-9586-349045E9E09A}"/>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4" name="Oval 158">
              <a:extLst>
                <a:ext uri="{FF2B5EF4-FFF2-40B4-BE49-F238E27FC236}">
                  <a16:creationId xmlns:a16="http://schemas.microsoft.com/office/drawing/2014/main" id="{419BE2D4-504A-B24C-9BA2-88012DDF9C40}"/>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Rectangle 159">
              <a:extLst>
                <a:ext uri="{FF2B5EF4-FFF2-40B4-BE49-F238E27FC236}">
                  <a16:creationId xmlns:a16="http://schemas.microsoft.com/office/drawing/2014/main" id="{12323152-8DFE-D54A-8022-8B7157278EB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160">
            <a:extLst>
              <a:ext uri="{FF2B5EF4-FFF2-40B4-BE49-F238E27FC236}">
                <a16:creationId xmlns:a16="http://schemas.microsoft.com/office/drawing/2014/main" id="{FA087400-17DC-374A-8B3D-047A843A930C}"/>
              </a:ext>
            </a:extLst>
          </p:cNvPr>
          <p:cNvGrpSpPr>
            <a:grpSpLocks/>
          </p:cNvGrpSpPr>
          <p:nvPr/>
        </p:nvGrpSpPr>
        <p:grpSpPr bwMode="auto">
          <a:xfrm>
            <a:off x="585296" y="5655276"/>
            <a:ext cx="645431" cy="569172"/>
            <a:chOff x="-44" y="1473"/>
            <a:chExt cx="981" cy="1105"/>
          </a:xfrm>
        </p:grpSpPr>
        <p:pic>
          <p:nvPicPr>
            <p:cNvPr id="380" name="Picture 161" descr="desktop_computer_stylized_medium">
              <a:extLst>
                <a:ext uri="{FF2B5EF4-FFF2-40B4-BE49-F238E27FC236}">
                  <a16:creationId xmlns:a16="http://schemas.microsoft.com/office/drawing/2014/main" id="{3EA6EC22-E034-D743-91DD-5D279096F0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1" name="Freeform 162">
              <a:extLst>
                <a:ext uri="{FF2B5EF4-FFF2-40B4-BE49-F238E27FC236}">
                  <a16:creationId xmlns:a16="http://schemas.microsoft.com/office/drawing/2014/main" id="{3DE644EB-7288-364C-85AD-A0B8C3C273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63">
            <a:extLst>
              <a:ext uri="{FF2B5EF4-FFF2-40B4-BE49-F238E27FC236}">
                <a16:creationId xmlns:a16="http://schemas.microsoft.com/office/drawing/2014/main" id="{C67AA62F-6B41-6E41-82AB-388CDEBE1BF4}"/>
              </a:ext>
            </a:extLst>
          </p:cNvPr>
          <p:cNvGrpSpPr>
            <a:grpSpLocks/>
          </p:cNvGrpSpPr>
          <p:nvPr/>
        </p:nvGrpSpPr>
        <p:grpSpPr bwMode="auto">
          <a:xfrm>
            <a:off x="7141970" y="5736859"/>
            <a:ext cx="284691" cy="577481"/>
            <a:chOff x="4140" y="429"/>
            <a:chExt cx="1425" cy="2396"/>
          </a:xfrm>
        </p:grpSpPr>
        <p:sp>
          <p:nvSpPr>
            <p:cNvPr id="348" name="Freeform 164">
              <a:extLst>
                <a:ext uri="{FF2B5EF4-FFF2-40B4-BE49-F238E27FC236}">
                  <a16:creationId xmlns:a16="http://schemas.microsoft.com/office/drawing/2014/main" id="{D195FCDA-1D6E-A14F-813E-82BA881BA57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Rectangle 165">
              <a:extLst>
                <a:ext uri="{FF2B5EF4-FFF2-40B4-BE49-F238E27FC236}">
                  <a16:creationId xmlns:a16="http://schemas.microsoft.com/office/drawing/2014/main" id="{08336962-E72A-234B-AE02-13BF68CF9D88}"/>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Freeform 166">
              <a:extLst>
                <a:ext uri="{FF2B5EF4-FFF2-40B4-BE49-F238E27FC236}">
                  <a16:creationId xmlns:a16="http://schemas.microsoft.com/office/drawing/2014/main" id="{9CC8CF3D-B0E5-DF41-A2B1-CB144840173A}"/>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Freeform 167">
              <a:extLst>
                <a:ext uri="{FF2B5EF4-FFF2-40B4-BE49-F238E27FC236}">
                  <a16:creationId xmlns:a16="http://schemas.microsoft.com/office/drawing/2014/main" id="{A62F35DC-6D41-2C46-9982-EC06FA2C340F}"/>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Rectangle 168">
              <a:extLst>
                <a:ext uri="{FF2B5EF4-FFF2-40B4-BE49-F238E27FC236}">
                  <a16:creationId xmlns:a16="http://schemas.microsoft.com/office/drawing/2014/main" id="{41008D83-EBD9-A042-BDC0-CCFD7F0B7B12}"/>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3" name="Group 169">
              <a:extLst>
                <a:ext uri="{FF2B5EF4-FFF2-40B4-BE49-F238E27FC236}">
                  <a16:creationId xmlns:a16="http://schemas.microsoft.com/office/drawing/2014/main" id="{D5C2A6D0-2900-374F-8B47-7CAC43E5EA66}"/>
                </a:ext>
              </a:extLst>
            </p:cNvPr>
            <p:cNvGrpSpPr>
              <a:grpSpLocks/>
            </p:cNvGrpSpPr>
            <p:nvPr/>
          </p:nvGrpSpPr>
          <p:grpSpPr bwMode="auto">
            <a:xfrm>
              <a:off x="4749" y="668"/>
              <a:ext cx="581" cy="145"/>
              <a:chOff x="614" y="2568"/>
              <a:chExt cx="725" cy="139"/>
            </a:xfrm>
          </p:grpSpPr>
          <p:sp>
            <p:nvSpPr>
              <p:cNvPr id="378" name="AutoShape 170">
                <a:extLst>
                  <a:ext uri="{FF2B5EF4-FFF2-40B4-BE49-F238E27FC236}">
                    <a16:creationId xmlns:a16="http://schemas.microsoft.com/office/drawing/2014/main" id="{316161F8-F72E-8842-A7EA-ACD5553EBA2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9" name="AutoShape 171">
                <a:extLst>
                  <a:ext uri="{FF2B5EF4-FFF2-40B4-BE49-F238E27FC236}">
                    <a16:creationId xmlns:a16="http://schemas.microsoft.com/office/drawing/2014/main" id="{65D8DF1E-DC5A-4048-8F8A-B22E74465030}"/>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4" name="Rectangle 172">
              <a:extLst>
                <a:ext uri="{FF2B5EF4-FFF2-40B4-BE49-F238E27FC236}">
                  <a16:creationId xmlns:a16="http://schemas.microsoft.com/office/drawing/2014/main" id="{F0278590-CB35-2B4C-8960-A8E639AE0BF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5" name="Group 173">
              <a:extLst>
                <a:ext uri="{FF2B5EF4-FFF2-40B4-BE49-F238E27FC236}">
                  <a16:creationId xmlns:a16="http://schemas.microsoft.com/office/drawing/2014/main" id="{6B7EAD7C-E09C-8C45-93EA-4861697FBBA8}"/>
                </a:ext>
              </a:extLst>
            </p:cNvPr>
            <p:cNvGrpSpPr>
              <a:grpSpLocks/>
            </p:cNvGrpSpPr>
            <p:nvPr/>
          </p:nvGrpSpPr>
          <p:grpSpPr bwMode="auto">
            <a:xfrm>
              <a:off x="4747" y="994"/>
              <a:ext cx="581" cy="134"/>
              <a:chOff x="614" y="2568"/>
              <a:chExt cx="725" cy="139"/>
            </a:xfrm>
          </p:grpSpPr>
          <p:sp>
            <p:nvSpPr>
              <p:cNvPr id="376" name="AutoShape 174">
                <a:extLst>
                  <a:ext uri="{FF2B5EF4-FFF2-40B4-BE49-F238E27FC236}">
                    <a16:creationId xmlns:a16="http://schemas.microsoft.com/office/drawing/2014/main" id="{B100E59C-193E-F74A-9B2F-64705FC8DCC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AutoShape 175">
                <a:extLst>
                  <a:ext uri="{FF2B5EF4-FFF2-40B4-BE49-F238E27FC236}">
                    <a16:creationId xmlns:a16="http://schemas.microsoft.com/office/drawing/2014/main" id="{C5CAF38F-0311-FF44-974E-7B3A277A862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6" name="Rectangle 176">
              <a:extLst>
                <a:ext uri="{FF2B5EF4-FFF2-40B4-BE49-F238E27FC236}">
                  <a16:creationId xmlns:a16="http://schemas.microsoft.com/office/drawing/2014/main" id="{950C602D-D3E9-9D49-95E7-FEAA72A87184}"/>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Rectangle 177">
              <a:extLst>
                <a:ext uri="{FF2B5EF4-FFF2-40B4-BE49-F238E27FC236}">
                  <a16:creationId xmlns:a16="http://schemas.microsoft.com/office/drawing/2014/main" id="{08A4D495-7D7A-BC4E-B504-63349FFAAB6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8" name="Group 178">
              <a:extLst>
                <a:ext uri="{FF2B5EF4-FFF2-40B4-BE49-F238E27FC236}">
                  <a16:creationId xmlns:a16="http://schemas.microsoft.com/office/drawing/2014/main" id="{F305A5C0-33C8-774E-A415-F8DB3638929B}"/>
                </a:ext>
              </a:extLst>
            </p:cNvPr>
            <p:cNvGrpSpPr>
              <a:grpSpLocks/>
            </p:cNvGrpSpPr>
            <p:nvPr/>
          </p:nvGrpSpPr>
          <p:grpSpPr bwMode="auto">
            <a:xfrm>
              <a:off x="4735" y="1627"/>
              <a:ext cx="582" cy="151"/>
              <a:chOff x="614" y="2568"/>
              <a:chExt cx="725" cy="139"/>
            </a:xfrm>
          </p:grpSpPr>
          <p:sp>
            <p:nvSpPr>
              <p:cNvPr id="374" name="AutoShape 179">
                <a:extLst>
                  <a:ext uri="{FF2B5EF4-FFF2-40B4-BE49-F238E27FC236}">
                    <a16:creationId xmlns:a16="http://schemas.microsoft.com/office/drawing/2014/main" id="{1D60B3F0-C96C-CF4F-AE8E-9DFC4AC8DCD2}"/>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5" name="AutoShape 180">
                <a:extLst>
                  <a:ext uri="{FF2B5EF4-FFF2-40B4-BE49-F238E27FC236}">
                    <a16:creationId xmlns:a16="http://schemas.microsoft.com/office/drawing/2014/main" id="{59F17474-B1E9-5A4A-95BC-0FFA152A6A9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Freeform 181">
              <a:extLst>
                <a:ext uri="{FF2B5EF4-FFF2-40B4-BE49-F238E27FC236}">
                  <a16:creationId xmlns:a16="http://schemas.microsoft.com/office/drawing/2014/main" id="{4D4849DA-5BB5-194F-B347-D9C0FD3BCD1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0" name="Group 182">
              <a:extLst>
                <a:ext uri="{FF2B5EF4-FFF2-40B4-BE49-F238E27FC236}">
                  <a16:creationId xmlns:a16="http://schemas.microsoft.com/office/drawing/2014/main" id="{387B571D-6B5A-D54A-893E-26AE8531647F}"/>
                </a:ext>
              </a:extLst>
            </p:cNvPr>
            <p:cNvGrpSpPr>
              <a:grpSpLocks/>
            </p:cNvGrpSpPr>
            <p:nvPr/>
          </p:nvGrpSpPr>
          <p:grpSpPr bwMode="auto">
            <a:xfrm>
              <a:off x="4739" y="1327"/>
              <a:ext cx="582" cy="139"/>
              <a:chOff x="614" y="2568"/>
              <a:chExt cx="725" cy="139"/>
            </a:xfrm>
          </p:grpSpPr>
          <p:sp>
            <p:nvSpPr>
              <p:cNvPr id="372" name="AutoShape 183">
                <a:extLst>
                  <a:ext uri="{FF2B5EF4-FFF2-40B4-BE49-F238E27FC236}">
                    <a16:creationId xmlns:a16="http://schemas.microsoft.com/office/drawing/2014/main" id="{5B2C6A46-36B9-A645-9C38-687443126F0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AutoShape 184">
                <a:extLst>
                  <a:ext uri="{FF2B5EF4-FFF2-40B4-BE49-F238E27FC236}">
                    <a16:creationId xmlns:a16="http://schemas.microsoft.com/office/drawing/2014/main" id="{02DF9FD3-61E5-B44A-9E31-BCF57F47401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61" name="Rectangle 185">
              <a:extLst>
                <a:ext uri="{FF2B5EF4-FFF2-40B4-BE49-F238E27FC236}">
                  <a16:creationId xmlns:a16="http://schemas.microsoft.com/office/drawing/2014/main" id="{F669C71A-A324-3F42-B2FE-2FE5DA2A8DED}"/>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Freeform 186">
              <a:extLst>
                <a:ext uri="{FF2B5EF4-FFF2-40B4-BE49-F238E27FC236}">
                  <a16:creationId xmlns:a16="http://schemas.microsoft.com/office/drawing/2014/main" id="{1BE5E4D2-2391-A140-B438-A2BFAB94D30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Freeform 187">
              <a:extLst>
                <a:ext uri="{FF2B5EF4-FFF2-40B4-BE49-F238E27FC236}">
                  <a16:creationId xmlns:a16="http://schemas.microsoft.com/office/drawing/2014/main" id="{F61AA69B-2497-BB41-84E6-2379E99BE2CC}"/>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Oval 188">
              <a:extLst>
                <a:ext uri="{FF2B5EF4-FFF2-40B4-BE49-F238E27FC236}">
                  <a16:creationId xmlns:a16="http://schemas.microsoft.com/office/drawing/2014/main" id="{E5FC988D-0562-6D4B-B677-9976C97CCB3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Freeform 189">
              <a:extLst>
                <a:ext uri="{FF2B5EF4-FFF2-40B4-BE49-F238E27FC236}">
                  <a16:creationId xmlns:a16="http://schemas.microsoft.com/office/drawing/2014/main" id="{5F9AF67B-EB16-1940-9E54-CD01DD73DF6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6" name="AutoShape 190">
              <a:extLst>
                <a:ext uri="{FF2B5EF4-FFF2-40B4-BE49-F238E27FC236}">
                  <a16:creationId xmlns:a16="http://schemas.microsoft.com/office/drawing/2014/main" id="{425C5A13-F083-B641-AE96-394F4EC8B80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191">
              <a:extLst>
                <a:ext uri="{FF2B5EF4-FFF2-40B4-BE49-F238E27FC236}">
                  <a16:creationId xmlns:a16="http://schemas.microsoft.com/office/drawing/2014/main" id="{6A53B106-9919-0D42-AB27-C542B277A4D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Oval 192">
              <a:extLst>
                <a:ext uri="{FF2B5EF4-FFF2-40B4-BE49-F238E27FC236}">
                  <a16:creationId xmlns:a16="http://schemas.microsoft.com/office/drawing/2014/main" id="{20C525CE-1753-F641-9DA5-9A348D00FCC7}"/>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Oval 193">
              <a:extLst>
                <a:ext uri="{FF2B5EF4-FFF2-40B4-BE49-F238E27FC236}">
                  <a16:creationId xmlns:a16="http://schemas.microsoft.com/office/drawing/2014/main" id="{98E2DDA5-BB4C-C44C-94CB-E3E75C14A37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70" name="Oval 194">
              <a:extLst>
                <a:ext uri="{FF2B5EF4-FFF2-40B4-BE49-F238E27FC236}">
                  <a16:creationId xmlns:a16="http://schemas.microsoft.com/office/drawing/2014/main" id="{BE983F88-4E1D-8D4F-BAE7-B4FF6986BCA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1" name="Rectangle 195">
              <a:extLst>
                <a:ext uri="{FF2B5EF4-FFF2-40B4-BE49-F238E27FC236}">
                  <a16:creationId xmlns:a16="http://schemas.microsoft.com/office/drawing/2014/main" id="{6517F9BF-0412-704A-8CF4-5197BADDBEC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1" name="Line 57">
            <a:extLst>
              <a:ext uri="{FF2B5EF4-FFF2-40B4-BE49-F238E27FC236}">
                <a16:creationId xmlns:a16="http://schemas.microsoft.com/office/drawing/2014/main" id="{68763ED6-942C-0F41-AD7D-01D0E5880E9B}"/>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Line 57">
            <a:extLst>
              <a:ext uri="{FF2B5EF4-FFF2-40B4-BE49-F238E27FC236}">
                <a16:creationId xmlns:a16="http://schemas.microsoft.com/office/drawing/2014/main" id="{F860BD77-FEC3-1440-9C5F-412C1944CF71}"/>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Line 57">
            <a:extLst>
              <a:ext uri="{FF2B5EF4-FFF2-40B4-BE49-F238E27FC236}">
                <a16:creationId xmlns:a16="http://schemas.microsoft.com/office/drawing/2014/main" id="{27B00412-D610-DE4A-846E-7A4177E41EB4}"/>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4" name="Group 323">
            <a:extLst>
              <a:ext uri="{FF2B5EF4-FFF2-40B4-BE49-F238E27FC236}">
                <a16:creationId xmlns:a16="http://schemas.microsoft.com/office/drawing/2014/main" id="{E8361AD1-D10B-914D-B557-ED00BB81668B}"/>
              </a:ext>
            </a:extLst>
          </p:cNvPr>
          <p:cNvGrpSpPr/>
          <p:nvPr/>
        </p:nvGrpSpPr>
        <p:grpSpPr>
          <a:xfrm>
            <a:off x="2749090" y="3427413"/>
            <a:ext cx="2851610" cy="946150"/>
            <a:chOff x="2749090" y="3427413"/>
            <a:chExt cx="2851610" cy="946150"/>
          </a:xfrm>
        </p:grpSpPr>
        <p:sp>
          <p:nvSpPr>
            <p:cNvPr id="341" name="Text Box 68">
              <a:extLst>
                <a:ext uri="{FF2B5EF4-FFF2-40B4-BE49-F238E27FC236}">
                  <a16:creationId xmlns:a16="http://schemas.microsoft.com/office/drawing/2014/main" id="{3B9B04FF-F305-1B42-B32C-BD98A3457B82}"/>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2" name="Oval 217">
              <a:extLst>
                <a:ext uri="{FF2B5EF4-FFF2-40B4-BE49-F238E27FC236}">
                  <a16:creationId xmlns:a16="http://schemas.microsoft.com/office/drawing/2014/main" id="{EDF2431F-1AB1-4C49-A181-71EBA9C9AEE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229">
              <a:extLst>
                <a:ext uri="{FF2B5EF4-FFF2-40B4-BE49-F238E27FC236}">
                  <a16:creationId xmlns:a16="http://schemas.microsoft.com/office/drawing/2014/main" id="{B59B3A23-BDBB-ED4B-90A7-F3F3742615C8}"/>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4" name="Oval 232">
              <a:extLst>
                <a:ext uri="{FF2B5EF4-FFF2-40B4-BE49-F238E27FC236}">
                  <a16:creationId xmlns:a16="http://schemas.microsoft.com/office/drawing/2014/main" id="{A0D84490-063F-6249-A3C3-EBD662E3F907}"/>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5" name="Text Box 233">
              <a:extLst>
                <a:ext uri="{FF2B5EF4-FFF2-40B4-BE49-F238E27FC236}">
                  <a16:creationId xmlns:a16="http://schemas.microsoft.com/office/drawing/2014/main" id="{8B358585-163D-654F-995A-9C22E22B5CB1}"/>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6" name="Line 234">
              <a:extLst>
                <a:ext uri="{FF2B5EF4-FFF2-40B4-BE49-F238E27FC236}">
                  <a16:creationId xmlns:a16="http://schemas.microsoft.com/office/drawing/2014/main" id="{1E1EF6EB-75EA-3840-81BD-7EFEF385444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Line 235">
              <a:extLst>
                <a:ext uri="{FF2B5EF4-FFF2-40B4-BE49-F238E27FC236}">
                  <a16:creationId xmlns:a16="http://schemas.microsoft.com/office/drawing/2014/main" id="{B9666650-75BE-044C-8E55-D19782D17F0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25" name="Group 324">
            <a:extLst>
              <a:ext uri="{FF2B5EF4-FFF2-40B4-BE49-F238E27FC236}">
                <a16:creationId xmlns:a16="http://schemas.microsoft.com/office/drawing/2014/main" id="{E0A0DEBB-1942-DF47-BE8F-4DC1FAAF267D}"/>
              </a:ext>
            </a:extLst>
          </p:cNvPr>
          <p:cNvGrpSpPr/>
          <p:nvPr/>
        </p:nvGrpSpPr>
        <p:grpSpPr>
          <a:xfrm>
            <a:off x="2913490" y="5218953"/>
            <a:ext cx="1938730" cy="1300181"/>
            <a:chOff x="2913490" y="5218953"/>
            <a:chExt cx="1938730" cy="1300181"/>
          </a:xfrm>
        </p:grpSpPr>
        <p:sp>
          <p:nvSpPr>
            <p:cNvPr id="330" name="Text Box 32">
              <a:extLst>
                <a:ext uri="{FF2B5EF4-FFF2-40B4-BE49-F238E27FC236}">
                  <a16:creationId xmlns:a16="http://schemas.microsoft.com/office/drawing/2014/main" id="{2BE67432-4EDA-2144-971A-97E31C21CB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31" name="Line 77">
              <a:extLst>
                <a:ext uri="{FF2B5EF4-FFF2-40B4-BE49-F238E27FC236}">
                  <a16:creationId xmlns:a16="http://schemas.microsoft.com/office/drawing/2014/main" id="{0FD3A7D1-0F64-3E4F-9EFC-3E9B5C3CB4E5}"/>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2" name="Group 331">
              <a:extLst>
                <a:ext uri="{FF2B5EF4-FFF2-40B4-BE49-F238E27FC236}">
                  <a16:creationId xmlns:a16="http://schemas.microsoft.com/office/drawing/2014/main" id="{129E87F1-D0EC-544C-AAD3-67A4ADC56ED1}"/>
                </a:ext>
              </a:extLst>
            </p:cNvPr>
            <p:cNvGrpSpPr/>
            <p:nvPr/>
          </p:nvGrpSpPr>
          <p:grpSpPr>
            <a:xfrm>
              <a:off x="4030362" y="5218953"/>
              <a:ext cx="821858" cy="355937"/>
              <a:chOff x="6859123" y="5156933"/>
              <a:chExt cx="456701" cy="226548"/>
            </a:xfrm>
          </p:grpSpPr>
          <p:sp>
            <p:nvSpPr>
              <p:cNvPr id="333" name="Rectangle 332">
                <a:extLst>
                  <a:ext uri="{FF2B5EF4-FFF2-40B4-BE49-F238E27FC236}">
                    <a16:creationId xmlns:a16="http://schemas.microsoft.com/office/drawing/2014/main" id="{420EF065-0C5B-3C42-9309-A54EAD48FE4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4" name="Straight Connector 333">
                <a:extLst>
                  <a:ext uri="{FF2B5EF4-FFF2-40B4-BE49-F238E27FC236}">
                    <a16:creationId xmlns:a16="http://schemas.microsoft.com/office/drawing/2014/main" id="{E69DAA66-53B2-484A-8CE4-893106A81F7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0115558E-B280-5645-9FB4-A4EBF6BE1E2B}"/>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7ED04A48-0229-FC4F-821B-EB6EAD1E0728}"/>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771E9A5B-C688-D540-9A52-AD683DD66EBA}"/>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ED4DD7E1-448A-8143-9791-173C9F59FF70}"/>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F553CB64-B4A4-2C41-8D54-9660CE27A4FE}"/>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C11E0997-AC70-934E-899D-8D26941865C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26" name="Freeform 91">
            <a:extLst>
              <a:ext uri="{FF2B5EF4-FFF2-40B4-BE49-F238E27FC236}">
                <a16:creationId xmlns:a16="http://schemas.microsoft.com/office/drawing/2014/main" id="{2AB634B7-7E1A-2F49-BD94-F471CBAAAB5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7" name="Group 326">
            <a:extLst>
              <a:ext uri="{FF2B5EF4-FFF2-40B4-BE49-F238E27FC236}">
                <a16:creationId xmlns:a16="http://schemas.microsoft.com/office/drawing/2014/main" id="{E2437294-F0A6-B64F-9701-980D73E181E5}"/>
              </a:ext>
            </a:extLst>
          </p:cNvPr>
          <p:cNvGrpSpPr/>
          <p:nvPr/>
        </p:nvGrpSpPr>
        <p:grpSpPr>
          <a:xfrm>
            <a:off x="1586591" y="4743924"/>
            <a:ext cx="4913849" cy="1346072"/>
            <a:chOff x="5641439" y="2685215"/>
            <a:chExt cx="4000500" cy="1028700"/>
          </a:xfrm>
        </p:grpSpPr>
        <p:sp>
          <p:nvSpPr>
            <p:cNvPr id="328" name="Oval 73">
              <a:extLst>
                <a:ext uri="{FF2B5EF4-FFF2-40B4-BE49-F238E27FC236}">
                  <a16:creationId xmlns:a16="http://schemas.microsoft.com/office/drawing/2014/main" id="{A5E7C6D8-EF6B-FD4F-B4BF-AB9BD2FC0A39}"/>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9" name="Freeform 90">
              <a:extLst>
                <a:ext uri="{FF2B5EF4-FFF2-40B4-BE49-F238E27FC236}">
                  <a16:creationId xmlns:a16="http://schemas.microsoft.com/office/drawing/2014/main" id="{E290CF0B-A025-EA42-80CC-B9295A47390D}"/>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44" name="Group 443">
            <a:extLst>
              <a:ext uri="{FF2B5EF4-FFF2-40B4-BE49-F238E27FC236}">
                <a16:creationId xmlns:a16="http://schemas.microsoft.com/office/drawing/2014/main" id="{1EA2D756-F337-784D-91E9-D0329FAA029D}"/>
              </a:ext>
            </a:extLst>
          </p:cNvPr>
          <p:cNvGrpSpPr/>
          <p:nvPr/>
        </p:nvGrpSpPr>
        <p:grpSpPr>
          <a:xfrm>
            <a:off x="3289650" y="5336775"/>
            <a:ext cx="2124396" cy="604097"/>
            <a:chOff x="3289650" y="5336775"/>
            <a:chExt cx="2124396" cy="604097"/>
          </a:xfrm>
        </p:grpSpPr>
        <p:sp>
          <p:nvSpPr>
            <p:cNvPr id="445" name="TextBox 444">
              <a:extLst>
                <a:ext uri="{FF2B5EF4-FFF2-40B4-BE49-F238E27FC236}">
                  <a16:creationId xmlns:a16="http://schemas.microsoft.com/office/drawing/2014/main" id="{1CF86E91-20B2-AA40-ADE7-23C1A4B452F5}"/>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46" name="TextBox 445">
              <a:extLst>
                <a:ext uri="{FF2B5EF4-FFF2-40B4-BE49-F238E27FC236}">
                  <a16:creationId xmlns:a16="http://schemas.microsoft.com/office/drawing/2014/main" id="{4B4D0976-F981-B64D-A7D0-EC08D7AD5DE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30" name="Rectangle 234">
            <a:extLst>
              <a:ext uri="{FF2B5EF4-FFF2-40B4-BE49-F238E27FC236}">
                <a16:creationId xmlns:a16="http://schemas.microsoft.com/office/drawing/2014/main" id="{6E45144B-BF92-9A47-94FD-F52064FD06E8}"/>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Rectangle 235">
            <a:extLst>
              <a:ext uri="{FF2B5EF4-FFF2-40B4-BE49-F238E27FC236}">
                <a16:creationId xmlns:a16="http://schemas.microsoft.com/office/drawing/2014/main" id="{F4772420-2FB1-314B-A194-38B964C76259}"/>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Text Box 236">
            <a:extLst>
              <a:ext uri="{FF2B5EF4-FFF2-40B4-BE49-F238E27FC236}">
                <a16:creationId xmlns:a16="http://schemas.microsoft.com/office/drawing/2014/main" id="{11E59F0D-C317-314F-8F6B-B5D0BED054AD}"/>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3" name="Text Box 237">
            <a:extLst>
              <a:ext uri="{FF2B5EF4-FFF2-40B4-BE49-F238E27FC236}">
                <a16:creationId xmlns:a16="http://schemas.microsoft.com/office/drawing/2014/main" id="{EAD9B395-E752-6A49-A4A1-C7F6E1FAF489}"/>
              </a:ext>
            </a:extLst>
          </p:cNvPr>
          <p:cNvSpPr txBox="1">
            <a:spLocks noChangeArrowheads="1"/>
          </p:cNvSpPr>
          <p:nvPr/>
        </p:nvSpPr>
        <p:spPr bwMode="auto">
          <a:xfrm>
            <a:off x="3786188" y="4761119"/>
            <a:ext cx="16430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no buffer space!</a:t>
            </a:r>
          </a:p>
        </p:txBody>
      </p:sp>
      <p:sp>
        <p:nvSpPr>
          <p:cNvPr id="318" name="Rectangle 264">
            <a:extLst>
              <a:ext uri="{FF2B5EF4-FFF2-40B4-BE49-F238E27FC236}">
                <a16:creationId xmlns:a16="http://schemas.microsoft.com/office/drawing/2014/main" id="{D09A7464-92EB-C943-B1B0-D7DED6B7F590}"/>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prstClr val="black"/>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6" name="Slide Number Placeholder 2">
            <a:extLst>
              <a:ext uri="{FF2B5EF4-FFF2-40B4-BE49-F238E27FC236}">
                <a16:creationId xmlns:a16="http://schemas.microsoft.com/office/drawing/2014/main" id="{D2612AFA-2896-BE40-9DDD-29726BDC29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111</a:t>
            </a:fld>
            <a:endParaRPr lang="en-US" dirty="0"/>
          </a:p>
        </p:txBody>
      </p:sp>
    </p:spTree>
    <p:extLst>
      <p:ext uri="{BB962C8B-B14F-4D97-AF65-F5344CB8AC3E}">
        <p14:creationId xmlns:p14="http://schemas.microsoft.com/office/powerpoint/2010/main" val="745262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dissolve">
                                      <p:cBhvr>
                                        <p:cTn id="7" dur="500"/>
                                        <p:tgtEl>
                                          <p:spTgt spid="230"/>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0"/>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1"/>
                                        </p:tgtEl>
                                        <p:attrNameLst>
                                          <p:attrName>style.visibility</p:attrName>
                                        </p:attrNameLst>
                                      </p:cBhvr>
                                      <p:to>
                                        <p:strVal val="visible"/>
                                      </p:to>
                                    </p:set>
                                    <p:animEffect transition="in" filter="dissolve">
                                      <p:cBhvr>
                                        <p:cTn id="14" dur="500"/>
                                        <p:tgtEl>
                                          <p:spTgt spid="231"/>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2"/>
                                        </p:tgtEl>
                                        <p:attrNameLst>
                                          <p:attrName>style.visibility</p:attrName>
                                        </p:attrNameLst>
                                      </p:cBhvr>
                                      <p:to>
                                        <p:strVal val="visible"/>
                                      </p:to>
                                    </p:set>
                                    <p:animEffect transition="in" filter="dissolve">
                                      <p:cBhvr>
                                        <p:cTn id="17" dur="500"/>
                                        <p:tgtEl>
                                          <p:spTgt spid="232"/>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328 0.17871 L 0.03451 0.24167 L 0.14323 0.24167 " pathEditMode="relative" rAng="0" ptsTypes="AAAAA">
                                      <p:cBhvr>
                                        <p:cTn id="20" dur="2000" fill="hold"/>
                                        <p:tgtEl>
                                          <p:spTgt spid="230"/>
                                        </p:tgtEl>
                                        <p:attrNameLst>
                                          <p:attrName>ppt_x</p:attrName>
                                          <p:attrName>ppt_y</p:attrName>
                                        </p:attrNameLst>
                                      </p:cBhvr>
                                      <p:rCtr x="7161" y="10301"/>
                                    </p:animMotion>
                                  </p:childTnLst>
                                </p:cTn>
                              </p:par>
                              <p:par>
                                <p:cTn id="21" presetID="9" presetClass="exit" presetSubtype="0" fill="hold" grpId="1" nodeType="withEffect">
                                  <p:stCondLst>
                                    <p:cond delay="0"/>
                                  </p:stCondLst>
                                  <p:childTnLst>
                                    <p:animEffect transition="out" filter="dissolve">
                                      <p:cBhvr>
                                        <p:cTn id="22" dur="500"/>
                                        <p:tgtEl>
                                          <p:spTgt spid="232"/>
                                        </p:tgtEl>
                                      </p:cBhvr>
                                    </p:animEffect>
                                    <p:set>
                                      <p:cBhvr>
                                        <p:cTn id="23" dur="1" fill="hold">
                                          <p:stCondLst>
                                            <p:cond delay="499"/>
                                          </p:stCondLst>
                                        </p:cTn>
                                        <p:tgtEl>
                                          <p:spTgt spid="232"/>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3"/>
                                        </p:tgtEl>
                                        <p:attrNameLst>
                                          <p:attrName>style.visibility</p:attrName>
                                        </p:attrNameLst>
                                      </p:cBhvr>
                                      <p:to>
                                        <p:strVal val="visible"/>
                                      </p:to>
                                    </p:set>
                                    <p:animEffect transition="in" filter="dissolve">
                                      <p:cBhvr>
                                        <p:cTn id="27" dur="500"/>
                                        <p:tgtEl>
                                          <p:spTgt spid="233"/>
                                        </p:tgtEl>
                                      </p:cBhvr>
                                    </p:animEffect>
                                  </p:childTnLst>
                                </p:cTn>
                              </p:par>
                            </p:childTnLst>
                          </p:cTn>
                        </p:par>
                        <p:par>
                          <p:cTn id="28" fill="hold">
                            <p:stCondLst>
                              <p:cond delay="5500"/>
                            </p:stCondLst>
                            <p:childTnLst>
                              <p:par>
                                <p:cTn id="29" presetID="9" presetClass="entr" presetSubtype="0" fill="hold" nodeType="afterEffect">
                                  <p:stCondLst>
                                    <p:cond delay="0"/>
                                  </p:stCondLst>
                                  <p:childTnLst>
                                    <p:set>
                                      <p:cBhvr>
                                        <p:cTn id="30" dur="1" fill="hold">
                                          <p:stCondLst>
                                            <p:cond delay="0"/>
                                          </p:stCondLst>
                                        </p:cTn>
                                        <p:tgtEl>
                                          <p:spTgt spid="160"/>
                                        </p:tgtEl>
                                        <p:attrNameLst>
                                          <p:attrName>style.visibility</p:attrName>
                                        </p:attrNameLst>
                                      </p:cBhvr>
                                      <p:to>
                                        <p:strVal val="visible"/>
                                      </p:to>
                                    </p:set>
                                    <p:animEffect transition="in" filter="dissolve">
                                      <p:cBhvr>
                                        <p:cTn id="31" dur="500"/>
                                        <p:tgtEl>
                                          <p:spTgt spid="160"/>
                                        </p:tgtEl>
                                      </p:cBhvr>
                                    </p:animEffect>
                                  </p:childTnLst>
                                </p:cTn>
                              </p:par>
                            </p:childTnLst>
                          </p:cTn>
                        </p:par>
                        <p:par>
                          <p:cTn id="32" fill="hold">
                            <p:stCondLst>
                              <p:cond delay="6000"/>
                            </p:stCondLst>
                            <p:childTnLst>
                              <p:par>
                                <p:cTn id="33" presetID="0" presetClass="path" presetSubtype="0" accel="50000" decel="50000" fill="hold" grpId="3" nodeType="afterEffect">
                                  <p:stCondLst>
                                    <p:cond delay="0"/>
                                  </p:stCondLst>
                                  <p:childTnLst>
                                    <p:animMotion origin="layout" path="M 0.14323 0.24167 L 0.14544 0.35116 " pathEditMode="relative" rAng="0" ptsTypes="AA">
                                      <p:cBhvr>
                                        <p:cTn id="34" dur="2000" fill="hold"/>
                                        <p:tgtEl>
                                          <p:spTgt spid="230"/>
                                        </p:tgtEl>
                                        <p:attrNameLst>
                                          <p:attrName>ppt_x</p:attrName>
                                          <p:attrName>ppt_y</p:attrName>
                                        </p:attrNameLst>
                                      </p:cBhvr>
                                      <p:rCtr x="104" y="5463"/>
                                    </p:animMotion>
                                  </p:childTnLst>
                                </p:cTn>
                              </p:par>
                              <p:par>
                                <p:cTn id="35" presetID="9" presetClass="exit" presetSubtype="0" fill="hold" grpId="1" nodeType="withEffect">
                                  <p:stCondLst>
                                    <p:cond delay="0"/>
                                  </p:stCondLst>
                                  <p:childTnLst>
                                    <p:animEffect transition="out" filter="dissolve">
                                      <p:cBhvr>
                                        <p:cTn id="36" dur="500"/>
                                        <p:tgtEl>
                                          <p:spTgt spid="233"/>
                                        </p:tgtEl>
                                      </p:cBhvr>
                                    </p:animEffect>
                                    <p:set>
                                      <p:cBhvr>
                                        <p:cTn id="37" dur="1" fill="hold">
                                          <p:stCondLst>
                                            <p:cond delay="499"/>
                                          </p:stCondLst>
                                        </p:cTn>
                                        <p:tgtEl>
                                          <p:spTgt spid="233"/>
                                        </p:tgtEl>
                                        <p:attrNameLst>
                                          <p:attrName>style.visibility</p:attrName>
                                        </p:attrNameLst>
                                      </p:cBhvr>
                                      <p:to>
                                        <p:strVal val="hidden"/>
                                      </p:to>
                                    </p:set>
                                  </p:childTnLst>
                                </p:cTn>
                              </p:par>
                            </p:childTnLst>
                          </p:cTn>
                        </p:par>
                        <p:par>
                          <p:cTn id="38" fill="hold">
                            <p:stCondLst>
                              <p:cond delay="8000"/>
                            </p:stCondLst>
                            <p:childTnLst>
                              <p:par>
                                <p:cTn id="39" presetID="9" presetClass="exit" presetSubtype="0" fill="hold" grpId="4" nodeType="afterEffect">
                                  <p:stCondLst>
                                    <p:cond delay="0"/>
                                  </p:stCondLst>
                                  <p:childTnLst>
                                    <p:animEffect transition="out" filter="dissolve">
                                      <p:cBhvr>
                                        <p:cTn id="40" dur="500"/>
                                        <p:tgtEl>
                                          <p:spTgt spid="230"/>
                                        </p:tgtEl>
                                      </p:cBhvr>
                                    </p:animEffect>
                                    <p:set>
                                      <p:cBhvr>
                                        <p:cTn id="41" dur="1" fill="hold">
                                          <p:stCondLst>
                                            <p:cond delay="499"/>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0" grpId="1" animBg="1"/>
      <p:bldP spid="230" grpId="2" animBg="1"/>
      <p:bldP spid="230" grpId="3" animBg="1"/>
      <p:bldP spid="230" grpId="4" animBg="1"/>
      <p:bldP spid="231" grpId="0" animBg="1"/>
      <p:bldP spid="232" grpId="0"/>
      <p:bldP spid="232" grpId="1"/>
      <p:bldP spid="233" grpId="0"/>
      <p:bldP spid="233" grpId="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Freeform 3">
            <a:extLst>
              <a:ext uri="{FF2B5EF4-FFF2-40B4-BE49-F238E27FC236}">
                <a16:creationId xmlns:a16="http://schemas.microsoft.com/office/drawing/2014/main" id="{78DA0B54-F98B-BB46-88B3-CE41F122DE2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74" name="Group 473">
            <a:extLst>
              <a:ext uri="{FF2B5EF4-FFF2-40B4-BE49-F238E27FC236}">
                <a16:creationId xmlns:a16="http://schemas.microsoft.com/office/drawing/2014/main" id="{B7831227-C019-F54D-8486-90C2641B233E}"/>
              </a:ext>
            </a:extLst>
          </p:cNvPr>
          <p:cNvGrpSpPr/>
          <p:nvPr/>
        </p:nvGrpSpPr>
        <p:grpSpPr>
          <a:xfrm>
            <a:off x="6249435" y="5024056"/>
            <a:ext cx="720732" cy="1182930"/>
            <a:chOff x="10910965" y="2513124"/>
            <a:chExt cx="586768" cy="904023"/>
          </a:xfrm>
        </p:grpSpPr>
        <p:sp>
          <p:nvSpPr>
            <p:cNvPr id="475" name="Rectangle 474">
              <a:extLst>
                <a:ext uri="{FF2B5EF4-FFF2-40B4-BE49-F238E27FC236}">
                  <a16:creationId xmlns:a16="http://schemas.microsoft.com/office/drawing/2014/main" id="{1F86B744-C8BE-A248-B391-C1A1E47E0A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6" name="Straight Connector 475">
              <a:extLst>
                <a:ext uri="{FF2B5EF4-FFF2-40B4-BE49-F238E27FC236}">
                  <a16:creationId xmlns:a16="http://schemas.microsoft.com/office/drawing/2014/main" id="{900566A3-5320-FA4C-ABD1-930C515C0C89}"/>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7" name="Straight Connector 476">
              <a:extLst>
                <a:ext uri="{FF2B5EF4-FFF2-40B4-BE49-F238E27FC236}">
                  <a16:creationId xmlns:a16="http://schemas.microsoft.com/office/drawing/2014/main" id="{93B54A25-2EFC-2B49-BB5B-BE990ACB6E1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8" name="Straight Connector 477">
              <a:extLst>
                <a:ext uri="{FF2B5EF4-FFF2-40B4-BE49-F238E27FC236}">
                  <a16:creationId xmlns:a16="http://schemas.microsoft.com/office/drawing/2014/main" id="{A6538998-BDBF-DF4C-B2EC-77F281D72F0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968272CD-399F-264B-A633-827064A7E41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9" name="Freeform 9">
            <a:extLst>
              <a:ext uri="{FF2B5EF4-FFF2-40B4-BE49-F238E27FC236}">
                <a16:creationId xmlns:a16="http://schemas.microsoft.com/office/drawing/2014/main" id="{3605A7CD-486E-374E-857B-A5FED463149A}"/>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69">
            <a:extLst>
              <a:ext uri="{FF2B5EF4-FFF2-40B4-BE49-F238E27FC236}">
                <a16:creationId xmlns:a16="http://schemas.microsoft.com/office/drawing/2014/main" id="{6BAE210C-B315-BF49-9E14-832C803385C1}"/>
              </a:ext>
            </a:extLst>
          </p:cNvPr>
          <p:cNvGrpSpPr/>
          <p:nvPr/>
        </p:nvGrpSpPr>
        <p:grpSpPr>
          <a:xfrm>
            <a:off x="1278678" y="4683698"/>
            <a:ext cx="720732" cy="1182930"/>
            <a:chOff x="10910965" y="2513124"/>
            <a:chExt cx="586768" cy="904023"/>
          </a:xfrm>
        </p:grpSpPr>
        <p:sp>
          <p:nvSpPr>
            <p:cNvPr id="466" name="Rectangle 465">
              <a:extLst>
                <a:ext uri="{FF2B5EF4-FFF2-40B4-BE49-F238E27FC236}">
                  <a16:creationId xmlns:a16="http://schemas.microsoft.com/office/drawing/2014/main" id="{782DF269-B22E-124D-A8AB-1B45AC4017F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7" name="Straight Connector 466">
              <a:extLst>
                <a:ext uri="{FF2B5EF4-FFF2-40B4-BE49-F238E27FC236}">
                  <a16:creationId xmlns:a16="http://schemas.microsoft.com/office/drawing/2014/main" id="{A7812E96-3B07-D348-AB53-B122DAB4E6B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2B399334-1A8E-134C-B4FC-1DADB2572F9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A8D4057-50A8-0C4E-B3DB-41EF5AA2941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303C7848-D36A-834E-9516-64CE78236ED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584477B2-231F-6342-BB1B-FEE6C59ECF52}"/>
              </a:ext>
            </a:extLst>
          </p:cNvPr>
          <p:cNvGrpSpPr/>
          <p:nvPr/>
        </p:nvGrpSpPr>
        <p:grpSpPr>
          <a:xfrm>
            <a:off x="2355044" y="3521091"/>
            <a:ext cx="720732" cy="1182930"/>
            <a:chOff x="10910965" y="2513124"/>
            <a:chExt cx="586768" cy="904023"/>
          </a:xfrm>
        </p:grpSpPr>
        <p:sp>
          <p:nvSpPr>
            <p:cNvPr id="461" name="Rectangle 460">
              <a:extLst>
                <a:ext uri="{FF2B5EF4-FFF2-40B4-BE49-F238E27FC236}">
                  <a16:creationId xmlns:a16="http://schemas.microsoft.com/office/drawing/2014/main" id="{6809513A-96B2-F747-B5DE-AE92732DF73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2" name="Straight Connector 461">
              <a:extLst>
                <a:ext uri="{FF2B5EF4-FFF2-40B4-BE49-F238E27FC236}">
                  <a16:creationId xmlns:a16="http://schemas.microsoft.com/office/drawing/2014/main" id="{12D921D5-B6BF-A24C-8002-5AB6451D58B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8E7AFE4F-E85D-E74E-9028-EA5E47E1FC0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A7E6CF1A-5E38-FC4A-91EC-B6B52C3CCCC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5" name="Straight Connector 464">
              <a:extLst>
                <a:ext uri="{FF2B5EF4-FFF2-40B4-BE49-F238E27FC236}">
                  <a16:creationId xmlns:a16="http://schemas.microsoft.com/office/drawing/2014/main" id="{C7013E7D-279D-3441-A1FC-72573517FCA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2" name="Freeform 6">
            <a:extLst>
              <a:ext uri="{FF2B5EF4-FFF2-40B4-BE49-F238E27FC236}">
                <a16:creationId xmlns:a16="http://schemas.microsoft.com/office/drawing/2014/main" id="{206261C0-C19D-5445-B1A1-7208FAA9D5C0}"/>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2D5D8D25-47D7-4247-93AC-740845C8F29F}"/>
              </a:ext>
            </a:extLst>
          </p:cNvPr>
          <p:cNvGrpSpPr/>
          <p:nvPr/>
        </p:nvGrpSpPr>
        <p:grpSpPr>
          <a:xfrm>
            <a:off x="6698918" y="3667889"/>
            <a:ext cx="720732" cy="1182930"/>
            <a:chOff x="10910965" y="2513124"/>
            <a:chExt cx="586768" cy="904023"/>
          </a:xfrm>
        </p:grpSpPr>
        <p:sp>
          <p:nvSpPr>
            <p:cNvPr id="456" name="Rectangle 455">
              <a:extLst>
                <a:ext uri="{FF2B5EF4-FFF2-40B4-BE49-F238E27FC236}">
                  <a16:creationId xmlns:a16="http://schemas.microsoft.com/office/drawing/2014/main" id="{23DA77B2-BEC2-8945-AF87-82BF78DFEBDC}"/>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7" name="Straight Connector 456">
              <a:extLst>
                <a:ext uri="{FF2B5EF4-FFF2-40B4-BE49-F238E27FC236}">
                  <a16:creationId xmlns:a16="http://schemas.microsoft.com/office/drawing/2014/main" id="{5E0EB13A-C315-4845-B3CA-9996078979F7}"/>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77FF2C2F-77E2-114D-A87A-BE0DC699808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215BACD8-AE1A-024C-8113-15D98354426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4A77BC0A-EA01-7445-AAE0-B8E8936A667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1" name="Group 330">
            <a:extLst>
              <a:ext uri="{FF2B5EF4-FFF2-40B4-BE49-F238E27FC236}">
                <a16:creationId xmlns:a16="http://schemas.microsoft.com/office/drawing/2014/main" id="{FFA35F8C-504E-E740-B268-F48CB484744A}"/>
              </a:ext>
            </a:extLst>
          </p:cNvPr>
          <p:cNvGrpSpPr/>
          <p:nvPr/>
        </p:nvGrpSpPr>
        <p:grpSpPr>
          <a:xfrm>
            <a:off x="3770696" y="5033645"/>
            <a:ext cx="1286871" cy="734927"/>
            <a:chOff x="7493876" y="2774731"/>
            <a:chExt cx="1481958" cy="894622"/>
          </a:xfrm>
        </p:grpSpPr>
        <p:sp>
          <p:nvSpPr>
            <p:cNvPr id="449" name="Freeform 448">
              <a:extLst>
                <a:ext uri="{FF2B5EF4-FFF2-40B4-BE49-F238E27FC236}">
                  <a16:creationId xmlns:a16="http://schemas.microsoft.com/office/drawing/2014/main" id="{0C5B982F-8D0D-5E4B-A5F4-51D4EACABD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0" name="Oval 449">
              <a:extLst>
                <a:ext uri="{FF2B5EF4-FFF2-40B4-BE49-F238E27FC236}">
                  <a16:creationId xmlns:a16="http://schemas.microsoft.com/office/drawing/2014/main" id="{486B86C4-CAB3-2943-9DDD-58492CC7335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1" name="Group 450">
              <a:extLst>
                <a:ext uri="{FF2B5EF4-FFF2-40B4-BE49-F238E27FC236}">
                  <a16:creationId xmlns:a16="http://schemas.microsoft.com/office/drawing/2014/main" id="{2DD189E4-73DE-594A-9971-497300D8C426}"/>
                </a:ext>
              </a:extLst>
            </p:cNvPr>
            <p:cNvGrpSpPr/>
            <p:nvPr/>
          </p:nvGrpSpPr>
          <p:grpSpPr>
            <a:xfrm>
              <a:off x="7713663" y="2848339"/>
              <a:ext cx="1042107" cy="425543"/>
              <a:chOff x="7786941" y="2884917"/>
              <a:chExt cx="897649" cy="353919"/>
            </a:xfrm>
          </p:grpSpPr>
          <p:sp>
            <p:nvSpPr>
              <p:cNvPr id="452" name="Freeform 451">
                <a:extLst>
                  <a:ext uri="{FF2B5EF4-FFF2-40B4-BE49-F238E27FC236}">
                    <a16:creationId xmlns:a16="http://schemas.microsoft.com/office/drawing/2014/main" id="{E85CF2D0-3CFC-5E43-B858-03D42C9110A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EC9DAD17-F992-4F48-8267-9058E7CD27F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E710E015-BE76-AE4B-81F6-34C170D7132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5" name="Freeform 454">
                <a:extLst>
                  <a:ext uri="{FF2B5EF4-FFF2-40B4-BE49-F238E27FC236}">
                    <a16:creationId xmlns:a16="http://schemas.microsoft.com/office/drawing/2014/main" id="{E6F85A0B-00CE-6D4F-A4FF-FFB7E1C2F7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4" name="Group 124">
            <a:extLst>
              <a:ext uri="{FF2B5EF4-FFF2-40B4-BE49-F238E27FC236}">
                <a16:creationId xmlns:a16="http://schemas.microsoft.com/office/drawing/2014/main" id="{9BF07229-A6A4-AD45-97F8-02F77949015D}"/>
              </a:ext>
            </a:extLst>
          </p:cNvPr>
          <p:cNvGrpSpPr>
            <a:grpSpLocks/>
          </p:cNvGrpSpPr>
          <p:nvPr/>
        </p:nvGrpSpPr>
        <p:grpSpPr bwMode="auto">
          <a:xfrm>
            <a:off x="1317421" y="3877120"/>
            <a:ext cx="645431" cy="569172"/>
            <a:chOff x="-44" y="1473"/>
            <a:chExt cx="981" cy="1105"/>
          </a:xfrm>
        </p:grpSpPr>
        <p:pic>
          <p:nvPicPr>
            <p:cNvPr id="447" name="Picture 125" descr="desktop_computer_stylized_medium">
              <a:extLst>
                <a:ext uri="{FF2B5EF4-FFF2-40B4-BE49-F238E27FC236}">
                  <a16:creationId xmlns:a16="http://schemas.microsoft.com/office/drawing/2014/main" id="{7307EF69-0AD9-7347-B5CF-13B9A3CE26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8" name="Freeform 126">
              <a:extLst>
                <a:ext uri="{FF2B5EF4-FFF2-40B4-BE49-F238E27FC236}">
                  <a16:creationId xmlns:a16="http://schemas.microsoft.com/office/drawing/2014/main" id="{70150EB8-302C-104D-A225-CB59DD73AD6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6" name="Freeform 12">
            <a:extLst>
              <a:ext uri="{FF2B5EF4-FFF2-40B4-BE49-F238E27FC236}">
                <a16:creationId xmlns:a16="http://schemas.microsoft.com/office/drawing/2014/main" id="{0457B109-DCF7-7B48-990C-188E960DA7E2}"/>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Line 33">
            <a:extLst>
              <a:ext uri="{FF2B5EF4-FFF2-40B4-BE49-F238E27FC236}">
                <a16:creationId xmlns:a16="http://schemas.microsoft.com/office/drawing/2014/main" id="{378BB6D2-BFAA-E544-BB30-E3BAC64FEF3E}"/>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8" name="Text Box 42">
            <a:extLst>
              <a:ext uri="{FF2B5EF4-FFF2-40B4-BE49-F238E27FC236}">
                <a16:creationId xmlns:a16="http://schemas.microsoft.com/office/drawing/2014/main" id="{E22D8322-6AC1-024E-A7E0-7FB476A5F28E}"/>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39" name="Text Box 52">
            <a:extLst>
              <a:ext uri="{FF2B5EF4-FFF2-40B4-BE49-F238E27FC236}">
                <a16:creationId xmlns:a16="http://schemas.microsoft.com/office/drawing/2014/main" id="{C9BA4092-FFBC-344B-B0CD-5F77B5C37F21}"/>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40" name="Line 53">
            <a:extLst>
              <a:ext uri="{FF2B5EF4-FFF2-40B4-BE49-F238E27FC236}">
                <a16:creationId xmlns:a16="http://schemas.microsoft.com/office/drawing/2014/main" id="{D40AEB36-CE2F-6240-A4C3-F1CF224B9976}"/>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4">
            <a:extLst>
              <a:ext uri="{FF2B5EF4-FFF2-40B4-BE49-F238E27FC236}">
                <a16:creationId xmlns:a16="http://schemas.microsoft.com/office/drawing/2014/main" id="{495C95A8-89BF-AD47-9100-5231A4D8B0C2}"/>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Line 55">
            <a:extLst>
              <a:ext uri="{FF2B5EF4-FFF2-40B4-BE49-F238E27FC236}">
                <a16:creationId xmlns:a16="http://schemas.microsoft.com/office/drawing/2014/main" id="{120B847C-F27F-494F-8014-E8B621196DE4}"/>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57">
            <a:extLst>
              <a:ext uri="{FF2B5EF4-FFF2-40B4-BE49-F238E27FC236}">
                <a16:creationId xmlns:a16="http://schemas.microsoft.com/office/drawing/2014/main" id="{960F0352-E2A3-DE4C-9E29-AD02BDE1E66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5" name="Group 127">
            <a:extLst>
              <a:ext uri="{FF2B5EF4-FFF2-40B4-BE49-F238E27FC236}">
                <a16:creationId xmlns:a16="http://schemas.microsoft.com/office/drawing/2014/main" id="{3AD20F85-F9D5-B241-A4C0-83AA3C7AFA1C}"/>
              </a:ext>
            </a:extLst>
          </p:cNvPr>
          <p:cNvGrpSpPr>
            <a:grpSpLocks/>
          </p:cNvGrpSpPr>
          <p:nvPr/>
        </p:nvGrpSpPr>
        <p:grpSpPr bwMode="auto">
          <a:xfrm>
            <a:off x="7531958" y="4473878"/>
            <a:ext cx="284691" cy="577481"/>
            <a:chOff x="4140" y="429"/>
            <a:chExt cx="1425" cy="2396"/>
          </a:xfrm>
        </p:grpSpPr>
        <p:sp>
          <p:nvSpPr>
            <p:cNvPr id="409" name="Freeform 128">
              <a:extLst>
                <a:ext uri="{FF2B5EF4-FFF2-40B4-BE49-F238E27FC236}">
                  <a16:creationId xmlns:a16="http://schemas.microsoft.com/office/drawing/2014/main" id="{0B4C7EC1-ADAA-B244-8CDF-3FEFCFF9F2D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0" name="Rectangle 129">
              <a:extLst>
                <a:ext uri="{FF2B5EF4-FFF2-40B4-BE49-F238E27FC236}">
                  <a16:creationId xmlns:a16="http://schemas.microsoft.com/office/drawing/2014/main" id="{A0FF8C35-B0F8-A74B-9E6E-A21B68AFBDF1}"/>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Freeform 130">
              <a:extLst>
                <a:ext uri="{FF2B5EF4-FFF2-40B4-BE49-F238E27FC236}">
                  <a16:creationId xmlns:a16="http://schemas.microsoft.com/office/drawing/2014/main" id="{B8A6A9CE-AE19-9646-8506-8FABE239754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2" name="Freeform 131">
              <a:extLst>
                <a:ext uri="{FF2B5EF4-FFF2-40B4-BE49-F238E27FC236}">
                  <a16:creationId xmlns:a16="http://schemas.microsoft.com/office/drawing/2014/main" id="{920D5DF8-F10D-784B-A501-18ADE558747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3" name="Rectangle 132">
              <a:extLst>
                <a:ext uri="{FF2B5EF4-FFF2-40B4-BE49-F238E27FC236}">
                  <a16:creationId xmlns:a16="http://schemas.microsoft.com/office/drawing/2014/main" id="{158A36BE-3875-984B-860D-8A0FE0867C2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4" name="Group 133">
              <a:extLst>
                <a:ext uri="{FF2B5EF4-FFF2-40B4-BE49-F238E27FC236}">
                  <a16:creationId xmlns:a16="http://schemas.microsoft.com/office/drawing/2014/main" id="{E5497F18-12AE-964F-A3C6-A90B513556BE}"/>
                </a:ext>
              </a:extLst>
            </p:cNvPr>
            <p:cNvGrpSpPr>
              <a:grpSpLocks/>
            </p:cNvGrpSpPr>
            <p:nvPr/>
          </p:nvGrpSpPr>
          <p:grpSpPr bwMode="auto">
            <a:xfrm>
              <a:off x="4749" y="668"/>
              <a:ext cx="581" cy="145"/>
              <a:chOff x="614" y="2568"/>
              <a:chExt cx="725" cy="139"/>
            </a:xfrm>
          </p:grpSpPr>
          <p:sp>
            <p:nvSpPr>
              <p:cNvPr id="439" name="AutoShape 134">
                <a:extLst>
                  <a:ext uri="{FF2B5EF4-FFF2-40B4-BE49-F238E27FC236}">
                    <a16:creationId xmlns:a16="http://schemas.microsoft.com/office/drawing/2014/main" id="{44D06AC1-BE64-AD44-B78A-06EA0742660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135">
                <a:extLst>
                  <a:ext uri="{FF2B5EF4-FFF2-40B4-BE49-F238E27FC236}">
                    <a16:creationId xmlns:a16="http://schemas.microsoft.com/office/drawing/2014/main" id="{AB2F27B0-5EAD-DE4F-BB61-62C23D5FBC86}"/>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5" name="Rectangle 136">
              <a:extLst>
                <a:ext uri="{FF2B5EF4-FFF2-40B4-BE49-F238E27FC236}">
                  <a16:creationId xmlns:a16="http://schemas.microsoft.com/office/drawing/2014/main" id="{497EAA10-56C6-FF48-9B71-8DD4C9104F4D}"/>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6" name="Group 137">
              <a:extLst>
                <a:ext uri="{FF2B5EF4-FFF2-40B4-BE49-F238E27FC236}">
                  <a16:creationId xmlns:a16="http://schemas.microsoft.com/office/drawing/2014/main" id="{C3283769-C067-6D49-911F-DE095B9010DC}"/>
                </a:ext>
              </a:extLst>
            </p:cNvPr>
            <p:cNvGrpSpPr>
              <a:grpSpLocks/>
            </p:cNvGrpSpPr>
            <p:nvPr/>
          </p:nvGrpSpPr>
          <p:grpSpPr bwMode="auto">
            <a:xfrm>
              <a:off x="4747" y="994"/>
              <a:ext cx="581" cy="134"/>
              <a:chOff x="614" y="2568"/>
              <a:chExt cx="725" cy="139"/>
            </a:xfrm>
          </p:grpSpPr>
          <p:sp>
            <p:nvSpPr>
              <p:cNvPr id="437" name="AutoShape 138">
                <a:extLst>
                  <a:ext uri="{FF2B5EF4-FFF2-40B4-BE49-F238E27FC236}">
                    <a16:creationId xmlns:a16="http://schemas.microsoft.com/office/drawing/2014/main" id="{AB151B02-EE9D-8247-BD54-A32913D967B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AutoShape 139">
                <a:extLst>
                  <a:ext uri="{FF2B5EF4-FFF2-40B4-BE49-F238E27FC236}">
                    <a16:creationId xmlns:a16="http://schemas.microsoft.com/office/drawing/2014/main" id="{FEF7F223-DA6D-0843-95D8-3849E237504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7" name="Rectangle 140">
              <a:extLst>
                <a:ext uri="{FF2B5EF4-FFF2-40B4-BE49-F238E27FC236}">
                  <a16:creationId xmlns:a16="http://schemas.microsoft.com/office/drawing/2014/main" id="{7E6BEA62-9B73-F64A-AD66-03070B2683C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Rectangle 141">
              <a:extLst>
                <a:ext uri="{FF2B5EF4-FFF2-40B4-BE49-F238E27FC236}">
                  <a16:creationId xmlns:a16="http://schemas.microsoft.com/office/drawing/2014/main" id="{B703598A-F43E-8F44-AA55-32B934E36F72}"/>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9" name="Group 142">
              <a:extLst>
                <a:ext uri="{FF2B5EF4-FFF2-40B4-BE49-F238E27FC236}">
                  <a16:creationId xmlns:a16="http://schemas.microsoft.com/office/drawing/2014/main" id="{37E008B5-DF9F-4741-9481-59DB934698E8}"/>
                </a:ext>
              </a:extLst>
            </p:cNvPr>
            <p:cNvGrpSpPr>
              <a:grpSpLocks/>
            </p:cNvGrpSpPr>
            <p:nvPr/>
          </p:nvGrpSpPr>
          <p:grpSpPr bwMode="auto">
            <a:xfrm>
              <a:off x="4735" y="1627"/>
              <a:ext cx="582" cy="151"/>
              <a:chOff x="614" y="2568"/>
              <a:chExt cx="725" cy="139"/>
            </a:xfrm>
          </p:grpSpPr>
          <p:sp>
            <p:nvSpPr>
              <p:cNvPr id="435" name="AutoShape 143">
                <a:extLst>
                  <a:ext uri="{FF2B5EF4-FFF2-40B4-BE49-F238E27FC236}">
                    <a16:creationId xmlns:a16="http://schemas.microsoft.com/office/drawing/2014/main" id="{4DFCD725-D192-594A-9091-58E3EB174C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6" name="AutoShape 144">
                <a:extLst>
                  <a:ext uri="{FF2B5EF4-FFF2-40B4-BE49-F238E27FC236}">
                    <a16:creationId xmlns:a16="http://schemas.microsoft.com/office/drawing/2014/main" id="{E1E81217-E6F8-7E4C-83BD-39023D5FF17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0" name="Freeform 145">
              <a:extLst>
                <a:ext uri="{FF2B5EF4-FFF2-40B4-BE49-F238E27FC236}">
                  <a16:creationId xmlns:a16="http://schemas.microsoft.com/office/drawing/2014/main" id="{C9C21037-BEFA-DF45-969E-77E95675D29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21" name="Group 146">
              <a:extLst>
                <a:ext uri="{FF2B5EF4-FFF2-40B4-BE49-F238E27FC236}">
                  <a16:creationId xmlns:a16="http://schemas.microsoft.com/office/drawing/2014/main" id="{8C21E2FB-1E40-4E43-8A6F-A77D3B537718}"/>
                </a:ext>
              </a:extLst>
            </p:cNvPr>
            <p:cNvGrpSpPr>
              <a:grpSpLocks/>
            </p:cNvGrpSpPr>
            <p:nvPr/>
          </p:nvGrpSpPr>
          <p:grpSpPr bwMode="auto">
            <a:xfrm>
              <a:off x="4739" y="1327"/>
              <a:ext cx="582" cy="139"/>
              <a:chOff x="614" y="2568"/>
              <a:chExt cx="725" cy="139"/>
            </a:xfrm>
          </p:grpSpPr>
          <p:sp>
            <p:nvSpPr>
              <p:cNvPr id="433" name="AutoShape 147">
                <a:extLst>
                  <a:ext uri="{FF2B5EF4-FFF2-40B4-BE49-F238E27FC236}">
                    <a16:creationId xmlns:a16="http://schemas.microsoft.com/office/drawing/2014/main" id="{3FB07F3E-B384-BA42-B9DC-3F347F4454A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AutoShape 148">
                <a:extLst>
                  <a:ext uri="{FF2B5EF4-FFF2-40B4-BE49-F238E27FC236}">
                    <a16:creationId xmlns:a16="http://schemas.microsoft.com/office/drawing/2014/main" id="{53CFABFE-9ECC-654C-A26F-077B10C41C5B}"/>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2" name="Rectangle 149">
              <a:extLst>
                <a:ext uri="{FF2B5EF4-FFF2-40B4-BE49-F238E27FC236}">
                  <a16:creationId xmlns:a16="http://schemas.microsoft.com/office/drawing/2014/main" id="{2ADBFF81-E61D-BD42-A5DA-C6C72A45BA9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150">
              <a:extLst>
                <a:ext uri="{FF2B5EF4-FFF2-40B4-BE49-F238E27FC236}">
                  <a16:creationId xmlns:a16="http://schemas.microsoft.com/office/drawing/2014/main" id="{B801D18D-12AF-604B-826B-87612B4BE25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151">
              <a:extLst>
                <a:ext uri="{FF2B5EF4-FFF2-40B4-BE49-F238E27FC236}">
                  <a16:creationId xmlns:a16="http://schemas.microsoft.com/office/drawing/2014/main" id="{E0D76583-E225-D143-AD69-86F92601178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Oval 152">
              <a:extLst>
                <a:ext uri="{FF2B5EF4-FFF2-40B4-BE49-F238E27FC236}">
                  <a16:creationId xmlns:a16="http://schemas.microsoft.com/office/drawing/2014/main" id="{B87BD5BD-84ED-1A45-B304-E70CB33272B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Freeform 153">
              <a:extLst>
                <a:ext uri="{FF2B5EF4-FFF2-40B4-BE49-F238E27FC236}">
                  <a16:creationId xmlns:a16="http://schemas.microsoft.com/office/drawing/2014/main" id="{AC83A214-EE2C-7D46-A95B-93B9ECF9794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7" name="AutoShape 154">
              <a:extLst>
                <a:ext uri="{FF2B5EF4-FFF2-40B4-BE49-F238E27FC236}">
                  <a16:creationId xmlns:a16="http://schemas.microsoft.com/office/drawing/2014/main" id="{E7B0CC33-9743-9840-8876-CD696FD4644E}"/>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55">
              <a:extLst>
                <a:ext uri="{FF2B5EF4-FFF2-40B4-BE49-F238E27FC236}">
                  <a16:creationId xmlns:a16="http://schemas.microsoft.com/office/drawing/2014/main" id="{90FDCD67-DF9D-014D-94A7-D70073231139}"/>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Oval 156">
              <a:extLst>
                <a:ext uri="{FF2B5EF4-FFF2-40B4-BE49-F238E27FC236}">
                  <a16:creationId xmlns:a16="http://schemas.microsoft.com/office/drawing/2014/main" id="{B70C62CF-87D8-BD4F-8287-EAFAD6879C9C}"/>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Oval 157">
              <a:extLst>
                <a:ext uri="{FF2B5EF4-FFF2-40B4-BE49-F238E27FC236}">
                  <a16:creationId xmlns:a16="http://schemas.microsoft.com/office/drawing/2014/main" id="{9CB3EBC8-732C-2243-9992-39D2F18B4FAC}"/>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31" name="Oval 158">
              <a:extLst>
                <a:ext uri="{FF2B5EF4-FFF2-40B4-BE49-F238E27FC236}">
                  <a16:creationId xmlns:a16="http://schemas.microsoft.com/office/drawing/2014/main" id="{F6C1B254-B4D2-D447-9853-48F46447F66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Rectangle 159">
              <a:extLst>
                <a:ext uri="{FF2B5EF4-FFF2-40B4-BE49-F238E27FC236}">
                  <a16:creationId xmlns:a16="http://schemas.microsoft.com/office/drawing/2014/main" id="{0ACFD0C6-117A-4E4E-ABC4-5883C7B0EF1B}"/>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60">
            <a:extLst>
              <a:ext uri="{FF2B5EF4-FFF2-40B4-BE49-F238E27FC236}">
                <a16:creationId xmlns:a16="http://schemas.microsoft.com/office/drawing/2014/main" id="{C6CE532B-F6A8-1F45-B978-5D94FE3A17B7}"/>
              </a:ext>
            </a:extLst>
          </p:cNvPr>
          <p:cNvGrpSpPr>
            <a:grpSpLocks/>
          </p:cNvGrpSpPr>
          <p:nvPr/>
        </p:nvGrpSpPr>
        <p:grpSpPr bwMode="auto">
          <a:xfrm>
            <a:off x="585296" y="5655276"/>
            <a:ext cx="645431" cy="569172"/>
            <a:chOff x="-44" y="1473"/>
            <a:chExt cx="981" cy="1105"/>
          </a:xfrm>
        </p:grpSpPr>
        <p:pic>
          <p:nvPicPr>
            <p:cNvPr id="407" name="Picture 161" descr="desktop_computer_stylized_medium">
              <a:extLst>
                <a:ext uri="{FF2B5EF4-FFF2-40B4-BE49-F238E27FC236}">
                  <a16:creationId xmlns:a16="http://schemas.microsoft.com/office/drawing/2014/main" id="{3D454C67-648C-464C-9348-5D5073002B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8" name="Freeform 162">
              <a:extLst>
                <a:ext uri="{FF2B5EF4-FFF2-40B4-BE49-F238E27FC236}">
                  <a16:creationId xmlns:a16="http://schemas.microsoft.com/office/drawing/2014/main" id="{AF9C0563-4685-1D4B-BCCD-35AFDE3FA6D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47" name="Group 163">
            <a:extLst>
              <a:ext uri="{FF2B5EF4-FFF2-40B4-BE49-F238E27FC236}">
                <a16:creationId xmlns:a16="http://schemas.microsoft.com/office/drawing/2014/main" id="{B6D845CD-0E90-2A48-9E39-CEAB78AAF9D3}"/>
              </a:ext>
            </a:extLst>
          </p:cNvPr>
          <p:cNvGrpSpPr>
            <a:grpSpLocks/>
          </p:cNvGrpSpPr>
          <p:nvPr/>
        </p:nvGrpSpPr>
        <p:grpSpPr bwMode="auto">
          <a:xfrm>
            <a:off x="7141970" y="5736859"/>
            <a:ext cx="284691" cy="577481"/>
            <a:chOff x="4140" y="429"/>
            <a:chExt cx="1425" cy="2396"/>
          </a:xfrm>
        </p:grpSpPr>
        <p:sp>
          <p:nvSpPr>
            <p:cNvPr id="375" name="Freeform 164">
              <a:extLst>
                <a:ext uri="{FF2B5EF4-FFF2-40B4-BE49-F238E27FC236}">
                  <a16:creationId xmlns:a16="http://schemas.microsoft.com/office/drawing/2014/main" id="{AC1944D9-AB2D-A840-B696-F06D81AC9CA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6" name="Rectangle 165">
              <a:extLst>
                <a:ext uri="{FF2B5EF4-FFF2-40B4-BE49-F238E27FC236}">
                  <a16:creationId xmlns:a16="http://schemas.microsoft.com/office/drawing/2014/main" id="{FE3F2702-7FD8-D84F-B02B-60338FAC645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Freeform 166">
              <a:extLst>
                <a:ext uri="{FF2B5EF4-FFF2-40B4-BE49-F238E27FC236}">
                  <a16:creationId xmlns:a16="http://schemas.microsoft.com/office/drawing/2014/main" id="{AE3945C7-89B6-AE48-8EE1-FAE01D503FE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8" name="Freeform 167">
              <a:extLst>
                <a:ext uri="{FF2B5EF4-FFF2-40B4-BE49-F238E27FC236}">
                  <a16:creationId xmlns:a16="http://schemas.microsoft.com/office/drawing/2014/main" id="{8B262BBF-D0A1-384E-849C-4C274B7FE56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9" name="Rectangle 168">
              <a:extLst>
                <a:ext uri="{FF2B5EF4-FFF2-40B4-BE49-F238E27FC236}">
                  <a16:creationId xmlns:a16="http://schemas.microsoft.com/office/drawing/2014/main" id="{B21054BF-A0F7-5548-9EE7-4534695D12BF}"/>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0" name="Group 169">
              <a:extLst>
                <a:ext uri="{FF2B5EF4-FFF2-40B4-BE49-F238E27FC236}">
                  <a16:creationId xmlns:a16="http://schemas.microsoft.com/office/drawing/2014/main" id="{2C63B899-F37C-2843-B0E4-6A8FD67FEB3C}"/>
                </a:ext>
              </a:extLst>
            </p:cNvPr>
            <p:cNvGrpSpPr>
              <a:grpSpLocks/>
            </p:cNvGrpSpPr>
            <p:nvPr/>
          </p:nvGrpSpPr>
          <p:grpSpPr bwMode="auto">
            <a:xfrm>
              <a:off x="4749" y="668"/>
              <a:ext cx="581" cy="145"/>
              <a:chOff x="614" y="2568"/>
              <a:chExt cx="725" cy="139"/>
            </a:xfrm>
          </p:grpSpPr>
          <p:sp>
            <p:nvSpPr>
              <p:cNvPr id="405" name="AutoShape 170">
                <a:extLst>
                  <a:ext uri="{FF2B5EF4-FFF2-40B4-BE49-F238E27FC236}">
                    <a16:creationId xmlns:a16="http://schemas.microsoft.com/office/drawing/2014/main" id="{94C05A2E-6617-C343-8F01-95B4E8D0C0AD}"/>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171">
                <a:extLst>
                  <a:ext uri="{FF2B5EF4-FFF2-40B4-BE49-F238E27FC236}">
                    <a16:creationId xmlns:a16="http://schemas.microsoft.com/office/drawing/2014/main" id="{881D794E-FF34-414B-ABDF-C5EFE314129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1" name="Rectangle 172">
              <a:extLst>
                <a:ext uri="{FF2B5EF4-FFF2-40B4-BE49-F238E27FC236}">
                  <a16:creationId xmlns:a16="http://schemas.microsoft.com/office/drawing/2014/main" id="{1248FF3D-9E05-3A40-AB88-FD1C22C30F0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2" name="Group 173">
              <a:extLst>
                <a:ext uri="{FF2B5EF4-FFF2-40B4-BE49-F238E27FC236}">
                  <a16:creationId xmlns:a16="http://schemas.microsoft.com/office/drawing/2014/main" id="{AEA37B61-C679-BD4C-946C-0850A830FE28}"/>
                </a:ext>
              </a:extLst>
            </p:cNvPr>
            <p:cNvGrpSpPr>
              <a:grpSpLocks/>
            </p:cNvGrpSpPr>
            <p:nvPr/>
          </p:nvGrpSpPr>
          <p:grpSpPr bwMode="auto">
            <a:xfrm>
              <a:off x="4747" y="994"/>
              <a:ext cx="581" cy="134"/>
              <a:chOff x="614" y="2568"/>
              <a:chExt cx="725" cy="139"/>
            </a:xfrm>
          </p:grpSpPr>
          <p:sp>
            <p:nvSpPr>
              <p:cNvPr id="403" name="AutoShape 174">
                <a:extLst>
                  <a:ext uri="{FF2B5EF4-FFF2-40B4-BE49-F238E27FC236}">
                    <a16:creationId xmlns:a16="http://schemas.microsoft.com/office/drawing/2014/main" id="{E18E671A-3A85-AB40-A9A6-C1676123ED1A}"/>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AutoShape 175">
                <a:extLst>
                  <a:ext uri="{FF2B5EF4-FFF2-40B4-BE49-F238E27FC236}">
                    <a16:creationId xmlns:a16="http://schemas.microsoft.com/office/drawing/2014/main" id="{091465B3-523F-F74A-848E-134B2B03659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3" name="Rectangle 176">
              <a:extLst>
                <a:ext uri="{FF2B5EF4-FFF2-40B4-BE49-F238E27FC236}">
                  <a16:creationId xmlns:a16="http://schemas.microsoft.com/office/drawing/2014/main" id="{9F161249-61DD-1645-8787-2796E69D4525}"/>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Rectangle 177">
              <a:extLst>
                <a:ext uri="{FF2B5EF4-FFF2-40B4-BE49-F238E27FC236}">
                  <a16:creationId xmlns:a16="http://schemas.microsoft.com/office/drawing/2014/main" id="{AA505E39-11E3-4D49-96C3-80F10D41D46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5" name="Group 178">
              <a:extLst>
                <a:ext uri="{FF2B5EF4-FFF2-40B4-BE49-F238E27FC236}">
                  <a16:creationId xmlns:a16="http://schemas.microsoft.com/office/drawing/2014/main" id="{A3C57DB1-4919-604C-A319-3C717B76618C}"/>
                </a:ext>
              </a:extLst>
            </p:cNvPr>
            <p:cNvGrpSpPr>
              <a:grpSpLocks/>
            </p:cNvGrpSpPr>
            <p:nvPr/>
          </p:nvGrpSpPr>
          <p:grpSpPr bwMode="auto">
            <a:xfrm>
              <a:off x="4735" y="1627"/>
              <a:ext cx="582" cy="151"/>
              <a:chOff x="614" y="2568"/>
              <a:chExt cx="725" cy="139"/>
            </a:xfrm>
          </p:grpSpPr>
          <p:sp>
            <p:nvSpPr>
              <p:cNvPr id="401" name="AutoShape 179">
                <a:extLst>
                  <a:ext uri="{FF2B5EF4-FFF2-40B4-BE49-F238E27FC236}">
                    <a16:creationId xmlns:a16="http://schemas.microsoft.com/office/drawing/2014/main" id="{5E8B2822-F633-304D-B3EE-0E72DDC60D6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AutoShape 180">
                <a:extLst>
                  <a:ext uri="{FF2B5EF4-FFF2-40B4-BE49-F238E27FC236}">
                    <a16:creationId xmlns:a16="http://schemas.microsoft.com/office/drawing/2014/main" id="{05C20314-621B-134F-97EA-D4A0DDECDD4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6" name="Freeform 181">
              <a:extLst>
                <a:ext uri="{FF2B5EF4-FFF2-40B4-BE49-F238E27FC236}">
                  <a16:creationId xmlns:a16="http://schemas.microsoft.com/office/drawing/2014/main" id="{BD2DBEB0-3968-0649-BC9B-64EA7317E00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87" name="Group 182">
              <a:extLst>
                <a:ext uri="{FF2B5EF4-FFF2-40B4-BE49-F238E27FC236}">
                  <a16:creationId xmlns:a16="http://schemas.microsoft.com/office/drawing/2014/main" id="{BFC44DA6-F534-CD44-A919-BDA60B793836}"/>
                </a:ext>
              </a:extLst>
            </p:cNvPr>
            <p:cNvGrpSpPr>
              <a:grpSpLocks/>
            </p:cNvGrpSpPr>
            <p:nvPr/>
          </p:nvGrpSpPr>
          <p:grpSpPr bwMode="auto">
            <a:xfrm>
              <a:off x="4739" y="1327"/>
              <a:ext cx="582" cy="139"/>
              <a:chOff x="614" y="2568"/>
              <a:chExt cx="725" cy="139"/>
            </a:xfrm>
          </p:grpSpPr>
          <p:sp>
            <p:nvSpPr>
              <p:cNvPr id="399" name="AutoShape 183">
                <a:extLst>
                  <a:ext uri="{FF2B5EF4-FFF2-40B4-BE49-F238E27FC236}">
                    <a16:creationId xmlns:a16="http://schemas.microsoft.com/office/drawing/2014/main" id="{E60E8D05-3918-B747-A606-FC0E1386C154}"/>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184">
                <a:extLst>
                  <a:ext uri="{FF2B5EF4-FFF2-40B4-BE49-F238E27FC236}">
                    <a16:creationId xmlns:a16="http://schemas.microsoft.com/office/drawing/2014/main" id="{8735D17B-A685-3648-8255-F30DD55695A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85">
              <a:extLst>
                <a:ext uri="{FF2B5EF4-FFF2-40B4-BE49-F238E27FC236}">
                  <a16:creationId xmlns:a16="http://schemas.microsoft.com/office/drawing/2014/main" id="{B66C501C-7D5B-8E4B-B068-5CCE73A0405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9" name="Freeform 186">
              <a:extLst>
                <a:ext uri="{FF2B5EF4-FFF2-40B4-BE49-F238E27FC236}">
                  <a16:creationId xmlns:a16="http://schemas.microsoft.com/office/drawing/2014/main" id="{33C62712-7A81-4F41-B474-B9218B7AFA0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Freeform 187">
              <a:extLst>
                <a:ext uri="{FF2B5EF4-FFF2-40B4-BE49-F238E27FC236}">
                  <a16:creationId xmlns:a16="http://schemas.microsoft.com/office/drawing/2014/main" id="{E4B6BE7D-DBBB-B44D-A0F9-E40A81D7F43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1" name="Oval 188">
              <a:extLst>
                <a:ext uri="{FF2B5EF4-FFF2-40B4-BE49-F238E27FC236}">
                  <a16:creationId xmlns:a16="http://schemas.microsoft.com/office/drawing/2014/main" id="{6D17DB9A-DA87-3640-89B5-EA939BE73CE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Freeform 189">
              <a:extLst>
                <a:ext uri="{FF2B5EF4-FFF2-40B4-BE49-F238E27FC236}">
                  <a16:creationId xmlns:a16="http://schemas.microsoft.com/office/drawing/2014/main" id="{2DE874C4-BF52-8245-9555-CA025B392D7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3" name="AutoShape 190">
              <a:extLst>
                <a:ext uri="{FF2B5EF4-FFF2-40B4-BE49-F238E27FC236}">
                  <a16:creationId xmlns:a16="http://schemas.microsoft.com/office/drawing/2014/main" id="{D15AD96A-57FC-B240-8995-DEDB6B8C42C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91">
              <a:extLst>
                <a:ext uri="{FF2B5EF4-FFF2-40B4-BE49-F238E27FC236}">
                  <a16:creationId xmlns:a16="http://schemas.microsoft.com/office/drawing/2014/main" id="{9B662CF9-5E9F-EE42-826A-BA11CF39366A}"/>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Oval 192">
              <a:extLst>
                <a:ext uri="{FF2B5EF4-FFF2-40B4-BE49-F238E27FC236}">
                  <a16:creationId xmlns:a16="http://schemas.microsoft.com/office/drawing/2014/main" id="{F2A6059E-C073-154E-9CDE-85E284A9C1E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Oval 193">
              <a:extLst>
                <a:ext uri="{FF2B5EF4-FFF2-40B4-BE49-F238E27FC236}">
                  <a16:creationId xmlns:a16="http://schemas.microsoft.com/office/drawing/2014/main" id="{55ECAC8A-9EEB-3F47-B474-796C5779F66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97" name="Oval 194">
              <a:extLst>
                <a:ext uri="{FF2B5EF4-FFF2-40B4-BE49-F238E27FC236}">
                  <a16:creationId xmlns:a16="http://schemas.microsoft.com/office/drawing/2014/main" id="{F009E702-300F-2245-8184-904D723ECFB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Rectangle 195">
              <a:extLst>
                <a:ext uri="{FF2B5EF4-FFF2-40B4-BE49-F238E27FC236}">
                  <a16:creationId xmlns:a16="http://schemas.microsoft.com/office/drawing/2014/main" id="{E1220E42-05A2-224A-AF06-8BC122552018}"/>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8" name="Line 57">
            <a:extLst>
              <a:ext uri="{FF2B5EF4-FFF2-40B4-BE49-F238E27FC236}">
                <a16:creationId xmlns:a16="http://schemas.microsoft.com/office/drawing/2014/main" id="{BE19B1CA-E01A-2D4A-A501-25E01C74D0D9}"/>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Line 57">
            <a:extLst>
              <a:ext uri="{FF2B5EF4-FFF2-40B4-BE49-F238E27FC236}">
                <a16:creationId xmlns:a16="http://schemas.microsoft.com/office/drawing/2014/main" id="{CDD86028-5E0B-1E49-A327-7BF095EF01DB}"/>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0" name="Line 57">
            <a:extLst>
              <a:ext uri="{FF2B5EF4-FFF2-40B4-BE49-F238E27FC236}">
                <a16:creationId xmlns:a16="http://schemas.microsoft.com/office/drawing/2014/main" id="{456364AC-0294-B946-BA06-B02AD7C1481D}"/>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7AD5920F-E18F-2E4A-8BAE-ACFA2B9B05A4}"/>
              </a:ext>
            </a:extLst>
          </p:cNvPr>
          <p:cNvGrpSpPr/>
          <p:nvPr/>
        </p:nvGrpSpPr>
        <p:grpSpPr>
          <a:xfrm>
            <a:off x="2749090" y="3427413"/>
            <a:ext cx="2851610" cy="946150"/>
            <a:chOff x="2749090" y="3427413"/>
            <a:chExt cx="2851610" cy="946150"/>
          </a:xfrm>
        </p:grpSpPr>
        <p:sp>
          <p:nvSpPr>
            <p:cNvPr id="368" name="Text Box 68">
              <a:extLst>
                <a:ext uri="{FF2B5EF4-FFF2-40B4-BE49-F238E27FC236}">
                  <a16:creationId xmlns:a16="http://schemas.microsoft.com/office/drawing/2014/main" id="{859A744D-4964-E049-B851-169F4C802B9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9" name="Oval 217">
              <a:extLst>
                <a:ext uri="{FF2B5EF4-FFF2-40B4-BE49-F238E27FC236}">
                  <a16:creationId xmlns:a16="http://schemas.microsoft.com/office/drawing/2014/main" id="{46259149-BCE0-B941-AA71-927BC7C2EE1D}"/>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Line 229">
              <a:extLst>
                <a:ext uri="{FF2B5EF4-FFF2-40B4-BE49-F238E27FC236}">
                  <a16:creationId xmlns:a16="http://schemas.microsoft.com/office/drawing/2014/main" id="{9CBDE0F7-AD5A-7847-A00B-C9BE9408958B}"/>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Oval 232">
              <a:extLst>
                <a:ext uri="{FF2B5EF4-FFF2-40B4-BE49-F238E27FC236}">
                  <a16:creationId xmlns:a16="http://schemas.microsoft.com/office/drawing/2014/main" id="{50F84776-27DA-5E43-BACA-DB1E8848891B}"/>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2" name="Text Box 233">
              <a:extLst>
                <a:ext uri="{FF2B5EF4-FFF2-40B4-BE49-F238E27FC236}">
                  <a16:creationId xmlns:a16="http://schemas.microsoft.com/office/drawing/2014/main" id="{CD7720D4-A07A-DB4C-A9C9-DFD5FF905D56}"/>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73" name="Line 234">
              <a:extLst>
                <a:ext uri="{FF2B5EF4-FFF2-40B4-BE49-F238E27FC236}">
                  <a16:creationId xmlns:a16="http://schemas.microsoft.com/office/drawing/2014/main" id="{E5F71B29-0A2A-964A-BC39-E82168AE5BAA}"/>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Line 235">
              <a:extLst>
                <a:ext uri="{FF2B5EF4-FFF2-40B4-BE49-F238E27FC236}">
                  <a16:creationId xmlns:a16="http://schemas.microsoft.com/office/drawing/2014/main" id="{2CB87FE3-B426-7646-85C8-A92260133CC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2" name="Group 351">
            <a:extLst>
              <a:ext uri="{FF2B5EF4-FFF2-40B4-BE49-F238E27FC236}">
                <a16:creationId xmlns:a16="http://schemas.microsoft.com/office/drawing/2014/main" id="{F6D1D3E8-6407-F347-8471-50418E5DB3B6}"/>
              </a:ext>
            </a:extLst>
          </p:cNvPr>
          <p:cNvGrpSpPr/>
          <p:nvPr/>
        </p:nvGrpSpPr>
        <p:grpSpPr>
          <a:xfrm>
            <a:off x="2913490" y="5218953"/>
            <a:ext cx="1938730" cy="1300181"/>
            <a:chOff x="2913490" y="5218953"/>
            <a:chExt cx="1938730" cy="1300181"/>
          </a:xfrm>
        </p:grpSpPr>
        <p:sp>
          <p:nvSpPr>
            <p:cNvPr id="357" name="Text Box 32">
              <a:extLst>
                <a:ext uri="{FF2B5EF4-FFF2-40B4-BE49-F238E27FC236}">
                  <a16:creationId xmlns:a16="http://schemas.microsoft.com/office/drawing/2014/main" id="{1A4AA4F8-0231-2B46-803C-7155B2F0120F}"/>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8" name="Line 77">
              <a:extLst>
                <a:ext uri="{FF2B5EF4-FFF2-40B4-BE49-F238E27FC236}">
                  <a16:creationId xmlns:a16="http://schemas.microsoft.com/office/drawing/2014/main" id="{89EEFCE7-B693-DF47-A9C3-7974FB2172E2}"/>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9" name="Group 358">
              <a:extLst>
                <a:ext uri="{FF2B5EF4-FFF2-40B4-BE49-F238E27FC236}">
                  <a16:creationId xmlns:a16="http://schemas.microsoft.com/office/drawing/2014/main" id="{D0C09238-8174-BB4A-8E90-44FDE9970486}"/>
                </a:ext>
              </a:extLst>
            </p:cNvPr>
            <p:cNvGrpSpPr/>
            <p:nvPr/>
          </p:nvGrpSpPr>
          <p:grpSpPr>
            <a:xfrm>
              <a:off x="4030362" y="5218953"/>
              <a:ext cx="821858" cy="355937"/>
              <a:chOff x="6859123" y="5156933"/>
              <a:chExt cx="456701" cy="226548"/>
            </a:xfrm>
          </p:grpSpPr>
          <p:sp>
            <p:nvSpPr>
              <p:cNvPr id="360" name="Rectangle 359">
                <a:extLst>
                  <a:ext uri="{FF2B5EF4-FFF2-40B4-BE49-F238E27FC236}">
                    <a16:creationId xmlns:a16="http://schemas.microsoft.com/office/drawing/2014/main" id="{92A586BF-DE6F-8C4B-AE2F-F0967D2E372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1" name="Straight Connector 360">
                <a:extLst>
                  <a:ext uri="{FF2B5EF4-FFF2-40B4-BE49-F238E27FC236}">
                    <a16:creationId xmlns:a16="http://schemas.microsoft.com/office/drawing/2014/main" id="{0E592EE8-BB64-8D4B-9345-8DEFE71B26C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D5F79093-B2D3-DA49-86C9-324E48C7FA3A}"/>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EE578935-8319-0640-AF1D-F33CFCCD6D7E}"/>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1A169DC6-020D-CF4C-944B-35A60B7E9A3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a:extLst>
                  <a:ext uri="{FF2B5EF4-FFF2-40B4-BE49-F238E27FC236}">
                    <a16:creationId xmlns:a16="http://schemas.microsoft.com/office/drawing/2014/main" id="{3FE5D615-EDCC-3D44-B201-E215C2A51C1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F42D5131-B17F-3447-A42A-972810DE3D7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B1CCBEF8-F4EA-4348-968D-DFF086EA12A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53" name="Freeform 91">
            <a:extLst>
              <a:ext uri="{FF2B5EF4-FFF2-40B4-BE49-F238E27FC236}">
                <a16:creationId xmlns:a16="http://schemas.microsoft.com/office/drawing/2014/main" id="{74B53B18-9053-AB4D-AAB3-9A2A8C61C05F}"/>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4" name="Group 353">
            <a:extLst>
              <a:ext uri="{FF2B5EF4-FFF2-40B4-BE49-F238E27FC236}">
                <a16:creationId xmlns:a16="http://schemas.microsoft.com/office/drawing/2014/main" id="{FC27C661-ABA7-0F42-9E2F-25607CCF3F4D}"/>
              </a:ext>
            </a:extLst>
          </p:cNvPr>
          <p:cNvGrpSpPr/>
          <p:nvPr/>
        </p:nvGrpSpPr>
        <p:grpSpPr>
          <a:xfrm>
            <a:off x="1586591" y="4743924"/>
            <a:ext cx="4913849" cy="1346072"/>
            <a:chOff x="5641439" y="2685215"/>
            <a:chExt cx="4000500" cy="1028700"/>
          </a:xfrm>
        </p:grpSpPr>
        <p:sp>
          <p:nvSpPr>
            <p:cNvPr id="355" name="Oval 73">
              <a:extLst>
                <a:ext uri="{FF2B5EF4-FFF2-40B4-BE49-F238E27FC236}">
                  <a16:creationId xmlns:a16="http://schemas.microsoft.com/office/drawing/2014/main" id="{E72E301D-F1BA-6444-B895-0B1F0880352E}"/>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Freeform 90">
              <a:extLst>
                <a:ext uri="{FF2B5EF4-FFF2-40B4-BE49-F238E27FC236}">
                  <a16:creationId xmlns:a16="http://schemas.microsoft.com/office/drawing/2014/main" id="{13DADEF9-AF21-FF44-BE17-072235C1AE6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71" name="Group 470">
            <a:extLst>
              <a:ext uri="{FF2B5EF4-FFF2-40B4-BE49-F238E27FC236}">
                <a16:creationId xmlns:a16="http://schemas.microsoft.com/office/drawing/2014/main" id="{C0C36A94-589E-A54C-A4A3-B52075E06328}"/>
              </a:ext>
            </a:extLst>
          </p:cNvPr>
          <p:cNvGrpSpPr/>
          <p:nvPr/>
        </p:nvGrpSpPr>
        <p:grpSpPr>
          <a:xfrm>
            <a:off x="3289650" y="5336775"/>
            <a:ext cx="2124396" cy="604097"/>
            <a:chOff x="3289650" y="5336775"/>
            <a:chExt cx="2124396" cy="604097"/>
          </a:xfrm>
        </p:grpSpPr>
        <p:sp>
          <p:nvSpPr>
            <p:cNvPr id="472" name="TextBox 471">
              <a:extLst>
                <a:ext uri="{FF2B5EF4-FFF2-40B4-BE49-F238E27FC236}">
                  <a16:creationId xmlns:a16="http://schemas.microsoft.com/office/drawing/2014/main" id="{A9A4B8BA-23AF-5649-A3E6-D2BC9304C80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73" name="TextBox 472">
              <a:extLst>
                <a:ext uri="{FF2B5EF4-FFF2-40B4-BE49-F238E27FC236}">
                  <a16:creationId xmlns:a16="http://schemas.microsoft.com/office/drawing/2014/main" id="{1F06564D-8518-8D42-A177-6D185E9763E0}"/>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29" name="Rectangle 235">
            <a:extLst>
              <a:ext uri="{FF2B5EF4-FFF2-40B4-BE49-F238E27FC236}">
                <a16:creationId xmlns:a16="http://schemas.microsoft.com/office/drawing/2014/main" id="{3A9A156B-19A0-8342-AF04-25615D3C763E}"/>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236">
            <a:extLst>
              <a:ext uri="{FF2B5EF4-FFF2-40B4-BE49-F238E27FC236}">
                <a16:creationId xmlns:a16="http://schemas.microsoft.com/office/drawing/2014/main" id="{E294DDA8-9BC1-2C4F-AB17-AAF3914D97A7}"/>
              </a:ext>
            </a:extLst>
          </p:cNvPr>
          <p:cNvSpPr txBox="1">
            <a:spLocks noChangeArrowheads="1"/>
          </p:cNvSpPr>
          <p:nvPr/>
        </p:nvSpPr>
        <p:spPr bwMode="auto">
          <a:xfrm>
            <a:off x="3725863"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231" name="Rectangle 237">
            <a:extLst>
              <a:ext uri="{FF2B5EF4-FFF2-40B4-BE49-F238E27FC236}">
                <a16:creationId xmlns:a16="http://schemas.microsoft.com/office/drawing/2014/main" id="{360D339D-2CD2-AD42-920B-3E6688F7095A}"/>
              </a:ext>
            </a:extLst>
          </p:cNvPr>
          <p:cNvSpPr>
            <a:spLocks noChangeArrowheads="1"/>
          </p:cNvSpPr>
          <p:nvPr/>
        </p:nvSpPr>
        <p:spPr bwMode="auto">
          <a:xfrm>
            <a:off x="2381250" y="3844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2" name="Rectangle 264">
            <a:extLst>
              <a:ext uri="{FF2B5EF4-FFF2-40B4-BE49-F238E27FC236}">
                <a16:creationId xmlns:a16="http://schemas.microsoft.com/office/drawing/2014/main" id="{BB519C3C-C510-F944-9E31-54655082190E}"/>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1126E605-68BC-EB43-9DDC-7055194378DF}"/>
              </a:ext>
            </a:extLst>
          </p:cNvPr>
          <p:cNvGrpSpPr/>
          <p:nvPr/>
        </p:nvGrpSpPr>
        <p:grpSpPr>
          <a:xfrm>
            <a:off x="10039611" y="1993407"/>
            <a:ext cx="1866837" cy="1277498"/>
            <a:chOff x="10039611" y="1800903"/>
            <a:chExt cx="1866837" cy="1277498"/>
          </a:xfrm>
        </p:grpSpPr>
        <p:sp>
          <p:nvSpPr>
            <p:cNvPr id="174" name="Text Box 252">
              <a:extLst>
                <a:ext uri="{FF2B5EF4-FFF2-40B4-BE49-F238E27FC236}">
                  <a16:creationId xmlns:a16="http://schemas.microsoft.com/office/drawing/2014/main" id="{01A1C74C-CAF4-D343-928F-0A92D0818ABD}"/>
                </a:ext>
              </a:extLst>
            </p:cNvPr>
            <p:cNvSpPr txBox="1">
              <a:spLocks noChangeArrowheads="1"/>
            </p:cNvSpPr>
            <p:nvPr/>
          </p:nvSpPr>
          <p:spPr bwMode="auto">
            <a:xfrm>
              <a:off x="10188717" y="2099672"/>
              <a:ext cx="1717731" cy="9787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sending at R/2, some packets are needed retransmissions</a:t>
              </a:r>
            </a:p>
          </p:txBody>
        </p:sp>
        <p:sp>
          <p:nvSpPr>
            <p:cNvPr id="175" name="Line 253">
              <a:extLst>
                <a:ext uri="{FF2B5EF4-FFF2-40B4-BE49-F238E27FC236}">
                  <a16:creationId xmlns:a16="http://schemas.microsoft.com/office/drawing/2014/main" id="{08A19883-389A-0744-90AC-A2F43EE860AE}"/>
                </a:ext>
              </a:extLst>
            </p:cNvPr>
            <p:cNvSpPr>
              <a:spLocks noChangeShapeType="1"/>
            </p:cNvSpPr>
            <p:nvPr/>
          </p:nvSpPr>
          <p:spPr bwMode="auto">
            <a:xfrm flipH="1" flipV="1">
              <a:off x="10039611" y="1800903"/>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76" name="Group 175">
            <a:extLst>
              <a:ext uri="{FF2B5EF4-FFF2-40B4-BE49-F238E27FC236}">
                <a16:creationId xmlns:a16="http://schemas.microsoft.com/office/drawing/2014/main" id="{926AA148-B0D7-CC4E-9816-B84A671E16CE}"/>
              </a:ext>
            </a:extLst>
          </p:cNvPr>
          <p:cNvGrpSpPr/>
          <p:nvPr/>
        </p:nvGrpSpPr>
        <p:grpSpPr>
          <a:xfrm>
            <a:off x="7361453" y="1392684"/>
            <a:ext cx="3100386" cy="2791471"/>
            <a:chOff x="10662918" y="1488938"/>
            <a:chExt cx="3100386" cy="2791471"/>
          </a:xfrm>
        </p:grpSpPr>
        <p:sp>
          <p:nvSpPr>
            <p:cNvPr id="177" name="Freeform 245">
              <a:extLst>
                <a:ext uri="{FF2B5EF4-FFF2-40B4-BE49-F238E27FC236}">
                  <a16:creationId xmlns:a16="http://schemas.microsoft.com/office/drawing/2014/main" id="{F3B393A3-F432-5143-B5C5-92241ECA3889}"/>
                </a:ext>
              </a:extLst>
            </p:cNvPr>
            <p:cNvSpPr>
              <a:spLocks/>
            </p:cNvSpPr>
            <p:nvPr/>
          </p:nvSpPr>
          <p:spPr bwMode="auto">
            <a:xfrm>
              <a:off x="11260180" y="2035401"/>
              <a:ext cx="2024019" cy="1604948"/>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125" y="9688"/>
                    <a:pt x="7233" y="1532"/>
                  </a:cubicBezTo>
                  <a:cubicBezTo>
                    <a:pt x="7865" y="929"/>
                    <a:pt x="8381" y="338"/>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8" name="Group 246">
              <a:extLst>
                <a:ext uri="{FF2B5EF4-FFF2-40B4-BE49-F238E27FC236}">
                  <a16:creationId xmlns:a16="http://schemas.microsoft.com/office/drawing/2014/main" id="{AAE2772B-88A3-794C-B173-B78F63EB26A5}"/>
                </a:ext>
              </a:extLst>
            </p:cNvPr>
            <p:cNvGrpSpPr>
              <a:grpSpLocks/>
            </p:cNvGrpSpPr>
            <p:nvPr/>
          </p:nvGrpSpPr>
          <p:grpSpPr bwMode="auto">
            <a:xfrm>
              <a:off x="12077700" y="3606746"/>
              <a:ext cx="458788" cy="400051"/>
              <a:chOff x="3583" y="1761"/>
              <a:chExt cx="289" cy="252"/>
            </a:xfrm>
          </p:grpSpPr>
          <p:sp>
            <p:nvSpPr>
              <p:cNvPr id="192" name="Text Box 247">
                <a:extLst>
                  <a:ext uri="{FF2B5EF4-FFF2-40B4-BE49-F238E27FC236}">
                    <a16:creationId xmlns:a16="http://schemas.microsoft.com/office/drawing/2014/main" id="{0CD967AF-AE53-0141-B763-822463304CC6}"/>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193" name="Line 248">
                <a:extLst>
                  <a:ext uri="{FF2B5EF4-FFF2-40B4-BE49-F238E27FC236}">
                    <a16:creationId xmlns:a16="http://schemas.microsoft.com/office/drawing/2014/main" id="{8D1623B3-54DC-FF40-A9ED-596362BD7E2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79" name="Line 278">
              <a:extLst>
                <a:ext uri="{FF2B5EF4-FFF2-40B4-BE49-F238E27FC236}">
                  <a16:creationId xmlns:a16="http://schemas.microsoft.com/office/drawing/2014/main" id="{2DAB427C-45D4-6A41-80B1-CB2A86EFD9C8}"/>
                </a:ext>
              </a:extLst>
            </p:cNvPr>
            <p:cNvSpPr>
              <a:spLocks noChangeShapeType="1"/>
            </p:cNvSpPr>
            <p:nvPr/>
          </p:nvSpPr>
          <p:spPr bwMode="auto">
            <a:xfrm>
              <a:off x="11267134" y="14889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0" name="Line 280">
              <a:extLst>
                <a:ext uri="{FF2B5EF4-FFF2-40B4-BE49-F238E27FC236}">
                  <a16:creationId xmlns:a16="http://schemas.microsoft.com/office/drawing/2014/main" id="{76DB589D-7977-134C-A4C6-CBB66786BDAB}"/>
                </a:ext>
              </a:extLst>
            </p:cNvPr>
            <p:cNvSpPr>
              <a:spLocks noChangeShapeType="1"/>
            </p:cNvSpPr>
            <p:nvPr/>
          </p:nvSpPr>
          <p:spPr bwMode="auto">
            <a:xfrm>
              <a:off x="13274022" y="17252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1" name="Freeform 281">
              <a:extLst>
                <a:ext uri="{FF2B5EF4-FFF2-40B4-BE49-F238E27FC236}">
                  <a16:creationId xmlns:a16="http://schemas.microsoft.com/office/drawing/2014/main" id="{4582F97F-DEC6-1042-84F8-230A0E725038}"/>
                </a:ext>
              </a:extLst>
            </p:cNvPr>
            <p:cNvSpPr>
              <a:spLocks/>
            </p:cNvSpPr>
            <p:nvPr/>
          </p:nvSpPr>
          <p:spPr bwMode="auto">
            <a:xfrm>
              <a:off x="11255891" y="16661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Line 282">
              <a:extLst>
                <a:ext uri="{FF2B5EF4-FFF2-40B4-BE49-F238E27FC236}">
                  <a16:creationId xmlns:a16="http://schemas.microsoft.com/office/drawing/2014/main" id="{E27607A2-A55D-1E4E-A7DC-D02F627E8623}"/>
                </a:ext>
              </a:extLst>
            </p:cNvPr>
            <p:cNvSpPr>
              <a:spLocks noChangeShapeType="1"/>
            </p:cNvSpPr>
            <p:nvPr/>
          </p:nvSpPr>
          <p:spPr bwMode="auto">
            <a:xfrm>
              <a:off x="11120974" y="16661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3" name="Line 283">
              <a:extLst>
                <a:ext uri="{FF2B5EF4-FFF2-40B4-BE49-F238E27FC236}">
                  <a16:creationId xmlns:a16="http://schemas.microsoft.com/office/drawing/2014/main" id="{8DD37E8C-1915-D049-AB47-171918ED155D}"/>
                </a:ext>
              </a:extLst>
            </p:cNvPr>
            <p:cNvSpPr>
              <a:spLocks noChangeShapeType="1"/>
            </p:cNvSpPr>
            <p:nvPr/>
          </p:nvSpPr>
          <p:spPr bwMode="auto">
            <a:xfrm>
              <a:off x="13268401" y="36479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4" name="Text Box 284">
              <a:extLst>
                <a:ext uri="{FF2B5EF4-FFF2-40B4-BE49-F238E27FC236}">
                  <a16:creationId xmlns:a16="http://schemas.microsoft.com/office/drawing/2014/main" id="{373B57A0-6A99-7640-8562-A14FEDE2B5C1}"/>
                </a:ext>
              </a:extLst>
            </p:cNvPr>
            <p:cNvSpPr txBox="1">
              <a:spLocks noChangeArrowheads="1"/>
            </p:cNvSpPr>
            <p:nvPr/>
          </p:nvSpPr>
          <p:spPr bwMode="auto">
            <a:xfrm>
              <a:off x="10662918" y="14916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85" name="Text Box 286">
              <a:extLst>
                <a:ext uri="{FF2B5EF4-FFF2-40B4-BE49-F238E27FC236}">
                  <a16:creationId xmlns:a16="http://schemas.microsoft.com/office/drawing/2014/main" id="{A39B50BF-5EFF-0045-ADB3-B4F28E92E69B}"/>
                </a:ext>
              </a:extLst>
            </p:cNvPr>
            <p:cNvSpPr txBox="1">
              <a:spLocks noChangeArrowheads="1"/>
            </p:cNvSpPr>
            <p:nvPr/>
          </p:nvSpPr>
          <p:spPr bwMode="auto">
            <a:xfrm rot="16200000">
              <a:off x="10693131" y="16209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186" name="Line 288">
              <a:extLst>
                <a:ext uri="{FF2B5EF4-FFF2-40B4-BE49-F238E27FC236}">
                  <a16:creationId xmlns:a16="http://schemas.microsoft.com/office/drawing/2014/main" id="{55EB893A-4478-7D4E-A2A8-A5437DE0CEFB}"/>
                </a:ext>
              </a:extLst>
            </p:cNvPr>
            <p:cNvSpPr>
              <a:spLocks noChangeShapeType="1"/>
            </p:cNvSpPr>
            <p:nvPr/>
          </p:nvSpPr>
          <p:spPr bwMode="auto">
            <a:xfrm>
              <a:off x="11300864" y="1668859"/>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187" name="Straight Connector 186">
              <a:extLst>
                <a:ext uri="{FF2B5EF4-FFF2-40B4-BE49-F238E27FC236}">
                  <a16:creationId xmlns:a16="http://schemas.microsoft.com/office/drawing/2014/main" id="{0D3A43B7-67EB-8149-8177-63ACBDAC09D3}"/>
                </a:ext>
              </a:extLst>
            </p:cNvPr>
            <p:cNvCxnSpPr>
              <a:cxnSpLocks/>
            </p:cNvCxnSpPr>
            <p:nvPr/>
          </p:nvCxnSpPr>
          <p:spPr>
            <a:xfrm>
              <a:off x="11277601" y="36263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8" name="TextBox 187">
              <a:extLst>
                <a:ext uri="{FF2B5EF4-FFF2-40B4-BE49-F238E27FC236}">
                  <a16:creationId xmlns:a16="http://schemas.microsoft.com/office/drawing/2014/main" id="{8C6ED6D6-A137-9B42-BF4F-C72EBCC66029}"/>
                </a:ext>
              </a:extLst>
            </p:cNvPr>
            <p:cNvSpPr txBox="1"/>
            <p:nvPr/>
          </p:nvSpPr>
          <p:spPr>
            <a:xfrm rot="16200000">
              <a:off x="10440763" y="27080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189" name="Oval 188">
              <a:extLst>
                <a:ext uri="{FF2B5EF4-FFF2-40B4-BE49-F238E27FC236}">
                  <a16:creationId xmlns:a16="http://schemas.microsoft.com/office/drawing/2014/main" id="{A51FB1CF-649B-CC49-BACE-97B8B3CDE942}"/>
                </a:ext>
              </a:extLst>
            </p:cNvPr>
            <p:cNvSpPr/>
            <p:nvPr/>
          </p:nvSpPr>
          <p:spPr>
            <a:xfrm>
              <a:off x="13195300" y="1625600"/>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0" name="Text Box 285">
              <a:extLst>
                <a:ext uri="{FF2B5EF4-FFF2-40B4-BE49-F238E27FC236}">
                  <a16:creationId xmlns:a16="http://schemas.microsoft.com/office/drawing/2014/main" id="{C633E812-6FC0-C24F-B90C-3885051F03C4}"/>
                </a:ext>
              </a:extLst>
            </p:cNvPr>
            <p:cNvSpPr txBox="1">
              <a:spLocks noChangeArrowheads="1"/>
            </p:cNvSpPr>
            <p:nvPr/>
          </p:nvSpPr>
          <p:spPr bwMode="auto">
            <a:xfrm>
              <a:off x="12948181" y="37648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91" name="Oval 190">
              <a:extLst>
                <a:ext uri="{FF2B5EF4-FFF2-40B4-BE49-F238E27FC236}">
                  <a16:creationId xmlns:a16="http://schemas.microsoft.com/office/drawing/2014/main" id="{DB7FD550-F812-2E40-88E3-303D39E6D2EA}"/>
                </a:ext>
              </a:extLst>
            </p:cNvPr>
            <p:cNvSpPr/>
            <p:nvPr/>
          </p:nvSpPr>
          <p:spPr>
            <a:xfrm>
              <a:off x="13213792" y="197868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4" name="Line 288">
              <a:extLst>
                <a:ext uri="{FF2B5EF4-FFF2-40B4-BE49-F238E27FC236}">
                  <a16:creationId xmlns:a16="http://schemas.microsoft.com/office/drawing/2014/main" id="{D53B1774-03D5-BD4B-9BCD-E50D15DB4A0C}"/>
                </a:ext>
              </a:extLst>
            </p:cNvPr>
            <p:cNvSpPr>
              <a:spLocks noChangeShapeType="1"/>
            </p:cNvSpPr>
            <p:nvPr/>
          </p:nvSpPr>
          <p:spPr bwMode="auto">
            <a:xfrm>
              <a:off x="11261558" y="2061890"/>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 name="Oval 9">
            <a:extLst>
              <a:ext uri="{FF2B5EF4-FFF2-40B4-BE49-F238E27FC236}">
                <a16:creationId xmlns:a16="http://schemas.microsoft.com/office/drawing/2014/main" id="{9628093C-FFB3-054E-B64A-1E3835241090}"/>
              </a:ext>
            </a:extLst>
          </p:cNvPr>
          <p:cNvSpPr/>
          <p:nvPr/>
        </p:nvSpPr>
        <p:spPr>
          <a:xfrm rot="19191287">
            <a:off x="7883091" y="2781701"/>
            <a:ext cx="1203158" cy="529390"/>
          </a:xfrm>
          <a:prstGeom prst="ellipse">
            <a:avLst/>
          </a:prstGeom>
          <a:noFill/>
          <a:ln w="25400">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Oval 10">
            <a:extLst>
              <a:ext uri="{FF2B5EF4-FFF2-40B4-BE49-F238E27FC236}">
                <a16:creationId xmlns:a16="http://schemas.microsoft.com/office/drawing/2014/main" id="{1B6200A7-EAB4-A446-B925-6AAC42752BAA}"/>
              </a:ext>
            </a:extLst>
          </p:cNvPr>
          <p:cNvSpPr/>
          <p:nvPr/>
        </p:nvSpPr>
        <p:spPr>
          <a:xfrm>
            <a:off x="9577137" y="1414913"/>
            <a:ext cx="866274" cy="866274"/>
          </a:xfrm>
          <a:prstGeom prst="ellipse">
            <a:avLst/>
          </a:prstGeom>
          <a:noFill/>
          <a:ln w="28575">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D654E839-2366-974D-AA53-9D5D4AA79583}"/>
              </a:ext>
            </a:extLst>
          </p:cNvPr>
          <p:cNvGrpSpPr/>
          <p:nvPr/>
        </p:nvGrpSpPr>
        <p:grpSpPr>
          <a:xfrm>
            <a:off x="10048776" y="1568677"/>
            <a:ext cx="1915427" cy="480131"/>
            <a:chOff x="10048776" y="1376173"/>
            <a:chExt cx="1915427" cy="480131"/>
          </a:xfrm>
          <a:solidFill>
            <a:schemeClr val="bg1"/>
          </a:solidFill>
        </p:grpSpPr>
        <p:sp>
          <p:nvSpPr>
            <p:cNvPr id="7" name="Right Brace 6">
              <a:extLst>
                <a:ext uri="{FF2B5EF4-FFF2-40B4-BE49-F238E27FC236}">
                  <a16:creationId xmlns:a16="http://schemas.microsoft.com/office/drawing/2014/main" id="{0A993798-9407-6A45-8986-FB364E5661F1}"/>
                </a:ext>
              </a:extLst>
            </p:cNvPr>
            <p:cNvSpPr/>
            <p:nvPr/>
          </p:nvSpPr>
          <p:spPr>
            <a:xfrm>
              <a:off x="10048776" y="1414914"/>
              <a:ext cx="144379" cy="336885"/>
            </a:xfrm>
            <a:prstGeom prst="rightBrace">
              <a:avLst/>
            </a:prstGeom>
            <a:grp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96" name="Text Box 252">
              <a:extLst>
                <a:ext uri="{FF2B5EF4-FFF2-40B4-BE49-F238E27FC236}">
                  <a16:creationId xmlns:a16="http://schemas.microsoft.com/office/drawing/2014/main" id="{90EEE6E2-B3F9-6740-9FCA-2CF9A84F8740}"/>
                </a:ext>
              </a:extLst>
            </p:cNvPr>
            <p:cNvSpPr txBox="1">
              <a:spLocks noChangeArrowheads="1"/>
            </p:cNvSpPr>
            <p:nvPr/>
          </p:nvSpPr>
          <p:spPr bwMode="auto">
            <a:xfrm>
              <a:off x="10148612" y="1376173"/>
              <a:ext cx="1815591" cy="480131"/>
            </a:xfrm>
            <a:prstGeom prst="rect">
              <a:avLst/>
            </a:prstGeom>
            <a:grp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retransmissions</a:t>
              </a:r>
            </a:p>
          </p:txBody>
        </p:sp>
      </p:grpSp>
      <p:sp>
        <p:nvSpPr>
          <p:cNvPr id="195" name="Slide Number Placeholder 2">
            <a:extLst>
              <a:ext uri="{FF2B5EF4-FFF2-40B4-BE49-F238E27FC236}">
                <a16:creationId xmlns:a16="http://schemas.microsoft.com/office/drawing/2014/main" id="{D20A324A-9052-8641-896E-6CAFE67008A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112</a:t>
            </a:fld>
            <a:endParaRPr lang="en-US" dirty="0"/>
          </a:p>
        </p:txBody>
      </p:sp>
    </p:spTree>
    <p:extLst>
      <p:ext uri="{BB962C8B-B14F-4D97-AF65-F5344CB8AC3E}">
        <p14:creationId xmlns:p14="http://schemas.microsoft.com/office/powerpoint/2010/main" val="8495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45833E-6 -2.22222E-6 L 0.02383 -2.22222E-6 L 0.02383 0.14584 L 0.08542 0.14584 L 0.05716 0.20625 L 0.16237 0.20625 " pathEditMode="relative" rAng="0" ptsTypes="AAAAAA">
                                      <p:cBhvr>
                                        <p:cTn id="6" dur="2000" fill="hold"/>
                                        <p:tgtEl>
                                          <p:spTgt spid="229"/>
                                        </p:tgtEl>
                                        <p:attrNameLst>
                                          <p:attrName>ppt_x</p:attrName>
                                          <p:attrName>ppt_y</p:attrName>
                                        </p:attrNameLst>
                                      </p:cBhvr>
                                      <p:rCtr x="8112" y="10301"/>
                                    </p:animMotion>
                                  </p:childTnLst>
                                </p:cTn>
                              </p:par>
                            </p:childTnLst>
                          </p:cTn>
                        </p:par>
                        <p:par>
                          <p:cTn id="7" fill="hold">
                            <p:stCondLst>
                              <p:cond delay="2000"/>
                            </p:stCondLst>
                            <p:childTnLst>
                              <p:par>
                                <p:cTn id="8" presetID="9" presetClass="entr" presetSubtype="0" fill="hold" grpId="0" nodeType="afterEffect">
                                  <p:stCondLst>
                                    <p:cond delay="0"/>
                                  </p:stCondLst>
                                  <p:childTnLst>
                                    <p:set>
                                      <p:cBhvr>
                                        <p:cTn id="9" dur="1" fill="hold">
                                          <p:stCondLst>
                                            <p:cond delay="0"/>
                                          </p:stCondLst>
                                        </p:cTn>
                                        <p:tgtEl>
                                          <p:spTgt spid="230"/>
                                        </p:tgtEl>
                                        <p:attrNameLst>
                                          <p:attrName>style.visibility</p:attrName>
                                        </p:attrNameLst>
                                      </p:cBhvr>
                                      <p:to>
                                        <p:strVal val="visible"/>
                                      </p:to>
                                    </p:set>
                                    <p:animEffect transition="in" filter="dissolve">
                                      <p:cBhvr>
                                        <p:cTn id="10" dur="500"/>
                                        <p:tgtEl>
                                          <p:spTgt spid="230"/>
                                        </p:tgtEl>
                                      </p:cBhvr>
                                    </p:animEffect>
                                  </p:childTnLst>
                                </p:cTn>
                              </p:par>
                            </p:childTnLst>
                          </p:cTn>
                        </p:par>
                        <p:par>
                          <p:cTn id="11" fill="hold">
                            <p:stCondLst>
                              <p:cond delay="2500"/>
                            </p:stCondLst>
                            <p:childTnLst>
                              <p:par>
                                <p:cTn id="12" presetID="0" presetClass="path" presetSubtype="0" accel="50000" decel="50000" fill="hold" grpId="1" nodeType="afterEffect">
                                  <p:stCondLst>
                                    <p:cond delay="0"/>
                                  </p:stCondLst>
                                  <p:childTnLst>
                                    <p:animMotion origin="layout" path="M 0.16237 0.20625 L 0.19492 0.20648 " pathEditMode="relative" rAng="0" ptsTypes="AA">
                                      <p:cBhvr>
                                        <p:cTn id="13" dur="3000" fill="hold"/>
                                        <p:tgtEl>
                                          <p:spTgt spid="229"/>
                                        </p:tgtEl>
                                        <p:attrNameLst>
                                          <p:attrName>ppt_x</p:attrName>
                                          <p:attrName>ppt_y</p:attrName>
                                        </p:attrNameLst>
                                      </p:cBhvr>
                                      <p:rCtr x="1628" y="0"/>
                                    </p:animMotion>
                                  </p:childTnLst>
                                </p:cTn>
                              </p:par>
                            </p:childTnLst>
                          </p:cTn>
                        </p:par>
                        <p:par>
                          <p:cTn id="14" fill="hold">
                            <p:stCondLst>
                              <p:cond delay="5500"/>
                            </p:stCondLst>
                            <p:childTnLst>
                              <p:par>
                                <p:cTn id="15" presetID="9" presetClass="exit" presetSubtype="0" fill="hold" nodeType="afterEffect">
                                  <p:stCondLst>
                                    <p:cond delay="0"/>
                                  </p:stCondLst>
                                  <p:childTnLst>
                                    <p:animEffect transition="out" filter="dissolve">
                                      <p:cBhvr>
                                        <p:cTn id="16" dur="500"/>
                                        <p:tgtEl>
                                          <p:spTgt spid="230"/>
                                        </p:tgtEl>
                                      </p:cBhvr>
                                    </p:animEffect>
                                    <p:set>
                                      <p:cBhvr>
                                        <p:cTn id="17" dur="1" fill="hold">
                                          <p:stCondLst>
                                            <p:cond delay="499"/>
                                          </p:stCondLst>
                                        </p:cTn>
                                        <p:tgtEl>
                                          <p:spTgt spid="230"/>
                                        </p:tgtEl>
                                        <p:attrNameLst>
                                          <p:attrName>style.visibility</p:attrName>
                                        </p:attrNameLst>
                                      </p:cBhvr>
                                      <p:to>
                                        <p:strVal val="hidden"/>
                                      </p:to>
                                    </p:set>
                                  </p:childTnLst>
                                </p:cTn>
                              </p:par>
                            </p:childTnLst>
                          </p:cTn>
                        </p:par>
                        <p:par>
                          <p:cTn id="18" fill="hold">
                            <p:stCondLst>
                              <p:cond delay="6000"/>
                            </p:stCondLst>
                            <p:childTnLst>
                              <p:par>
                                <p:cTn id="19" presetID="0" presetClass="path" presetSubtype="0" accel="50000" decel="50000" fill="hold" grpId="2" nodeType="afterEffect">
                                  <p:stCondLst>
                                    <p:cond delay="0"/>
                                  </p:stCondLst>
                                  <p:childTnLst>
                                    <p:animMotion origin="layout" path="M 0.20625 0.20648 L 0.25221 0.20648 L 0.29661 0.11597 L 0.35755 0.12084 L 0.35755 -0.01111 " pathEditMode="relative" rAng="0" ptsTypes="AAAAA">
                                      <p:cBhvr>
                                        <p:cTn id="20" dur="2000" fill="hold"/>
                                        <p:tgtEl>
                                          <p:spTgt spid="229"/>
                                        </p:tgtEl>
                                        <p:attrNameLst>
                                          <p:attrName>ppt_x</p:attrName>
                                          <p:attrName>ppt_y</p:attrName>
                                        </p:attrNameLst>
                                      </p:cBhvr>
                                      <p:rCtr x="7565" y="-10880"/>
                                    </p:animMotion>
                                  </p:childTnLst>
                                </p:cTn>
                              </p:par>
                            </p:childTnLst>
                          </p:cTn>
                        </p:par>
                        <p:par>
                          <p:cTn id="21" fill="hold">
                            <p:stCondLst>
                              <p:cond delay="8000"/>
                            </p:stCondLst>
                            <p:childTnLst>
                              <p:par>
                                <p:cTn id="22" presetID="9" presetClass="exit" presetSubtype="0" fill="hold" grpId="3" nodeType="afterEffect">
                                  <p:stCondLst>
                                    <p:cond delay="0"/>
                                  </p:stCondLst>
                                  <p:childTnLst>
                                    <p:animEffect transition="out" filter="dissolve">
                                      <p:cBhvr>
                                        <p:cTn id="23" dur="500"/>
                                        <p:tgtEl>
                                          <p:spTgt spid="229"/>
                                        </p:tgtEl>
                                      </p:cBhvr>
                                    </p:animEffect>
                                    <p:set>
                                      <p:cBhvr>
                                        <p:cTn id="24" dur="1" fill="hold">
                                          <p:stCondLst>
                                            <p:cond delay="499"/>
                                          </p:stCondLst>
                                        </p:cTn>
                                        <p:tgtEl>
                                          <p:spTgt spid="229"/>
                                        </p:tgtEl>
                                        <p:attrNameLst>
                                          <p:attrName>style.visibility</p:attrName>
                                        </p:attrNameLst>
                                      </p:cBhvr>
                                      <p:to>
                                        <p:strVal val="hidden"/>
                                      </p:to>
                                    </p:set>
                                  </p:childTnLst>
                                </p:cTn>
                              </p:par>
                              <p:par>
                                <p:cTn id="25" presetID="9" presetClass="exit" presetSubtype="0" fill="hold" grpId="0" nodeType="withEffect">
                                  <p:stCondLst>
                                    <p:cond delay="0"/>
                                  </p:stCondLst>
                                  <p:childTnLst>
                                    <p:animEffect transition="out" filter="dissolve">
                                      <p:cBhvr>
                                        <p:cTn id="26" dur="500"/>
                                        <p:tgtEl>
                                          <p:spTgt spid="231"/>
                                        </p:tgtEl>
                                      </p:cBhvr>
                                    </p:animEffect>
                                    <p:set>
                                      <p:cBhvr>
                                        <p:cTn id="27" dur="1" fill="hold">
                                          <p:stCondLst>
                                            <p:cond delay="499"/>
                                          </p:stCondLst>
                                        </p:cTn>
                                        <p:tgtEl>
                                          <p:spTgt spid="23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dissolve">
                                      <p:cBhvr>
                                        <p:cTn id="32" dur="500"/>
                                        <p:tgtEl>
                                          <p:spTgt spid="176"/>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dissolv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dissolve">
                                      <p:cBhvr>
                                        <p:cTn id="42" dur="500"/>
                                        <p:tgtEl>
                                          <p:spTgt spid="11"/>
                                        </p:tgtEl>
                                      </p:cBhvr>
                                    </p:animEffect>
                                  </p:childTnLst>
                                </p:cTn>
                              </p:par>
                              <p:par>
                                <p:cTn id="43" presetID="9" presetClass="exit" presetSubtype="0" fill="hold" grpId="1" nodeType="withEffect">
                                  <p:stCondLst>
                                    <p:cond delay="0"/>
                                  </p:stCondLst>
                                  <p:childTnLst>
                                    <p:animEffect transition="out" filter="dissolve">
                                      <p:cBhvr>
                                        <p:cTn id="44" dur="500"/>
                                        <p:tgtEl>
                                          <p:spTgt spid="10"/>
                                        </p:tgtEl>
                                      </p:cBhvr>
                                    </p:animEffect>
                                    <p:set>
                                      <p:cBhvr>
                                        <p:cTn id="45" dur="1" fill="hold">
                                          <p:stCondLst>
                                            <p:cond delay="499"/>
                                          </p:stCondLst>
                                        </p:cTn>
                                        <p:tgtEl>
                                          <p:spTgt spid="10"/>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dissolve">
                                      <p:cBhvr>
                                        <p:cTn id="50" dur="500"/>
                                        <p:tgtEl>
                                          <p:spTgt spid="8"/>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dissolv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29" grpId="1" animBg="1"/>
      <p:bldP spid="229" grpId="2" animBg="1"/>
      <p:bldP spid="229" grpId="3" animBg="1"/>
      <p:bldP spid="230" grpId="0"/>
      <p:bldP spid="231" grpId="0" animBg="1"/>
      <p:bldP spid="10" grpId="0" animBg="1"/>
      <p:bldP spid="10" grpId="1" animBg="1"/>
      <p:bldP spid="11"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Freeform 3">
            <a:extLst>
              <a:ext uri="{FF2B5EF4-FFF2-40B4-BE49-F238E27FC236}">
                <a16:creationId xmlns:a16="http://schemas.microsoft.com/office/drawing/2014/main" id="{F3DAD8A0-663C-1646-8A3A-A562D7F6543A}"/>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91" name="Group 490">
            <a:extLst>
              <a:ext uri="{FF2B5EF4-FFF2-40B4-BE49-F238E27FC236}">
                <a16:creationId xmlns:a16="http://schemas.microsoft.com/office/drawing/2014/main" id="{83BB7D95-FCAE-9B42-AEAB-D8E35C89434F}"/>
              </a:ext>
            </a:extLst>
          </p:cNvPr>
          <p:cNvGrpSpPr/>
          <p:nvPr/>
        </p:nvGrpSpPr>
        <p:grpSpPr>
          <a:xfrm>
            <a:off x="6249435" y="5024056"/>
            <a:ext cx="720732" cy="1182930"/>
            <a:chOff x="10910965" y="2513124"/>
            <a:chExt cx="586768" cy="904023"/>
          </a:xfrm>
        </p:grpSpPr>
        <p:sp>
          <p:nvSpPr>
            <p:cNvPr id="492" name="Rectangle 491">
              <a:extLst>
                <a:ext uri="{FF2B5EF4-FFF2-40B4-BE49-F238E27FC236}">
                  <a16:creationId xmlns:a16="http://schemas.microsoft.com/office/drawing/2014/main" id="{B166A895-5BC9-2648-8A56-D2E710C6B54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93" name="Straight Connector 492">
              <a:extLst>
                <a:ext uri="{FF2B5EF4-FFF2-40B4-BE49-F238E27FC236}">
                  <a16:creationId xmlns:a16="http://schemas.microsoft.com/office/drawing/2014/main" id="{1E312B60-1C4E-AD4B-8C4A-4F2EEF65724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4" name="Straight Connector 493">
              <a:extLst>
                <a:ext uri="{FF2B5EF4-FFF2-40B4-BE49-F238E27FC236}">
                  <a16:creationId xmlns:a16="http://schemas.microsoft.com/office/drawing/2014/main" id="{32EBA421-617D-FD48-A968-2D26C923E03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5" name="Straight Connector 494">
              <a:extLst>
                <a:ext uri="{FF2B5EF4-FFF2-40B4-BE49-F238E27FC236}">
                  <a16:creationId xmlns:a16="http://schemas.microsoft.com/office/drawing/2014/main" id="{A91341A0-C7EC-F148-816F-EABD49A6B59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6" name="Straight Connector 495">
              <a:extLst>
                <a:ext uri="{FF2B5EF4-FFF2-40B4-BE49-F238E27FC236}">
                  <a16:creationId xmlns:a16="http://schemas.microsoft.com/office/drawing/2014/main" id="{D95EE473-EC8C-B946-A371-E70E0010B34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4" name="Freeform 9">
            <a:extLst>
              <a:ext uri="{FF2B5EF4-FFF2-40B4-BE49-F238E27FC236}">
                <a16:creationId xmlns:a16="http://schemas.microsoft.com/office/drawing/2014/main" id="{7BC539C4-03E2-6040-9EE4-38A67D76BDD0}"/>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174">
            <a:extLst>
              <a:ext uri="{FF2B5EF4-FFF2-40B4-BE49-F238E27FC236}">
                <a16:creationId xmlns:a16="http://schemas.microsoft.com/office/drawing/2014/main" id="{4BD209F8-EB2A-9F4F-B363-BC938C5DA835}"/>
              </a:ext>
            </a:extLst>
          </p:cNvPr>
          <p:cNvGrpSpPr/>
          <p:nvPr/>
        </p:nvGrpSpPr>
        <p:grpSpPr>
          <a:xfrm>
            <a:off x="1278678" y="4683698"/>
            <a:ext cx="720732" cy="1182930"/>
            <a:chOff x="10910965" y="2513124"/>
            <a:chExt cx="586768" cy="904023"/>
          </a:xfrm>
        </p:grpSpPr>
        <p:sp>
          <p:nvSpPr>
            <p:cNvPr id="477" name="Rectangle 476">
              <a:extLst>
                <a:ext uri="{FF2B5EF4-FFF2-40B4-BE49-F238E27FC236}">
                  <a16:creationId xmlns:a16="http://schemas.microsoft.com/office/drawing/2014/main" id="{BCE8A729-A73C-F54F-A8A9-3733CC70183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8" name="Straight Connector 477">
              <a:extLst>
                <a:ext uri="{FF2B5EF4-FFF2-40B4-BE49-F238E27FC236}">
                  <a16:creationId xmlns:a16="http://schemas.microsoft.com/office/drawing/2014/main" id="{2F48DF19-80E3-7F4A-8454-1BEB4B00E16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8FA6A88D-F9D7-4145-A917-41C2C7FC12A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0" name="Straight Connector 479">
              <a:extLst>
                <a:ext uri="{FF2B5EF4-FFF2-40B4-BE49-F238E27FC236}">
                  <a16:creationId xmlns:a16="http://schemas.microsoft.com/office/drawing/2014/main" id="{391498D3-135C-F543-A213-6124B95A870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1" name="Straight Connector 480">
              <a:extLst>
                <a:ext uri="{FF2B5EF4-FFF2-40B4-BE49-F238E27FC236}">
                  <a16:creationId xmlns:a16="http://schemas.microsoft.com/office/drawing/2014/main" id="{F5B7A06C-468D-E74C-97F5-530BC4315B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6" name="Group 175">
            <a:extLst>
              <a:ext uri="{FF2B5EF4-FFF2-40B4-BE49-F238E27FC236}">
                <a16:creationId xmlns:a16="http://schemas.microsoft.com/office/drawing/2014/main" id="{B26A6ED3-2CE4-F243-BD5E-0E3D12D1032C}"/>
              </a:ext>
            </a:extLst>
          </p:cNvPr>
          <p:cNvGrpSpPr/>
          <p:nvPr/>
        </p:nvGrpSpPr>
        <p:grpSpPr>
          <a:xfrm>
            <a:off x="2355044" y="3521091"/>
            <a:ext cx="720732" cy="1182930"/>
            <a:chOff x="10910965" y="2513124"/>
            <a:chExt cx="586768" cy="904023"/>
          </a:xfrm>
        </p:grpSpPr>
        <p:sp>
          <p:nvSpPr>
            <p:cNvPr id="472" name="Rectangle 471">
              <a:extLst>
                <a:ext uri="{FF2B5EF4-FFF2-40B4-BE49-F238E27FC236}">
                  <a16:creationId xmlns:a16="http://schemas.microsoft.com/office/drawing/2014/main" id="{E5732A89-DEC6-C04F-8D35-653ED5A74D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3" name="Straight Connector 472">
              <a:extLst>
                <a:ext uri="{FF2B5EF4-FFF2-40B4-BE49-F238E27FC236}">
                  <a16:creationId xmlns:a16="http://schemas.microsoft.com/office/drawing/2014/main" id="{3BA48241-0809-D749-AA95-E5E0009564B5}"/>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4F914E7F-35B8-B84D-9E03-048E2AC52A8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5" name="Straight Connector 474">
              <a:extLst>
                <a:ext uri="{FF2B5EF4-FFF2-40B4-BE49-F238E27FC236}">
                  <a16:creationId xmlns:a16="http://schemas.microsoft.com/office/drawing/2014/main" id="{F059F7DD-38D6-FB44-928C-D70FCB46C69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6" name="Straight Connector 475">
              <a:extLst>
                <a:ext uri="{FF2B5EF4-FFF2-40B4-BE49-F238E27FC236}">
                  <a16:creationId xmlns:a16="http://schemas.microsoft.com/office/drawing/2014/main" id="{69780329-E6CC-7B44-AD09-CD529A71009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7" name="Freeform 6">
            <a:extLst>
              <a:ext uri="{FF2B5EF4-FFF2-40B4-BE49-F238E27FC236}">
                <a16:creationId xmlns:a16="http://schemas.microsoft.com/office/drawing/2014/main" id="{0A6B0B41-CE88-A847-BDFD-D4C5406DB4FD}"/>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698728B3-54B3-7348-A92A-D46EBCBE40A7}"/>
              </a:ext>
            </a:extLst>
          </p:cNvPr>
          <p:cNvGrpSpPr/>
          <p:nvPr/>
        </p:nvGrpSpPr>
        <p:grpSpPr>
          <a:xfrm>
            <a:off x="6698918" y="3667889"/>
            <a:ext cx="720732" cy="1182930"/>
            <a:chOff x="10910965" y="2513124"/>
            <a:chExt cx="586768" cy="904023"/>
          </a:xfrm>
        </p:grpSpPr>
        <p:sp>
          <p:nvSpPr>
            <p:cNvPr id="467" name="Rectangle 466">
              <a:extLst>
                <a:ext uri="{FF2B5EF4-FFF2-40B4-BE49-F238E27FC236}">
                  <a16:creationId xmlns:a16="http://schemas.microsoft.com/office/drawing/2014/main" id="{993EFA25-A923-104F-AA7A-D1A0A1DFAF0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8" name="Straight Connector 467">
              <a:extLst>
                <a:ext uri="{FF2B5EF4-FFF2-40B4-BE49-F238E27FC236}">
                  <a16:creationId xmlns:a16="http://schemas.microsoft.com/office/drawing/2014/main" id="{F9FAACE5-7286-8041-B6C5-31BF3B00BC5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B9192CF-4A86-234C-A018-E18B6174B23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E51604E2-6668-3C47-9339-A57BD00E151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1355E105-F22E-4C4E-B4E5-337CC0AC9628}"/>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4" name="Group 343">
            <a:extLst>
              <a:ext uri="{FF2B5EF4-FFF2-40B4-BE49-F238E27FC236}">
                <a16:creationId xmlns:a16="http://schemas.microsoft.com/office/drawing/2014/main" id="{98CAF04A-1334-B348-B035-3A982F9BDEB6}"/>
              </a:ext>
            </a:extLst>
          </p:cNvPr>
          <p:cNvGrpSpPr/>
          <p:nvPr/>
        </p:nvGrpSpPr>
        <p:grpSpPr>
          <a:xfrm>
            <a:off x="3770696" y="5033645"/>
            <a:ext cx="1286871" cy="734927"/>
            <a:chOff x="7493876" y="2774731"/>
            <a:chExt cx="1481958" cy="894622"/>
          </a:xfrm>
        </p:grpSpPr>
        <p:sp>
          <p:nvSpPr>
            <p:cNvPr id="460" name="Freeform 459">
              <a:extLst>
                <a:ext uri="{FF2B5EF4-FFF2-40B4-BE49-F238E27FC236}">
                  <a16:creationId xmlns:a16="http://schemas.microsoft.com/office/drawing/2014/main" id="{1CC3E213-0DED-B141-84EE-4148FCBF95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1" name="Oval 460">
              <a:extLst>
                <a:ext uri="{FF2B5EF4-FFF2-40B4-BE49-F238E27FC236}">
                  <a16:creationId xmlns:a16="http://schemas.microsoft.com/office/drawing/2014/main" id="{873B81E7-2D3F-7C4E-BD26-C74207A647E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2" name="Group 461">
              <a:extLst>
                <a:ext uri="{FF2B5EF4-FFF2-40B4-BE49-F238E27FC236}">
                  <a16:creationId xmlns:a16="http://schemas.microsoft.com/office/drawing/2014/main" id="{6BE5949F-B050-EB4B-B822-E35D4247EEC2}"/>
                </a:ext>
              </a:extLst>
            </p:cNvPr>
            <p:cNvGrpSpPr/>
            <p:nvPr/>
          </p:nvGrpSpPr>
          <p:grpSpPr>
            <a:xfrm>
              <a:off x="7713663" y="2848339"/>
              <a:ext cx="1042107" cy="425543"/>
              <a:chOff x="7786941" y="2884917"/>
              <a:chExt cx="897649" cy="353919"/>
            </a:xfrm>
          </p:grpSpPr>
          <p:sp>
            <p:nvSpPr>
              <p:cNvPr id="463" name="Freeform 462">
                <a:extLst>
                  <a:ext uri="{FF2B5EF4-FFF2-40B4-BE49-F238E27FC236}">
                    <a16:creationId xmlns:a16="http://schemas.microsoft.com/office/drawing/2014/main" id="{2AD53E5B-C2A7-B44B-BE8C-CE15460DCEB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4" name="Freeform 463">
                <a:extLst>
                  <a:ext uri="{FF2B5EF4-FFF2-40B4-BE49-F238E27FC236}">
                    <a16:creationId xmlns:a16="http://schemas.microsoft.com/office/drawing/2014/main" id="{D8E482E0-784D-9147-8920-C673267B1F7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5" name="Freeform 464">
                <a:extLst>
                  <a:ext uri="{FF2B5EF4-FFF2-40B4-BE49-F238E27FC236}">
                    <a16:creationId xmlns:a16="http://schemas.microsoft.com/office/drawing/2014/main" id="{C0849211-2B58-F142-A8CE-1BF8EAE9207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6" name="Freeform 465">
                <a:extLst>
                  <a:ext uri="{FF2B5EF4-FFF2-40B4-BE49-F238E27FC236}">
                    <a16:creationId xmlns:a16="http://schemas.microsoft.com/office/drawing/2014/main" id="{5A3A8A9F-4FBE-BD43-8E9E-03C5075F771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5" name="Group 124">
            <a:extLst>
              <a:ext uri="{FF2B5EF4-FFF2-40B4-BE49-F238E27FC236}">
                <a16:creationId xmlns:a16="http://schemas.microsoft.com/office/drawing/2014/main" id="{1875CC16-4D82-EC4B-A27F-8C5523CDCA1C}"/>
              </a:ext>
            </a:extLst>
          </p:cNvPr>
          <p:cNvGrpSpPr>
            <a:grpSpLocks/>
          </p:cNvGrpSpPr>
          <p:nvPr/>
        </p:nvGrpSpPr>
        <p:grpSpPr bwMode="auto">
          <a:xfrm>
            <a:off x="1317421" y="3877120"/>
            <a:ext cx="645431" cy="569172"/>
            <a:chOff x="-44" y="1473"/>
            <a:chExt cx="981" cy="1105"/>
          </a:xfrm>
        </p:grpSpPr>
        <p:pic>
          <p:nvPicPr>
            <p:cNvPr id="458" name="Picture 125" descr="desktop_computer_stylized_medium">
              <a:extLst>
                <a:ext uri="{FF2B5EF4-FFF2-40B4-BE49-F238E27FC236}">
                  <a16:creationId xmlns:a16="http://schemas.microsoft.com/office/drawing/2014/main" id="{06C4FF17-B894-F64E-B8E9-009E2F935B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9" name="Freeform 126">
              <a:extLst>
                <a:ext uri="{FF2B5EF4-FFF2-40B4-BE49-F238E27FC236}">
                  <a16:creationId xmlns:a16="http://schemas.microsoft.com/office/drawing/2014/main" id="{2B78B566-3D03-D044-A615-5F2E69BA2D5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47" name="Freeform 12">
            <a:extLst>
              <a:ext uri="{FF2B5EF4-FFF2-40B4-BE49-F238E27FC236}">
                <a16:creationId xmlns:a16="http://schemas.microsoft.com/office/drawing/2014/main" id="{B3DEE67E-0295-1C42-877B-3030DF5CC3A0}"/>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Line 33">
            <a:extLst>
              <a:ext uri="{FF2B5EF4-FFF2-40B4-BE49-F238E27FC236}">
                <a16:creationId xmlns:a16="http://schemas.microsoft.com/office/drawing/2014/main" id="{EB4F5429-B362-3445-AEC3-247C13D4C69F}"/>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Text Box 42">
            <a:extLst>
              <a:ext uri="{FF2B5EF4-FFF2-40B4-BE49-F238E27FC236}">
                <a16:creationId xmlns:a16="http://schemas.microsoft.com/office/drawing/2014/main" id="{71EABF9B-1A6B-F746-87A6-59211399E59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50" name="Text Box 52">
            <a:extLst>
              <a:ext uri="{FF2B5EF4-FFF2-40B4-BE49-F238E27FC236}">
                <a16:creationId xmlns:a16="http://schemas.microsoft.com/office/drawing/2014/main" id="{E952F158-8C87-2743-A654-CB43702CF48D}"/>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51" name="Line 53">
            <a:extLst>
              <a:ext uri="{FF2B5EF4-FFF2-40B4-BE49-F238E27FC236}">
                <a16:creationId xmlns:a16="http://schemas.microsoft.com/office/drawing/2014/main" id="{75256407-96DE-9F48-98B8-5BBEA93EFEC0}"/>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Line 54">
            <a:extLst>
              <a:ext uri="{FF2B5EF4-FFF2-40B4-BE49-F238E27FC236}">
                <a16:creationId xmlns:a16="http://schemas.microsoft.com/office/drawing/2014/main" id="{468D4135-22FF-CA48-B7FE-0A8C463F08E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Line 55">
            <a:extLst>
              <a:ext uri="{FF2B5EF4-FFF2-40B4-BE49-F238E27FC236}">
                <a16:creationId xmlns:a16="http://schemas.microsoft.com/office/drawing/2014/main" id="{BBD1E308-9528-154A-A531-46348FA3DF78}"/>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Line 57">
            <a:extLst>
              <a:ext uri="{FF2B5EF4-FFF2-40B4-BE49-F238E27FC236}">
                <a16:creationId xmlns:a16="http://schemas.microsoft.com/office/drawing/2014/main" id="{ED09B7CD-707F-824A-951E-3DF44B15874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6" name="Group 127">
            <a:extLst>
              <a:ext uri="{FF2B5EF4-FFF2-40B4-BE49-F238E27FC236}">
                <a16:creationId xmlns:a16="http://schemas.microsoft.com/office/drawing/2014/main" id="{F053E5CE-83C8-B44F-BB41-24ACED3C1F54}"/>
              </a:ext>
            </a:extLst>
          </p:cNvPr>
          <p:cNvGrpSpPr>
            <a:grpSpLocks/>
          </p:cNvGrpSpPr>
          <p:nvPr/>
        </p:nvGrpSpPr>
        <p:grpSpPr bwMode="auto">
          <a:xfrm>
            <a:off x="7531958" y="4473878"/>
            <a:ext cx="284691" cy="577481"/>
            <a:chOff x="4140" y="429"/>
            <a:chExt cx="1425" cy="2396"/>
          </a:xfrm>
        </p:grpSpPr>
        <p:sp>
          <p:nvSpPr>
            <p:cNvPr id="420" name="Freeform 128">
              <a:extLst>
                <a:ext uri="{FF2B5EF4-FFF2-40B4-BE49-F238E27FC236}">
                  <a16:creationId xmlns:a16="http://schemas.microsoft.com/office/drawing/2014/main" id="{0C38C29E-82D9-DE4D-B34F-6E1B0F29E9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1" name="Rectangle 129">
              <a:extLst>
                <a:ext uri="{FF2B5EF4-FFF2-40B4-BE49-F238E27FC236}">
                  <a16:creationId xmlns:a16="http://schemas.microsoft.com/office/drawing/2014/main" id="{68008099-7DA3-DC4F-9848-B28E0757C8AF}"/>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Freeform 130">
              <a:extLst>
                <a:ext uri="{FF2B5EF4-FFF2-40B4-BE49-F238E27FC236}">
                  <a16:creationId xmlns:a16="http://schemas.microsoft.com/office/drawing/2014/main" id="{EE836601-014E-A34E-BA49-8C6B48990CC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3" name="Freeform 131">
              <a:extLst>
                <a:ext uri="{FF2B5EF4-FFF2-40B4-BE49-F238E27FC236}">
                  <a16:creationId xmlns:a16="http://schemas.microsoft.com/office/drawing/2014/main" id="{196DB8E5-D7EB-FE4F-8E87-CF450052351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Rectangle 132">
              <a:extLst>
                <a:ext uri="{FF2B5EF4-FFF2-40B4-BE49-F238E27FC236}">
                  <a16:creationId xmlns:a16="http://schemas.microsoft.com/office/drawing/2014/main" id="{A36AF25C-36F4-8C41-BBF3-7179E440A69A}"/>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5" name="Group 133">
              <a:extLst>
                <a:ext uri="{FF2B5EF4-FFF2-40B4-BE49-F238E27FC236}">
                  <a16:creationId xmlns:a16="http://schemas.microsoft.com/office/drawing/2014/main" id="{91FC7106-BBE3-6342-AEDC-BB075E2A4F40}"/>
                </a:ext>
              </a:extLst>
            </p:cNvPr>
            <p:cNvGrpSpPr>
              <a:grpSpLocks/>
            </p:cNvGrpSpPr>
            <p:nvPr/>
          </p:nvGrpSpPr>
          <p:grpSpPr bwMode="auto">
            <a:xfrm>
              <a:off x="4749" y="668"/>
              <a:ext cx="581" cy="145"/>
              <a:chOff x="614" y="2568"/>
              <a:chExt cx="725" cy="139"/>
            </a:xfrm>
          </p:grpSpPr>
          <p:sp>
            <p:nvSpPr>
              <p:cNvPr id="450" name="AutoShape 134">
                <a:extLst>
                  <a:ext uri="{FF2B5EF4-FFF2-40B4-BE49-F238E27FC236}">
                    <a16:creationId xmlns:a16="http://schemas.microsoft.com/office/drawing/2014/main" id="{B78B2B71-C293-E74B-A8B2-FA48F8A21AA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1" name="AutoShape 135">
                <a:extLst>
                  <a:ext uri="{FF2B5EF4-FFF2-40B4-BE49-F238E27FC236}">
                    <a16:creationId xmlns:a16="http://schemas.microsoft.com/office/drawing/2014/main" id="{B93FE048-8D2E-184B-938F-A023FE6CC24D}"/>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6" name="Rectangle 136">
              <a:extLst>
                <a:ext uri="{FF2B5EF4-FFF2-40B4-BE49-F238E27FC236}">
                  <a16:creationId xmlns:a16="http://schemas.microsoft.com/office/drawing/2014/main" id="{1BE92891-13BB-1942-AF26-7547F5E896F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7" name="Group 137">
              <a:extLst>
                <a:ext uri="{FF2B5EF4-FFF2-40B4-BE49-F238E27FC236}">
                  <a16:creationId xmlns:a16="http://schemas.microsoft.com/office/drawing/2014/main" id="{B146C1A0-0498-3742-B869-C11FC5A9B4D9}"/>
                </a:ext>
              </a:extLst>
            </p:cNvPr>
            <p:cNvGrpSpPr>
              <a:grpSpLocks/>
            </p:cNvGrpSpPr>
            <p:nvPr/>
          </p:nvGrpSpPr>
          <p:grpSpPr bwMode="auto">
            <a:xfrm>
              <a:off x="4747" y="994"/>
              <a:ext cx="581" cy="134"/>
              <a:chOff x="614" y="2568"/>
              <a:chExt cx="725" cy="139"/>
            </a:xfrm>
          </p:grpSpPr>
          <p:sp>
            <p:nvSpPr>
              <p:cNvPr id="448" name="AutoShape 138">
                <a:extLst>
                  <a:ext uri="{FF2B5EF4-FFF2-40B4-BE49-F238E27FC236}">
                    <a16:creationId xmlns:a16="http://schemas.microsoft.com/office/drawing/2014/main" id="{6D8DAB10-D332-E443-B0C8-6926120D7EA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9" name="AutoShape 139">
                <a:extLst>
                  <a:ext uri="{FF2B5EF4-FFF2-40B4-BE49-F238E27FC236}">
                    <a16:creationId xmlns:a16="http://schemas.microsoft.com/office/drawing/2014/main" id="{10A758BC-CA4A-4941-B3B1-013DFD754CC9}"/>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8" name="Rectangle 140">
              <a:extLst>
                <a:ext uri="{FF2B5EF4-FFF2-40B4-BE49-F238E27FC236}">
                  <a16:creationId xmlns:a16="http://schemas.microsoft.com/office/drawing/2014/main" id="{72D726F8-E1D6-6540-B8C3-5DC6D289AC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Rectangle 141">
              <a:extLst>
                <a:ext uri="{FF2B5EF4-FFF2-40B4-BE49-F238E27FC236}">
                  <a16:creationId xmlns:a16="http://schemas.microsoft.com/office/drawing/2014/main" id="{A62C6415-93B4-6540-B726-6DC1170DF01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0" name="Group 142">
              <a:extLst>
                <a:ext uri="{FF2B5EF4-FFF2-40B4-BE49-F238E27FC236}">
                  <a16:creationId xmlns:a16="http://schemas.microsoft.com/office/drawing/2014/main" id="{E2133AAA-F115-D84C-A2BB-27266E35F2E4}"/>
                </a:ext>
              </a:extLst>
            </p:cNvPr>
            <p:cNvGrpSpPr>
              <a:grpSpLocks/>
            </p:cNvGrpSpPr>
            <p:nvPr/>
          </p:nvGrpSpPr>
          <p:grpSpPr bwMode="auto">
            <a:xfrm>
              <a:off x="4735" y="1627"/>
              <a:ext cx="582" cy="151"/>
              <a:chOff x="614" y="2568"/>
              <a:chExt cx="725" cy="139"/>
            </a:xfrm>
          </p:grpSpPr>
          <p:sp>
            <p:nvSpPr>
              <p:cNvPr id="446" name="AutoShape 143">
                <a:extLst>
                  <a:ext uri="{FF2B5EF4-FFF2-40B4-BE49-F238E27FC236}">
                    <a16:creationId xmlns:a16="http://schemas.microsoft.com/office/drawing/2014/main" id="{2E174869-B2BC-4A45-B3FD-9330A289DD4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7" name="AutoShape 144">
                <a:extLst>
                  <a:ext uri="{FF2B5EF4-FFF2-40B4-BE49-F238E27FC236}">
                    <a16:creationId xmlns:a16="http://schemas.microsoft.com/office/drawing/2014/main" id="{865B98B3-39D4-1340-8796-962A54421EB5}"/>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1" name="Freeform 145">
              <a:extLst>
                <a:ext uri="{FF2B5EF4-FFF2-40B4-BE49-F238E27FC236}">
                  <a16:creationId xmlns:a16="http://schemas.microsoft.com/office/drawing/2014/main" id="{519C0B54-898C-9845-915D-7A5F4E93D83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2" name="Group 146">
              <a:extLst>
                <a:ext uri="{FF2B5EF4-FFF2-40B4-BE49-F238E27FC236}">
                  <a16:creationId xmlns:a16="http://schemas.microsoft.com/office/drawing/2014/main" id="{8CDD4409-D107-D44E-A6F3-3F54C9F344EA}"/>
                </a:ext>
              </a:extLst>
            </p:cNvPr>
            <p:cNvGrpSpPr>
              <a:grpSpLocks/>
            </p:cNvGrpSpPr>
            <p:nvPr/>
          </p:nvGrpSpPr>
          <p:grpSpPr bwMode="auto">
            <a:xfrm>
              <a:off x="4739" y="1327"/>
              <a:ext cx="582" cy="139"/>
              <a:chOff x="614" y="2568"/>
              <a:chExt cx="725" cy="139"/>
            </a:xfrm>
          </p:grpSpPr>
          <p:sp>
            <p:nvSpPr>
              <p:cNvPr id="444" name="AutoShape 147">
                <a:extLst>
                  <a:ext uri="{FF2B5EF4-FFF2-40B4-BE49-F238E27FC236}">
                    <a16:creationId xmlns:a16="http://schemas.microsoft.com/office/drawing/2014/main" id="{55B72EBE-4A58-CF48-BD56-76B6F6022AB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AutoShape 148">
                <a:extLst>
                  <a:ext uri="{FF2B5EF4-FFF2-40B4-BE49-F238E27FC236}">
                    <a16:creationId xmlns:a16="http://schemas.microsoft.com/office/drawing/2014/main" id="{AEF43A66-7669-AC44-AF01-1D8B6CB77F4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3" name="Rectangle 149">
              <a:extLst>
                <a:ext uri="{FF2B5EF4-FFF2-40B4-BE49-F238E27FC236}">
                  <a16:creationId xmlns:a16="http://schemas.microsoft.com/office/drawing/2014/main" id="{48DA1B94-09C2-1840-B8EC-113BE8C8345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Freeform 150">
              <a:extLst>
                <a:ext uri="{FF2B5EF4-FFF2-40B4-BE49-F238E27FC236}">
                  <a16:creationId xmlns:a16="http://schemas.microsoft.com/office/drawing/2014/main" id="{E90CC519-FF6C-A642-B4B0-C0D5E7E7F8D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5" name="Freeform 151">
              <a:extLst>
                <a:ext uri="{FF2B5EF4-FFF2-40B4-BE49-F238E27FC236}">
                  <a16:creationId xmlns:a16="http://schemas.microsoft.com/office/drawing/2014/main" id="{4FD498C9-45E2-9A44-833E-DF171837352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Oval 152">
              <a:extLst>
                <a:ext uri="{FF2B5EF4-FFF2-40B4-BE49-F238E27FC236}">
                  <a16:creationId xmlns:a16="http://schemas.microsoft.com/office/drawing/2014/main" id="{094B9650-E8E9-8049-A250-639ED23B64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Freeform 153">
              <a:extLst>
                <a:ext uri="{FF2B5EF4-FFF2-40B4-BE49-F238E27FC236}">
                  <a16:creationId xmlns:a16="http://schemas.microsoft.com/office/drawing/2014/main" id="{CC772392-E262-1B4C-934A-C2274B74B3D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8" name="AutoShape 154">
              <a:extLst>
                <a:ext uri="{FF2B5EF4-FFF2-40B4-BE49-F238E27FC236}">
                  <a16:creationId xmlns:a16="http://schemas.microsoft.com/office/drawing/2014/main" id="{A847FBEF-BCEF-144E-A9B4-6D4EC2B327A2}"/>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9" name="AutoShape 155">
              <a:extLst>
                <a:ext uri="{FF2B5EF4-FFF2-40B4-BE49-F238E27FC236}">
                  <a16:creationId xmlns:a16="http://schemas.microsoft.com/office/drawing/2014/main" id="{77E42DB7-A005-9743-82D9-584F8FF4139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Oval 156">
              <a:extLst>
                <a:ext uri="{FF2B5EF4-FFF2-40B4-BE49-F238E27FC236}">
                  <a16:creationId xmlns:a16="http://schemas.microsoft.com/office/drawing/2014/main" id="{727589AB-7983-4642-ABB0-1373C86DB54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157">
              <a:extLst>
                <a:ext uri="{FF2B5EF4-FFF2-40B4-BE49-F238E27FC236}">
                  <a16:creationId xmlns:a16="http://schemas.microsoft.com/office/drawing/2014/main" id="{0E294EC3-D225-AC47-9069-5C4C2296B7D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2" name="Oval 158">
              <a:extLst>
                <a:ext uri="{FF2B5EF4-FFF2-40B4-BE49-F238E27FC236}">
                  <a16:creationId xmlns:a16="http://schemas.microsoft.com/office/drawing/2014/main" id="{91CEEFA5-1DF7-3243-BA43-EEF99F148238}"/>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Rectangle 159">
              <a:extLst>
                <a:ext uri="{FF2B5EF4-FFF2-40B4-BE49-F238E27FC236}">
                  <a16:creationId xmlns:a16="http://schemas.microsoft.com/office/drawing/2014/main" id="{1F261A4A-7DA6-3F43-A166-B036ABB1FED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7" name="Group 160">
            <a:extLst>
              <a:ext uri="{FF2B5EF4-FFF2-40B4-BE49-F238E27FC236}">
                <a16:creationId xmlns:a16="http://schemas.microsoft.com/office/drawing/2014/main" id="{FC5CD3E0-8F4C-A247-BF27-2828EA8EA48E}"/>
              </a:ext>
            </a:extLst>
          </p:cNvPr>
          <p:cNvGrpSpPr>
            <a:grpSpLocks/>
          </p:cNvGrpSpPr>
          <p:nvPr/>
        </p:nvGrpSpPr>
        <p:grpSpPr bwMode="auto">
          <a:xfrm>
            <a:off x="585296" y="5655276"/>
            <a:ext cx="645431" cy="569172"/>
            <a:chOff x="-44" y="1473"/>
            <a:chExt cx="981" cy="1105"/>
          </a:xfrm>
        </p:grpSpPr>
        <p:pic>
          <p:nvPicPr>
            <p:cNvPr id="418" name="Picture 161" descr="desktop_computer_stylized_medium">
              <a:extLst>
                <a:ext uri="{FF2B5EF4-FFF2-40B4-BE49-F238E27FC236}">
                  <a16:creationId xmlns:a16="http://schemas.microsoft.com/office/drawing/2014/main" id="{6E92F66C-6B76-EE47-BDD2-F1129D17E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 name="Freeform 162">
              <a:extLst>
                <a:ext uri="{FF2B5EF4-FFF2-40B4-BE49-F238E27FC236}">
                  <a16:creationId xmlns:a16="http://schemas.microsoft.com/office/drawing/2014/main" id="{6E619406-BD3D-804E-84E7-04C656A88C80}"/>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58" name="Group 163">
            <a:extLst>
              <a:ext uri="{FF2B5EF4-FFF2-40B4-BE49-F238E27FC236}">
                <a16:creationId xmlns:a16="http://schemas.microsoft.com/office/drawing/2014/main" id="{E1C5F9CD-6CD9-E043-8A6F-A2FE02A80733}"/>
              </a:ext>
            </a:extLst>
          </p:cNvPr>
          <p:cNvGrpSpPr>
            <a:grpSpLocks/>
          </p:cNvGrpSpPr>
          <p:nvPr/>
        </p:nvGrpSpPr>
        <p:grpSpPr bwMode="auto">
          <a:xfrm>
            <a:off x="7141970" y="5736859"/>
            <a:ext cx="284691" cy="577481"/>
            <a:chOff x="4140" y="429"/>
            <a:chExt cx="1425" cy="2396"/>
          </a:xfrm>
        </p:grpSpPr>
        <p:sp>
          <p:nvSpPr>
            <p:cNvPr id="386" name="Freeform 164">
              <a:extLst>
                <a:ext uri="{FF2B5EF4-FFF2-40B4-BE49-F238E27FC236}">
                  <a16:creationId xmlns:a16="http://schemas.microsoft.com/office/drawing/2014/main" id="{6CA1ADCB-BF30-864D-9F00-26EE89960734}"/>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7" name="Rectangle 165">
              <a:extLst>
                <a:ext uri="{FF2B5EF4-FFF2-40B4-BE49-F238E27FC236}">
                  <a16:creationId xmlns:a16="http://schemas.microsoft.com/office/drawing/2014/main" id="{84113A57-FEA3-A245-ADC3-1C98EE6B604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Freeform 166">
              <a:extLst>
                <a:ext uri="{FF2B5EF4-FFF2-40B4-BE49-F238E27FC236}">
                  <a16:creationId xmlns:a16="http://schemas.microsoft.com/office/drawing/2014/main" id="{17DDF599-C8B9-ED49-A878-2E9E9C14F25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9" name="Freeform 167">
              <a:extLst>
                <a:ext uri="{FF2B5EF4-FFF2-40B4-BE49-F238E27FC236}">
                  <a16:creationId xmlns:a16="http://schemas.microsoft.com/office/drawing/2014/main" id="{D79F5A9D-B30C-E04E-814D-CEF62D45B0E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Rectangle 168">
              <a:extLst>
                <a:ext uri="{FF2B5EF4-FFF2-40B4-BE49-F238E27FC236}">
                  <a16:creationId xmlns:a16="http://schemas.microsoft.com/office/drawing/2014/main" id="{E4257EA1-363B-2845-8C9B-7FA15C50A60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69">
              <a:extLst>
                <a:ext uri="{FF2B5EF4-FFF2-40B4-BE49-F238E27FC236}">
                  <a16:creationId xmlns:a16="http://schemas.microsoft.com/office/drawing/2014/main" id="{5E2C0E7D-06A7-264F-887D-F219437D11A5}"/>
                </a:ext>
              </a:extLst>
            </p:cNvPr>
            <p:cNvGrpSpPr>
              <a:grpSpLocks/>
            </p:cNvGrpSpPr>
            <p:nvPr/>
          </p:nvGrpSpPr>
          <p:grpSpPr bwMode="auto">
            <a:xfrm>
              <a:off x="4749" y="668"/>
              <a:ext cx="581" cy="145"/>
              <a:chOff x="614" y="2568"/>
              <a:chExt cx="725" cy="139"/>
            </a:xfrm>
          </p:grpSpPr>
          <p:sp>
            <p:nvSpPr>
              <p:cNvPr id="416" name="AutoShape 170">
                <a:extLst>
                  <a:ext uri="{FF2B5EF4-FFF2-40B4-BE49-F238E27FC236}">
                    <a16:creationId xmlns:a16="http://schemas.microsoft.com/office/drawing/2014/main" id="{A967F0FF-1A5B-524B-93E6-F5241976BB9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7" name="AutoShape 171">
                <a:extLst>
                  <a:ext uri="{FF2B5EF4-FFF2-40B4-BE49-F238E27FC236}">
                    <a16:creationId xmlns:a16="http://schemas.microsoft.com/office/drawing/2014/main" id="{47E42211-0EB4-8846-9356-8025F0B0AFD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Rectangle 172">
              <a:extLst>
                <a:ext uri="{FF2B5EF4-FFF2-40B4-BE49-F238E27FC236}">
                  <a16:creationId xmlns:a16="http://schemas.microsoft.com/office/drawing/2014/main" id="{A253ECB5-E810-654A-8AEA-B06E7E8BD7F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3" name="Group 173">
              <a:extLst>
                <a:ext uri="{FF2B5EF4-FFF2-40B4-BE49-F238E27FC236}">
                  <a16:creationId xmlns:a16="http://schemas.microsoft.com/office/drawing/2014/main" id="{8ABBF0A2-79C7-3843-AEF7-0B108A1A9DBD}"/>
                </a:ext>
              </a:extLst>
            </p:cNvPr>
            <p:cNvGrpSpPr>
              <a:grpSpLocks/>
            </p:cNvGrpSpPr>
            <p:nvPr/>
          </p:nvGrpSpPr>
          <p:grpSpPr bwMode="auto">
            <a:xfrm>
              <a:off x="4747" y="994"/>
              <a:ext cx="581" cy="134"/>
              <a:chOff x="614" y="2568"/>
              <a:chExt cx="725" cy="139"/>
            </a:xfrm>
          </p:grpSpPr>
          <p:sp>
            <p:nvSpPr>
              <p:cNvPr id="414" name="AutoShape 174">
                <a:extLst>
                  <a:ext uri="{FF2B5EF4-FFF2-40B4-BE49-F238E27FC236}">
                    <a16:creationId xmlns:a16="http://schemas.microsoft.com/office/drawing/2014/main" id="{0D6185E6-D51D-A544-8C9F-6CF31ACD065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AutoShape 175">
                <a:extLst>
                  <a:ext uri="{FF2B5EF4-FFF2-40B4-BE49-F238E27FC236}">
                    <a16:creationId xmlns:a16="http://schemas.microsoft.com/office/drawing/2014/main" id="{45C49FBD-4799-3440-BE93-ED432BA5548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176">
              <a:extLst>
                <a:ext uri="{FF2B5EF4-FFF2-40B4-BE49-F238E27FC236}">
                  <a16:creationId xmlns:a16="http://schemas.microsoft.com/office/drawing/2014/main" id="{62DDF460-8AF3-FF41-B885-D46ADE63CCE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Rectangle 177">
              <a:extLst>
                <a:ext uri="{FF2B5EF4-FFF2-40B4-BE49-F238E27FC236}">
                  <a16:creationId xmlns:a16="http://schemas.microsoft.com/office/drawing/2014/main" id="{C24947D6-AADC-9A47-95C8-7A2CCE910DB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6" name="Group 178">
              <a:extLst>
                <a:ext uri="{FF2B5EF4-FFF2-40B4-BE49-F238E27FC236}">
                  <a16:creationId xmlns:a16="http://schemas.microsoft.com/office/drawing/2014/main" id="{51A2B0F1-DE5B-9C44-A881-C4B542B6B50A}"/>
                </a:ext>
              </a:extLst>
            </p:cNvPr>
            <p:cNvGrpSpPr>
              <a:grpSpLocks/>
            </p:cNvGrpSpPr>
            <p:nvPr/>
          </p:nvGrpSpPr>
          <p:grpSpPr bwMode="auto">
            <a:xfrm>
              <a:off x="4735" y="1627"/>
              <a:ext cx="582" cy="151"/>
              <a:chOff x="614" y="2568"/>
              <a:chExt cx="725" cy="139"/>
            </a:xfrm>
          </p:grpSpPr>
          <p:sp>
            <p:nvSpPr>
              <p:cNvPr id="412" name="AutoShape 179">
                <a:extLst>
                  <a:ext uri="{FF2B5EF4-FFF2-40B4-BE49-F238E27FC236}">
                    <a16:creationId xmlns:a16="http://schemas.microsoft.com/office/drawing/2014/main" id="{FF26D077-4EA3-2342-837F-8A5D5BE98408}"/>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80">
                <a:extLst>
                  <a:ext uri="{FF2B5EF4-FFF2-40B4-BE49-F238E27FC236}">
                    <a16:creationId xmlns:a16="http://schemas.microsoft.com/office/drawing/2014/main" id="{6938491D-ACC4-D247-A174-ED9E63955920}"/>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7" name="Freeform 181">
              <a:extLst>
                <a:ext uri="{FF2B5EF4-FFF2-40B4-BE49-F238E27FC236}">
                  <a16:creationId xmlns:a16="http://schemas.microsoft.com/office/drawing/2014/main" id="{8347DBD3-007C-5347-8074-BC48934819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8" name="Group 182">
              <a:extLst>
                <a:ext uri="{FF2B5EF4-FFF2-40B4-BE49-F238E27FC236}">
                  <a16:creationId xmlns:a16="http://schemas.microsoft.com/office/drawing/2014/main" id="{97B09700-0634-FF4D-98CD-FC999C9A388E}"/>
                </a:ext>
              </a:extLst>
            </p:cNvPr>
            <p:cNvGrpSpPr>
              <a:grpSpLocks/>
            </p:cNvGrpSpPr>
            <p:nvPr/>
          </p:nvGrpSpPr>
          <p:grpSpPr bwMode="auto">
            <a:xfrm>
              <a:off x="4739" y="1327"/>
              <a:ext cx="582" cy="139"/>
              <a:chOff x="614" y="2568"/>
              <a:chExt cx="725" cy="139"/>
            </a:xfrm>
          </p:grpSpPr>
          <p:sp>
            <p:nvSpPr>
              <p:cNvPr id="410" name="AutoShape 183">
                <a:extLst>
                  <a:ext uri="{FF2B5EF4-FFF2-40B4-BE49-F238E27FC236}">
                    <a16:creationId xmlns:a16="http://schemas.microsoft.com/office/drawing/2014/main" id="{CAE14D82-2E48-404E-B50D-02636745A8F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84">
                <a:extLst>
                  <a:ext uri="{FF2B5EF4-FFF2-40B4-BE49-F238E27FC236}">
                    <a16:creationId xmlns:a16="http://schemas.microsoft.com/office/drawing/2014/main" id="{51BBC259-2416-1447-ADC8-FFADEB6DBB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9" name="Rectangle 185">
              <a:extLst>
                <a:ext uri="{FF2B5EF4-FFF2-40B4-BE49-F238E27FC236}">
                  <a16:creationId xmlns:a16="http://schemas.microsoft.com/office/drawing/2014/main" id="{1064C0C2-840D-B947-9570-7D79A80EF58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Freeform 186">
              <a:extLst>
                <a:ext uri="{FF2B5EF4-FFF2-40B4-BE49-F238E27FC236}">
                  <a16:creationId xmlns:a16="http://schemas.microsoft.com/office/drawing/2014/main" id="{B6468F87-96EF-784A-B97A-D7EA2DEA79D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1" name="Freeform 187">
              <a:extLst>
                <a:ext uri="{FF2B5EF4-FFF2-40B4-BE49-F238E27FC236}">
                  <a16:creationId xmlns:a16="http://schemas.microsoft.com/office/drawing/2014/main" id="{F24072E3-E21E-3D47-83FF-6B5B3B03683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Oval 188">
              <a:extLst>
                <a:ext uri="{FF2B5EF4-FFF2-40B4-BE49-F238E27FC236}">
                  <a16:creationId xmlns:a16="http://schemas.microsoft.com/office/drawing/2014/main" id="{C2FDEF67-F14F-2A4C-A3BF-0529D843B8F4}"/>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89">
              <a:extLst>
                <a:ext uri="{FF2B5EF4-FFF2-40B4-BE49-F238E27FC236}">
                  <a16:creationId xmlns:a16="http://schemas.microsoft.com/office/drawing/2014/main" id="{E396FECC-6A5D-DA40-A4D0-B93DFA22585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AutoShape 190">
              <a:extLst>
                <a:ext uri="{FF2B5EF4-FFF2-40B4-BE49-F238E27FC236}">
                  <a16:creationId xmlns:a16="http://schemas.microsoft.com/office/drawing/2014/main" id="{AF73C4B3-874F-8945-8C8A-3D07D6B2FDB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AutoShape 191">
              <a:extLst>
                <a:ext uri="{FF2B5EF4-FFF2-40B4-BE49-F238E27FC236}">
                  <a16:creationId xmlns:a16="http://schemas.microsoft.com/office/drawing/2014/main" id="{7B3616E9-0E1D-0F4A-B64E-333A0E782AE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Oval 192">
              <a:extLst>
                <a:ext uri="{FF2B5EF4-FFF2-40B4-BE49-F238E27FC236}">
                  <a16:creationId xmlns:a16="http://schemas.microsoft.com/office/drawing/2014/main" id="{B6D080BF-90A6-B144-BB0F-B017C8FC32D0}"/>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Oval 193">
              <a:extLst>
                <a:ext uri="{FF2B5EF4-FFF2-40B4-BE49-F238E27FC236}">
                  <a16:creationId xmlns:a16="http://schemas.microsoft.com/office/drawing/2014/main" id="{476EDDEF-CE6F-4042-81DC-768C18CD64B1}"/>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8" name="Oval 194">
              <a:extLst>
                <a:ext uri="{FF2B5EF4-FFF2-40B4-BE49-F238E27FC236}">
                  <a16:creationId xmlns:a16="http://schemas.microsoft.com/office/drawing/2014/main" id="{D38E2869-2274-384D-8E48-0AED4D69634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Rectangle 195">
              <a:extLst>
                <a:ext uri="{FF2B5EF4-FFF2-40B4-BE49-F238E27FC236}">
                  <a16:creationId xmlns:a16="http://schemas.microsoft.com/office/drawing/2014/main" id="{E207AF41-FA65-C248-905D-7770F218B04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Line 57">
            <a:extLst>
              <a:ext uri="{FF2B5EF4-FFF2-40B4-BE49-F238E27FC236}">
                <a16:creationId xmlns:a16="http://schemas.microsoft.com/office/drawing/2014/main" id="{63DE0F1D-A9CF-3B47-9DBF-096FE0F6708D}"/>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0" name="Line 57">
            <a:extLst>
              <a:ext uri="{FF2B5EF4-FFF2-40B4-BE49-F238E27FC236}">
                <a16:creationId xmlns:a16="http://schemas.microsoft.com/office/drawing/2014/main" id="{46D01C7A-CEF1-E346-AF5D-2CCF20987B5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1" name="Line 57">
            <a:extLst>
              <a:ext uri="{FF2B5EF4-FFF2-40B4-BE49-F238E27FC236}">
                <a16:creationId xmlns:a16="http://schemas.microsoft.com/office/drawing/2014/main" id="{FC5AF6D5-FBFA-504B-A634-B5D18FA55859}"/>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2" name="Group 361">
            <a:extLst>
              <a:ext uri="{FF2B5EF4-FFF2-40B4-BE49-F238E27FC236}">
                <a16:creationId xmlns:a16="http://schemas.microsoft.com/office/drawing/2014/main" id="{A8476EBE-514C-F24A-9934-50A3E251CCB0}"/>
              </a:ext>
            </a:extLst>
          </p:cNvPr>
          <p:cNvGrpSpPr/>
          <p:nvPr/>
        </p:nvGrpSpPr>
        <p:grpSpPr>
          <a:xfrm>
            <a:off x="2749090" y="3427413"/>
            <a:ext cx="2851610" cy="946150"/>
            <a:chOff x="2749090" y="3427413"/>
            <a:chExt cx="2851610" cy="946150"/>
          </a:xfrm>
        </p:grpSpPr>
        <p:sp>
          <p:nvSpPr>
            <p:cNvPr id="379" name="Text Box 68">
              <a:extLst>
                <a:ext uri="{FF2B5EF4-FFF2-40B4-BE49-F238E27FC236}">
                  <a16:creationId xmlns:a16="http://schemas.microsoft.com/office/drawing/2014/main" id="{8AF39E71-B088-4C43-899B-2F5F1867554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0" name="Oval 217">
              <a:extLst>
                <a:ext uri="{FF2B5EF4-FFF2-40B4-BE49-F238E27FC236}">
                  <a16:creationId xmlns:a16="http://schemas.microsoft.com/office/drawing/2014/main" id="{11DE1202-9705-C244-9A3F-E44B4A0C0C53}"/>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1" name="Line 229">
              <a:extLst>
                <a:ext uri="{FF2B5EF4-FFF2-40B4-BE49-F238E27FC236}">
                  <a16:creationId xmlns:a16="http://schemas.microsoft.com/office/drawing/2014/main" id="{429846E6-D021-D048-B531-E1D9B4772D1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Oval 232">
              <a:extLst>
                <a:ext uri="{FF2B5EF4-FFF2-40B4-BE49-F238E27FC236}">
                  <a16:creationId xmlns:a16="http://schemas.microsoft.com/office/drawing/2014/main" id="{C1A4B9C1-E455-364D-9F70-13A0F3F4D365}"/>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Text Box 233">
              <a:extLst>
                <a:ext uri="{FF2B5EF4-FFF2-40B4-BE49-F238E27FC236}">
                  <a16:creationId xmlns:a16="http://schemas.microsoft.com/office/drawing/2014/main" id="{580E2367-A745-E345-BB8F-41D6212780AD}"/>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4" name="Line 234">
              <a:extLst>
                <a:ext uri="{FF2B5EF4-FFF2-40B4-BE49-F238E27FC236}">
                  <a16:creationId xmlns:a16="http://schemas.microsoft.com/office/drawing/2014/main" id="{461900DA-408C-DE4C-AE3A-7C59E17053E7}"/>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5" name="Line 235">
              <a:extLst>
                <a:ext uri="{FF2B5EF4-FFF2-40B4-BE49-F238E27FC236}">
                  <a16:creationId xmlns:a16="http://schemas.microsoft.com/office/drawing/2014/main" id="{9AE41AE9-2E2C-A94C-8563-FA0EF6DB2493}"/>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63" name="Group 362">
            <a:extLst>
              <a:ext uri="{FF2B5EF4-FFF2-40B4-BE49-F238E27FC236}">
                <a16:creationId xmlns:a16="http://schemas.microsoft.com/office/drawing/2014/main" id="{EF024339-16A9-2940-84AC-8D5FD6D530DC}"/>
              </a:ext>
            </a:extLst>
          </p:cNvPr>
          <p:cNvGrpSpPr/>
          <p:nvPr/>
        </p:nvGrpSpPr>
        <p:grpSpPr>
          <a:xfrm>
            <a:off x="2913490" y="5218953"/>
            <a:ext cx="1938730" cy="1300181"/>
            <a:chOff x="2913490" y="5218953"/>
            <a:chExt cx="1938730" cy="1300181"/>
          </a:xfrm>
        </p:grpSpPr>
        <p:sp>
          <p:nvSpPr>
            <p:cNvPr id="368" name="Text Box 32">
              <a:extLst>
                <a:ext uri="{FF2B5EF4-FFF2-40B4-BE49-F238E27FC236}">
                  <a16:creationId xmlns:a16="http://schemas.microsoft.com/office/drawing/2014/main" id="{5AAD3E18-5D61-9A4F-A8C6-DA15D5F6E8C8}"/>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69" name="Line 77">
              <a:extLst>
                <a:ext uri="{FF2B5EF4-FFF2-40B4-BE49-F238E27FC236}">
                  <a16:creationId xmlns:a16="http://schemas.microsoft.com/office/drawing/2014/main" id="{9C4905E3-CC67-3F4F-9F6E-3576D662FE1F}"/>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0" name="Group 369">
              <a:extLst>
                <a:ext uri="{FF2B5EF4-FFF2-40B4-BE49-F238E27FC236}">
                  <a16:creationId xmlns:a16="http://schemas.microsoft.com/office/drawing/2014/main" id="{642EEE98-D955-2645-BCEA-6CFA28F8CF58}"/>
                </a:ext>
              </a:extLst>
            </p:cNvPr>
            <p:cNvGrpSpPr/>
            <p:nvPr/>
          </p:nvGrpSpPr>
          <p:grpSpPr>
            <a:xfrm>
              <a:off x="4030362" y="5218953"/>
              <a:ext cx="821858" cy="355937"/>
              <a:chOff x="6859123" y="5156933"/>
              <a:chExt cx="456701" cy="226548"/>
            </a:xfrm>
          </p:grpSpPr>
          <p:sp>
            <p:nvSpPr>
              <p:cNvPr id="371" name="Rectangle 370">
                <a:extLst>
                  <a:ext uri="{FF2B5EF4-FFF2-40B4-BE49-F238E27FC236}">
                    <a16:creationId xmlns:a16="http://schemas.microsoft.com/office/drawing/2014/main" id="{BF29C153-2860-A047-B353-EB834110B516}"/>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2" name="Straight Connector 371">
                <a:extLst>
                  <a:ext uri="{FF2B5EF4-FFF2-40B4-BE49-F238E27FC236}">
                    <a16:creationId xmlns:a16="http://schemas.microsoft.com/office/drawing/2014/main" id="{0F94F15C-CB01-2343-8BA9-D6A7A5F3E92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13BCDCB2-682E-8A47-B5AA-751DCC383167}"/>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4EC6D7F8-6E55-114F-BBD8-DF2048FBDBD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0DA34588-6E4E-E843-9815-D17EF78C07C8}"/>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EDC81EAA-11E7-204C-B32D-EF46B8EA047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BB2D8E63-0217-464C-AF6F-C583D47A94FB}"/>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1DC8A4E4-9140-9846-AE4D-F6F7180594C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64" name="Freeform 91">
            <a:extLst>
              <a:ext uri="{FF2B5EF4-FFF2-40B4-BE49-F238E27FC236}">
                <a16:creationId xmlns:a16="http://schemas.microsoft.com/office/drawing/2014/main" id="{6A998D77-E674-4C42-8116-BFA762D73522}"/>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5" name="Group 364">
            <a:extLst>
              <a:ext uri="{FF2B5EF4-FFF2-40B4-BE49-F238E27FC236}">
                <a16:creationId xmlns:a16="http://schemas.microsoft.com/office/drawing/2014/main" id="{7181676C-F21F-FA45-B687-4F604B6D6AB0}"/>
              </a:ext>
            </a:extLst>
          </p:cNvPr>
          <p:cNvGrpSpPr/>
          <p:nvPr/>
        </p:nvGrpSpPr>
        <p:grpSpPr>
          <a:xfrm>
            <a:off x="1586591" y="4743924"/>
            <a:ext cx="4913849" cy="1346072"/>
            <a:chOff x="5641439" y="2685215"/>
            <a:chExt cx="4000500" cy="1028700"/>
          </a:xfrm>
        </p:grpSpPr>
        <p:sp>
          <p:nvSpPr>
            <p:cNvPr id="366" name="Oval 73">
              <a:extLst>
                <a:ext uri="{FF2B5EF4-FFF2-40B4-BE49-F238E27FC236}">
                  <a16:creationId xmlns:a16="http://schemas.microsoft.com/office/drawing/2014/main" id="{35053334-4D7F-4847-80B3-6F40D7B23AB8}"/>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7" name="Freeform 90">
              <a:extLst>
                <a:ext uri="{FF2B5EF4-FFF2-40B4-BE49-F238E27FC236}">
                  <a16:creationId xmlns:a16="http://schemas.microsoft.com/office/drawing/2014/main" id="{95104C9F-4620-634A-B9AC-1FD27521ED0A}"/>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82" name="Group 481">
            <a:extLst>
              <a:ext uri="{FF2B5EF4-FFF2-40B4-BE49-F238E27FC236}">
                <a16:creationId xmlns:a16="http://schemas.microsoft.com/office/drawing/2014/main" id="{5013778A-FC3E-6147-B237-2E421A578596}"/>
              </a:ext>
            </a:extLst>
          </p:cNvPr>
          <p:cNvGrpSpPr/>
          <p:nvPr/>
        </p:nvGrpSpPr>
        <p:grpSpPr>
          <a:xfrm>
            <a:off x="3289650" y="5336775"/>
            <a:ext cx="2124396" cy="604097"/>
            <a:chOff x="3289650" y="5336775"/>
            <a:chExt cx="2124396" cy="604097"/>
          </a:xfrm>
        </p:grpSpPr>
        <p:sp>
          <p:nvSpPr>
            <p:cNvPr id="483" name="TextBox 482">
              <a:extLst>
                <a:ext uri="{FF2B5EF4-FFF2-40B4-BE49-F238E27FC236}">
                  <a16:creationId xmlns:a16="http://schemas.microsoft.com/office/drawing/2014/main" id="{79802D0E-17EA-E149-8E57-45B459B3069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84" name="TextBox 483">
              <a:extLst>
                <a:ext uri="{FF2B5EF4-FFF2-40B4-BE49-F238E27FC236}">
                  <a16:creationId xmlns:a16="http://schemas.microsoft.com/office/drawing/2014/main" id="{18161CA6-5140-A442-9496-A8022DF846CA}"/>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9" name="Line 17">
            <a:extLst>
              <a:ext uri="{FF2B5EF4-FFF2-40B4-BE49-F238E27FC236}">
                <a16:creationId xmlns:a16="http://schemas.microsoft.com/office/drawing/2014/main" id="{D36515D0-132A-8F4C-B7B9-1155DF48878C}"/>
              </a:ext>
            </a:extLst>
          </p:cNvPr>
          <p:cNvSpPr>
            <a:spLocks noChangeShapeType="1"/>
          </p:cNvSpPr>
          <p:nvPr/>
        </p:nvSpPr>
        <p:spPr bwMode="auto">
          <a:xfrm flipH="1">
            <a:off x="3021013" y="4878388"/>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6" name="Oval 215">
            <a:extLst>
              <a:ext uri="{FF2B5EF4-FFF2-40B4-BE49-F238E27FC236}">
                <a16:creationId xmlns:a16="http://schemas.microsoft.com/office/drawing/2014/main" id="{1C4268F0-E551-D24B-9519-6A260937A6C3}"/>
              </a:ext>
            </a:extLst>
          </p:cNvPr>
          <p:cNvSpPr>
            <a:spLocks noChangeArrowheads="1"/>
          </p:cNvSpPr>
          <p:nvPr/>
        </p:nvSpPr>
        <p:spPr bwMode="auto">
          <a:xfrm>
            <a:off x="2763838" y="3638550"/>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Freeform 228">
            <a:extLst>
              <a:ext uri="{FF2B5EF4-FFF2-40B4-BE49-F238E27FC236}">
                <a16:creationId xmlns:a16="http://schemas.microsoft.com/office/drawing/2014/main" id="{63D52C34-ADA8-824F-BFD8-D4746FEC885A}"/>
              </a:ext>
            </a:extLst>
          </p:cNvPr>
          <p:cNvSpPr>
            <a:spLocks/>
          </p:cNvSpPr>
          <p:nvPr/>
        </p:nvSpPr>
        <p:spPr bwMode="auto">
          <a:xfrm>
            <a:off x="2822575" y="3698875"/>
            <a:ext cx="4210050" cy="1646238"/>
          </a:xfrm>
          <a:custGeom>
            <a:avLst/>
            <a:gdLst>
              <a:gd name="T0" fmla="*/ 0 w 5400"/>
              <a:gd name="T1" fmla="*/ 0 h 2010"/>
              <a:gd name="T2" fmla="*/ 0 w 5400"/>
              <a:gd name="T3" fmla="*/ 2147483647 h 2010"/>
              <a:gd name="T4" fmla="*/ 2147483647 w 5400"/>
              <a:gd name="T5" fmla="*/ 2147483647 h 2010"/>
              <a:gd name="T6" fmla="*/ 2147483647 w 5400"/>
              <a:gd name="T7" fmla="*/ 2147483647 h 2010"/>
              <a:gd name="T8" fmla="*/ 2147483647 w 5400"/>
              <a:gd name="T9" fmla="*/ 2147483647 h 2010"/>
              <a:gd name="T10" fmla="*/ 2147483647 w 5400"/>
              <a:gd name="T11" fmla="*/ 2147483647 h 2010"/>
              <a:gd name="T12" fmla="*/ 2147483647 w 5400"/>
              <a:gd name="T13" fmla="*/ 2147483647 h 2010"/>
              <a:gd name="T14" fmla="*/ 2147483647 w 5400"/>
              <a:gd name="T15" fmla="*/ 2147483647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29">
            <a:extLst>
              <a:ext uri="{FF2B5EF4-FFF2-40B4-BE49-F238E27FC236}">
                <a16:creationId xmlns:a16="http://schemas.microsoft.com/office/drawing/2014/main" id="{2699F953-20DB-2F48-91B4-9336D6A63ABD}"/>
              </a:ext>
            </a:extLst>
          </p:cNvPr>
          <p:cNvSpPr>
            <a:spLocks noChangeArrowheads="1"/>
          </p:cNvSpPr>
          <p:nvPr/>
        </p:nvSpPr>
        <p:spPr bwMode="auto">
          <a:xfrm>
            <a:off x="2763838" y="3871913"/>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34">
            <a:extLst>
              <a:ext uri="{FF2B5EF4-FFF2-40B4-BE49-F238E27FC236}">
                <a16:creationId xmlns:a16="http://schemas.microsoft.com/office/drawing/2014/main" id="{52CAA5BF-C505-6847-BAF8-A75587362EE3}"/>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35">
            <a:extLst>
              <a:ext uri="{FF2B5EF4-FFF2-40B4-BE49-F238E27FC236}">
                <a16:creationId xmlns:a16="http://schemas.microsoft.com/office/drawing/2014/main" id="{6EBFCC57-DC97-C441-897D-9E4916F1E725}"/>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36">
            <a:extLst>
              <a:ext uri="{FF2B5EF4-FFF2-40B4-BE49-F238E27FC236}">
                <a16:creationId xmlns:a16="http://schemas.microsoft.com/office/drawing/2014/main" id="{2385057C-CC2A-904D-B477-1A4E091EC574}"/>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grpSp>
        <p:nvGrpSpPr>
          <p:cNvPr id="239" name="Group 240">
            <a:extLst>
              <a:ext uri="{FF2B5EF4-FFF2-40B4-BE49-F238E27FC236}">
                <a16:creationId xmlns:a16="http://schemas.microsoft.com/office/drawing/2014/main" id="{3C099EA3-4C76-8E43-A8FA-DA69E23B587D}"/>
              </a:ext>
            </a:extLst>
          </p:cNvPr>
          <p:cNvGrpSpPr>
            <a:grpSpLocks/>
          </p:cNvGrpSpPr>
          <p:nvPr/>
        </p:nvGrpSpPr>
        <p:grpSpPr bwMode="auto">
          <a:xfrm>
            <a:off x="1376363" y="3300413"/>
            <a:ext cx="947737" cy="869950"/>
            <a:chOff x="3283" y="2142"/>
            <a:chExt cx="597" cy="548"/>
          </a:xfrm>
        </p:grpSpPr>
        <p:grpSp>
          <p:nvGrpSpPr>
            <p:cNvPr id="240" name="Group 241">
              <a:extLst>
                <a:ext uri="{FF2B5EF4-FFF2-40B4-BE49-F238E27FC236}">
                  <a16:creationId xmlns:a16="http://schemas.microsoft.com/office/drawing/2014/main" id="{B0C67642-FA77-3248-BB94-4C12B33DABEB}"/>
                </a:ext>
              </a:extLst>
            </p:cNvPr>
            <p:cNvGrpSpPr>
              <a:grpSpLocks/>
            </p:cNvGrpSpPr>
            <p:nvPr/>
          </p:nvGrpSpPr>
          <p:grpSpPr bwMode="auto">
            <a:xfrm>
              <a:off x="3283" y="2387"/>
              <a:ext cx="597" cy="303"/>
              <a:chOff x="990" y="4570"/>
              <a:chExt cx="597" cy="380"/>
            </a:xfrm>
          </p:grpSpPr>
          <p:pic>
            <p:nvPicPr>
              <p:cNvPr id="243" name="Picture 242">
                <a:extLst>
                  <a:ext uri="{FF2B5EF4-FFF2-40B4-BE49-F238E27FC236}">
                    <a16:creationId xmlns:a16="http://schemas.microsoft.com/office/drawing/2014/main" id="{67A85C0C-4A8A-6B47-B09B-B8DCC27068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44" name="Rectangle 243">
                <a:extLst>
                  <a:ext uri="{FF2B5EF4-FFF2-40B4-BE49-F238E27FC236}">
                    <a16:creationId xmlns:a16="http://schemas.microsoft.com/office/drawing/2014/main" id="{1BE93BC6-21EB-E345-A354-EC1A31A9313F}"/>
                  </a:ext>
                </a:extLst>
              </p:cNvPr>
              <p:cNvSpPr>
                <a:spLocks noChangeArrowheads="1"/>
              </p:cNvSpPr>
              <p:nvPr/>
            </p:nvSpPr>
            <p:spPr bwMode="auto">
              <a:xfrm>
                <a:off x="1124" y="4679"/>
                <a:ext cx="360"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44">
              <a:extLst>
                <a:ext uri="{FF2B5EF4-FFF2-40B4-BE49-F238E27FC236}">
                  <a16:creationId xmlns:a16="http://schemas.microsoft.com/office/drawing/2014/main" id="{057976BB-0F9A-9941-9597-91496E327B0E}"/>
                </a:ext>
              </a:extLst>
            </p:cNvPr>
            <p:cNvSpPr txBox="1">
              <a:spLocks noChangeArrowheads="1"/>
            </p:cNvSpPr>
            <p:nvPr/>
          </p:nvSpPr>
          <p:spPr bwMode="auto">
            <a:xfrm>
              <a:off x="3343" y="2461"/>
              <a:ext cx="479" cy="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dirty="0">
                  <a:ln>
                    <a:noFill/>
                  </a:ln>
                  <a:solidFill>
                    <a:srgbClr val="3333CC"/>
                  </a:solidFill>
                  <a:effectLst/>
                  <a:uLnTx/>
                  <a:uFillTx/>
                  <a:latin typeface="Comic Sans MS" charset="0"/>
                  <a:ea typeface="ＭＳ Ｐゴシック" charset="0"/>
                  <a:cs typeface="+mn-cs"/>
                </a:rPr>
                <a:t>timeout</a:t>
              </a:r>
            </a:p>
          </p:txBody>
        </p:sp>
        <p:pic>
          <p:nvPicPr>
            <p:cNvPr id="242" name="Picture 245">
              <a:extLst>
                <a:ext uri="{FF2B5EF4-FFF2-40B4-BE49-F238E27FC236}">
                  <a16:creationId xmlns:a16="http://schemas.microsoft.com/office/drawing/2014/main" id="{18023B91-60B5-4147-A0EC-197B454FE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3419" y="214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sp>
        <p:nvSpPr>
          <p:cNvPr id="342" name="Rectangle 281">
            <a:extLst>
              <a:ext uri="{FF2B5EF4-FFF2-40B4-BE49-F238E27FC236}">
                <a16:creationId xmlns:a16="http://schemas.microsoft.com/office/drawing/2014/main" id="{3D39CBCD-019A-0349-BB68-948FE706EC0C}"/>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238" name="Text Box 237">
            <a:extLst>
              <a:ext uri="{FF2B5EF4-FFF2-40B4-BE49-F238E27FC236}">
                <a16:creationId xmlns:a16="http://schemas.microsoft.com/office/drawing/2014/main" id="{147D48B6-6F9D-A040-89CB-089EAC406DE6}"/>
              </a:ext>
            </a:extLst>
          </p:cNvPr>
          <p:cNvSpPr txBox="1">
            <a:spLocks noChangeArrowheads="1"/>
          </p:cNvSpPr>
          <p:nvPr/>
        </p:nvSpPr>
        <p:spPr bwMode="auto">
          <a:xfrm>
            <a:off x="3724275"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grpSp>
        <p:nvGrpSpPr>
          <p:cNvPr id="7" name="Group 6">
            <a:extLst>
              <a:ext uri="{FF2B5EF4-FFF2-40B4-BE49-F238E27FC236}">
                <a16:creationId xmlns:a16="http://schemas.microsoft.com/office/drawing/2014/main" id="{567624B7-6B20-F845-9C41-4CC182257E49}"/>
              </a:ext>
            </a:extLst>
          </p:cNvPr>
          <p:cNvGrpSpPr/>
          <p:nvPr/>
        </p:nvGrpSpPr>
        <p:grpSpPr>
          <a:xfrm>
            <a:off x="10022277" y="2256302"/>
            <a:ext cx="2018927" cy="1905034"/>
            <a:chOff x="10022277" y="2034920"/>
            <a:chExt cx="2018927" cy="1905034"/>
          </a:xfrm>
        </p:grpSpPr>
        <p:sp>
          <p:nvSpPr>
            <p:cNvPr id="198" name="Text Box 259">
              <a:extLst>
                <a:ext uri="{FF2B5EF4-FFF2-40B4-BE49-F238E27FC236}">
                  <a16:creationId xmlns:a16="http://schemas.microsoft.com/office/drawing/2014/main" id="{9EDD7432-CD42-3343-A35C-16F063B6C25E}"/>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202" name="Line 253">
              <a:extLst>
                <a:ext uri="{FF2B5EF4-FFF2-40B4-BE49-F238E27FC236}">
                  <a16:creationId xmlns:a16="http://schemas.microsoft.com/office/drawing/2014/main" id="{D5AB995F-B247-6F4B-BEAE-3191BFB3D4E9}"/>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BEA05CA9-3FA3-BF4C-A8E9-55EEC0008877}"/>
              </a:ext>
            </a:extLst>
          </p:cNvPr>
          <p:cNvGrpSpPr/>
          <p:nvPr/>
        </p:nvGrpSpPr>
        <p:grpSpPr>
          <a:xfrm>
            <a:off x="10040109" y="1751513"/>
            <a:ext cx="1904433" cy="674031"/>
            <a:chOff x="10040109" y="1530131"/>
            <a:chExt cx="1904433" cy="674031"/>
          </a:xfrm>
        </p:grpSpPr>
        <p:sp>
          <p:nvSpPr>
            <p:cNvPr id="224" name="Text Box 252">
              <a:extLst>
                <a:ext uri="{FF2B5EF4-FFF2-40B4-BE49-F238E27FC236}">
                  <a16:creationId xmlns:a16="http://schemas.microsoft.com/office/drawing/2014/main" id="{14DBF64B-0F2A-564A-8608-15D68B07DB02}"/>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225" name="Right Brace 224">
              <a:extLst>
                <a:ext uri="{FF2B5EF4-FFF2-40B4-BE49-F238E27FC236}">
                  <a16:creationId xmlns:a16="http://schemas.microsoft.com/office/drawing/2014/main" id="{2533B29F-81E1-3C4A-A26B-AFF9EC5694E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8" name="Group 7">
            <a:extLst>
              <a:ext uri="{FF2B5EF4-FFF2-40B4-BE49-F238E27FC236}">
                <a16:creationId xmlns:a16="http://schemas.microsoft.com/office/drawing/2014/main" id="{12B126A1-4A79-F34D-A071-BDA969124FB9}"/>
              </a:ext>
            </a:extLst>
          </p:cNvPr>
          <p:cNvGrpSpPr/>
          <p:nvPr/>
        </p:nvGrpSpPr>
        <p:grpSpPr>
          <a:xfrm>
            <a:off x="7361453" y="1421562"/>
            <a:ext cx="3100386" cy="2791471"/>
            <a:chOff x="7361453" y="1200180"/>
            <a:chExt cx="3100386" cy="2791471"/>
          </a:xfrm>
        </p:grpSpPr>
        <p:sp>
          <p:nvSpPr>
            <p:cNvPr id="204" name="Freeform 245">
              <a:extLst>
                <a:ext uri="{FF2B5EF4-FFF2-40B4-BE49-F238E27FC236}">
                  <a16:creationId xmlns:a16="http://schemas.microsoft.com/office/drawing/2014/main" id="{B3460BD7-A5F9-BE49-9E86-1F8442B74C7E}"/>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05" name="Group 246">
              <a:extLst>
                <a:ext uri="{FF2B5EF4-FFF2-40B4-BE49-F238E27FC236}">
                  <a16:creationId xmlns:a16="http://schemas.microsoft.com/office/drawing/2014/main" id="{5E08E7AA-3C32-114D-AB01-2054FE7FF68F}"/>
                </a:ext>
              </a:extLst>
            </p:cNvPr>
            <p:cNvGrpSpPr>
              <a:grpSpLocks/>
            </p:cNvGrpSpPr>
            <p:nvPr/>
          </p:nvGrpSpPr>
          <p:grpSpPr bwMode="auto">
            <a:xfrm>
              <a:off x="8776235" y="3317988"/>
              <a:ext cx="458788" cy="400051"/>
              <a:chOff x="3583" y="1761"/>
              <a:chExt cx="289" cy="252"/>
            </a:xfrm>
          </p:grpSpPr>
          <p:sp>
            <p:nvSpPr>
              <p:cNvPr id="221" name="Text Box 247">
                <a:extLst>
                  <a:ext uri="{FF2B5EF4-FFF2-40B4-BE49-F238E27FC236}">
                    <a16:creationId xmlns:a16="http://schemas.microsoft.com/office/drawing/2014/main" id="{1B32B252-D75C-EE47-9DF7-3388AC1F323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222" name="Line 248">
                <a:extLst>
                  <a:ext uri="{FF2B5EF4-FFF2-40B4-BE49-F238E27FC236}">
                    <a16:creationId xmlns:a16="http://schemas.microsoft.com/office/drawing/2014/main" id="{069831FC-8BE0-BA42-967D-6C06BFB98533}"/>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206" name="Line 278">
              <a:extLst>
                <a:ext uri="{FF2B5EF4-FFF2-40B4-BE49-F238E27FC236}">
                  <a16:creationId xmlns:a16="http://schemas.microsoft.com/office/drawing/2014/main" id="{79D305B3-2BB2-D449-B462-DEAABA8BAFCB}"/>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7" name="Line 280">
              <a:extLst>
                <a:ext uri="{FF2B5EF4-FFF2-40B4-BE49-F238E27FC236}">
                  <a16:creationId xmlns:a16="http://schemas.microsoft.com/office/drawing/2014/main" id="{06048882-9574-FC44-B8CF-F1DAC2D70473}"/>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8" name="Freeform 281">
              <a:extLst>
                <a:ext uri="{FF2B5EF4-FFF2-40B4-BE49-F238E27FC236}">
                  <a16:creationId xmlns:a16="http://schemas.microsoft.com/office/drawing/2014/main" id="{BF1363B2-F686-8742-8291-A19A05138F45}"/>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Line 282">
              <a:extLst>
                <a:ext uri="{FF2B5EF4-FFF2-40B4-BE49-F238E27FC236}">
                  <a16:creationId xmlns:a16="http://schemas.microsoft.com/office/drawing/2014/main" id="{F026FEA1-5290-6345-BCE2-778BE3958BA2}"/>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0" name="Line 283">
              <a:extLst>
                <a:ext uri="{FF2B5EF4-FFF2-40B4-BE49-F238E27FC236}">
                  <a16:creationId xmlns:a16="http://schemas.microsoft.com/office/drawing/2014/main" id="{6915514F-CA67-4B49-A03C-EFE57672B7F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1" name="Text Box 284">
              <a:extLst>
                <a:ext uri="{FF2B5EF4-FFF2-40B4-BE49-F238E27FC236}">
                  <a16:creationId xmlns:a16="http://schemas.microsoft.com/office/drawing/2014/main" id="{28C1A511-7077-0445-8960-2561706C38B7}"/>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2" name="Text Box 286">
              <a:extLst>
                <a:ext uri="{FF2B5EF4-FFF2-40B4-BE49-F238E27FC236}">
                  <a16:creationId xmlns:a16="http://schemas.microsoft.com/office/drawing/2014/main" id="{4E3E2B16-E915-2341-A1DD-6D63A903AE3C}"/>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213" name="Line 288">
              <a:extLst>
                <a:ext uri="{FF2B5EF4-FFF2-40B4-BE49-F238E27FC236}">
                  <a16:creationId xmlns:a16="http://schemas.microsoft.com/office/drawing/2014/main" id="{3DD586CE-CDF2-2743-B1D7-9277A7808AEB}"/>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214" name="Straight Connector 213">
              <a:extLst>
                <a:ext uri="{FF2B5EF4-FFF2-40B4-BE49-F238E27FC236}">
                  <a16:creationId xmlns:a16="http://schemas.microsoft.com/office/drawing/2014/main" id="{E3464261-F9AD-6F4C-A531-9BA3554E8509}"/>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5" name="TextBox 214">
              <a:extLst>
                <a:ext uri="{FF2B5EF4-FFF2-40B4-BE49-F238E27FC236}">
                  <a16:creationId xmlns:a16="http://schemas.microsoft.com/office/drawing/2014/main" id="{9848139A-43C0-0442-A722-9A7D460705EC}"/>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217" name="Oval 216">
              <a:extLst>
                <a:ext uri="{FF2B5EF4-FFF2-40B4-BE49-F238E27FC236}">
                  <a16:creationId xmlns:a16="http://schemas.microsoft.com/office/drawing/2014/main" id="{8833EE11-7254-0440-A469-F4B411A23097}"/>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8" name="Text Box 285">
              <a:extLst>
                <a:ext uri="{FF2B5EF4-FFF2-40B4-BE49-F238E27FC236}">
                  <a16:creationId xmlns:a16="http://schemas.microsoft.com/office/drawing/2014/main" id="{A6A2982E-D69C-954A-AC9A-D8235E843BA1}"/>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9" name="Oval 218">
              <a:extLst>
                <a:ext uri="{FF2B5EF4-FFF2-40B4-BE49-F238E27FC236}">
                  <a16:creationId xmlns:a16="http://schemas.microsoft.com/office/drawing/2014/main" id="{25F13CA3-6FA8-E041-9F3C-DDDB5B06C49D}"/>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0" name="Line 288">
              <a:extLst>
                <a:ext uri="{FF2B5EF4-FFF2-40B4-BE49-F238E27FC236}">
                  <a16:creationId xmlns:a16="http://schemas.microsoft.com/office/drawing/2014/main" id="{B5526BBD-BE65-A44F-AFCC-B97E4A3E4C6E}"/>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26" name="Oval 225">
              <a:extLst>
                <a:ext uri="{FF2B5EF4-FFF2-40B4-BE49-F238E27FC236}">
                  <a16:creationId xmlns:a16="http://schemas.microsoft.com/office/drawing/2014/main" id="{64497D25-845D-1D48-B421-413BFD02AFEB}"/>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7" name="Line 288">
              <a:extLst>
                <a:ext uri="{FF2B5EF4-FFF2-40B4-BE49-F238E27FC236}">
                  <a16:creationId xmlns:a16="http://schemas.microsoft.com/office/drawing/2014/main" id="{32428ACB-96BC-1046-A240-3A7DD1957B64}"/>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90" name="Slide Number Placeholder 2">
            <a:extLst>
              <a:ext uri="{FF2B5EF4-FFF2-40B4-BE49-F238E27FC236}">
                <a16:creationId xmlns:a16="http://schemas.microsoft.com/office/drawing/2014/main" id="{78C896B7-6A68-6749-AF49-8349F653C91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113</a:t>
            </a:fld>
            <a:endParaRPr lang="en-US" dirty="0"/>
          </a:p>
        </p:txBody>
      </p:sp>
    </p:spTree>
    <p:extLst>
      <p:ext uri="{BB962C8B-B14F-4D97-AF65-F5344CB8AC3E}">
        <p14:creationId xmlns:p14="http://schemas.microsoft.com/office/powerpoint/2010/main" val="95739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39 0.17732 L 0.06446 0.17825 L 0.03503 0.24121 L 0.14544 0.24121 " pathEditMode="relative" rAng="0" ptsTypes="AAAAA">
                                      <p:cBhvr>
                                        <p:cTn id="20" dur="2000" fill="hold"/>
                                        <p:tgtEl>
                                          <p:spTgt spid="235"/>
                                        </p:tgtEl>
                                        <p:attrNameLst>
                                          <p:attrName>ppt_x</p:attrName>
                                          <p:attrName>ppt_y</p:attrName>
                                        </p:attrNameLst>
                                      </p:cBhvr>
                                      <p:rCtr x="7266" y="10278"/>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544 0.24121 L 0.16641 0.24121 " pathEditMode="relative" rAng="0" ptsTypes="AA">
                                      <p:cBhvr>
                                        <p:cTn id="30" dur="3000" fill="hold"/>
                                        <p:tgtEl>
                                          <p:spTgt spid="235"/>
                                        </p:tgtEl>
                                        <p:attrNameLst>
                                          <p:attrName>ppt_x</p:attrName>
                                          <p:attrName>ppt_y</p:attrName>
                                        </p:attrNameLst>
                                      </p:cBhvr>
                                      <p:rCtr x="1042" y="0"/>
                                    </p:animMotion>
                                  </p:childTnLst>
                                </p:cTn>
                              </p:par>
                            </p:childTnLst>
                          </p:cTn>
                        </p:par>
                        <p:par>
                          <p:cTn id="31" fill="hold">
                            <p:stCondLst>
                              <p:cond delay="8500"/>
                            </p:stCondLst>
                            <p:childTnLst>
                              <p:par>
                                <p:cTn id="32" presetID="0" presetClass="path" presetSubtype="0" accel="50000" decel="50000" fill="hold" grpId="4" nodeType="afterEffect">
                                  <p:stCondLst>
                                    <p:cond delay="0"/>
                                  </p:stCondLst>
                                  <p:childTnLst>
                                    <p:animMotion origin="layout" path="M 0.18086 0.24051 L 0.23542 0.24051 L 0.26641 0.18125 " pathEditMode="relative" rAng="0" ptsTypes="AAA">
                                      <p:cBhvr>
                                        <p:cTn id="33" dur="2000" fill="hold"/>
                                        <p:tgtEl>
                                          <p:spTgt spid="235"/>
                                        </p:tgtEl>
                                        <p:attrNameLst>
                                          <p:attrName>ppt_x</p:attrName>
                                          <p:attrName>ppt_y</p:attrName>
                                        </p:attrNameLst>
                                      </p:cBhvr>
                                      <p:rCtr x="4271" y="-2963"/>
                                    </p:animMotion>
                                  </p:childTnLst>
                                </p:cTn>
                              </p:par>
                              <p:par>
                                <p:cTn id="34" presetID="9" presetClass="exit" presetSubtype="0" fill="hold" grpId="1" nodeType="withEffect">
                                  <p:stCondLst>
                                    <p:cond delay="0"/>
                                  </p:stCondLst>
                                  <p:childTnLst>
                                    <p:animEffect transition="out" filter="dissolve">
                                      <p:cBhvr>
                                        <p:cTn id="35" dur="500"/>
                                        <p:tgtEl>
                                          <p:spTgt spid="238"/>
                                        </p:tgtEl>
                                      </p:cBhvr>
                                    </p:animEffect>
                                    <p:set>
                                      <p:cBhvr>
                                        <p:cTn id="36" dur="1" fill="hold">
                                          <p:stCondLst>
                                            <p:cond delay="499"/>
                                          </p:stCondLst>
                                        </p:cTn>
                                        <p:tgtEl>
                                          <p:spTgt spid="238"/>
                                        </p:tgtEl>
                                        <p:attrNameLst>
                                          <p:attrName>style.visibility</p:attrName>
                                        </p:attrNameLst>
                                      </p:cBhvr>
                                      <p:to>
                                        <p:strVal val="hidden"/>
                                      </p:to>
                                    </p:set>
                                  </p:childTnLst>
                                </p:cTn>
                              </p:par>
                            </p:childTnLst>
                          </p:cTn>
                        </p:par>
                        <p:par>
                          <p:cTn id="37" fill="hold">
                            <p:stCondLst>
                              <p:cond delay="10500"/>
                            </p:stCondLst>
                            <p:childTnLst>
                              <p:par>
                                <p:cTn id="38" presetID="9" presetClass="entr" presetSubtype="0" fill="hold" nodeType="afterEffect">
                                  <p:stCondLst>
                                    <p:cond delay="0"/>
                                  </p:stCondLst>
                                  <p:childTnLst>
                                    <p:set>
                                      <p:cBhvr>
                                        <p:cTn id="39" dur="1" fill="hold">
                                          <p:stCondLst>
                                            <p:cond delay="0"/>
                                          </p:stCondLst>
                                        </p:cTn>
                                        <p:tgtEl>
                                          <p:spTgt spid="239"/>
                                        </p:tgtEl>
                                        <p:attrNameLst>
                                          <p:attrName>style.visibility</p:attrName>
                                        </p:attrNameLst>
                                      </p:cBhvr>
                                      <p:to>
                                        <p:strVal val="visible"/>
                                      </p:to>
                                    </p:set>
                                    <p:animEffect transition="in" filter="dissolve">
                                      <p:cBhvr>
                                        <p:cTn id="40" dur="500"/>
                                        <p:tgtEl>
                                          <p:spTgt spid="239"/>
                                        </p:tgtEl>
                                      </p:cBhvr>
                                    </p:animEffect>
                                  </p:childTnLst>
                                </p:cTn>
                              </p:par>
                            </p:childTnLst>
                          </p:cTn>
                        </p:par>
                        <p:par>
                          <p:cTn id="41" fill="hold">
                            <p:stCondLst>
                              <p:cond delay="11000"/>
                            </p:stCondLst>
                            <p:childTnLst>
                              <p:par>
                                <p:cTn id="42" presetID="0" presetClass="path" presetSubtype="0" accel="50000" decel="50000" fill="hold" grpId="5" nodeType="afterEffect">
                                  <p:stCondLst>
                                    <p:cond delay="0"/>
                                  </p:stCondLst>
                                  <p:childTnLst>
                                    <p:animMotion origin="layout" path="M 0.26641 0.18125 L 0.2806 0.15348 L 0.33229 0.15348 L 0.33138 0.0169 " pathEditMode="relative" rAng="0" ptsTypes="AAAA">
                                      <p:cBhvr>
                                        <p:cTn id="43" dur="2000" fill="hold"/>
                                        <p:tgtEl>
                                          <p:spTgt spid="235"/>
                                        </p:tgtEl>
                                        <p:attrNameLst>
                                          <p:attrName>ppt_x</p:attrName>
                                          <p:attrName>ppt_y</p:attrName>
                                        </p:attrNameLst>
                                      </p:cBhvr>
                                      <p:rCtr x="3294" y="-8218"/>
                                    </p:animMotion>
                                  </p:childTnLst>
                                </p:cTn>
                              </p:par>
                              <p:par>
                                <p:cTn id="44" presetID="9" presetClass="exit" presetSubtype="0" fill="hold" nodeType="withEffect">
                                  <p:stCondLst>
                                    <p:cond delay="0"/>
                                  </p:stCondLst>
                                  <p:childTnLst>
                                    <p:animEffect transition="out" filter="dissolve">
                                      <p:cBhvr>
                                        <p:cTn id="45" dur="500"/>
                                        <p:tgtEl>
                                          <p:spTgt spid="239"/>
                                        </p:tgtEl>
                                      </p:cBhvr>
                                    </p:animEffect>
                                    <p:set>
                                      <p:cBhvr>
                                        <p:cTn id="46" dur="1" fill="hold">
                                          <p:stCondLst>
                                            <p:cond delay="499"/>
                                          </p:stCondLst>
                                        </p:cTn>
                                        <p:tgtEl>
                                          <p:spTgt spid="239"/>
                                        </p:tgtEl>
                                        <p:attrNameLst>
                                          <p:attrName>style.visibility</p:attrName>
                                        </p:attrNameLst>
                                      </p:cBhvr>
                                      <p:to>
                                        <p:strVal val="hidden"/>
                                      </p:to>
                                    </p:set>
                                  </p:childTnLst>
                                </p:cTn>
                              </p:par>
                              <p:par>
                                <p:cTn id="47" presetID="0" presetClass="path" presetSubtype="0" accel="50000" decel="50000" fill="hold" grpId="1" nodeType="withEffect">
                                  <p:stCondLst>
                                    <p:cond delay="0"/>
                                  </p:stCondLst>
                                  <p:childTnLst>
                                    <p:animMotion origin="layout" path="M 1.45833E-6 -2.22222E-6 L 0.02565 -2.22222E-6 L 0.02734 0.14306 L 0.08476 0.14468 L 0.06094 0.20648 L 0.24844 0.20648 L 0.297 0.1169 L 0.35989 0.11852 L 0.35989 -0.01805 " pathEditMode="relative" rAng="0" ptsTypes="AAAAAAAAA">
                                      <p:cBhvr>
                                        <p:cTn id="48" dur="2000" fill="hold"/>
                                        <p:tgtEl>
                                          <p:spTgt spid="236"/>
                                        </p:tgtEl>
                                        <p:attrNameLst>
                                          <p:attrName>ppt_x</p:attrName>
                                          <p:attrName>ppt_y</p:attrName>
                                        </p:attrNameLst>
                                      </p:cBhvr>
                                      <p:rCtr x="17995" y="9421"/>
                                    </p:animMotion>
                                  </p:childTnLst>
                                </p:cTn>
                              </p:par>
                            </p:childTnLst>
                          </p:cTn>
                        </p:par>
                        <p:par>
                          <p:cTn id="49" fill="hold">
                            <p:stCondLst>
                              <p:cond delay="13000"/>
                            </p:stCondLst>
                            <p:childTnLst>
                              <p:par>
                                <p:cTn id="50" presetID="9" presetClass="exit" presetSubtype="0" fill="hold" grpId="6" nodeType="afterEffect">
                                  <p:stCondLst>
                                    <p:cond delay="0"/>
                                  </p:stCondLst>
                                  <p:childTnLst>
                                    <p:animEffect transition="out" filter="dissolve">
                                      <p:cBhvr>
                                        <p:cTn id="51" dur="500"/>
                                        <p:tgtEl>
                                          <p:spTgt spid="235"/>
                                        </p:tgtEl>
                                      </p:cBhvr>
                                    </p:animEffect>
                                    <p:set>
                                      <p:cBhvr>
                                        <p:cTn id="52" dur="1" fill="hold">
                                          <p:stCondLst>
                                            <p:cond delay="499"/>
                                          </p:stCondLst>
                                        </p:cTn>
                                        <p:tgtEl>
                                          <p:spTgt spid="235"/>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dissolve">
                                      <p:cBhvr>
                                        <p:cTn id="57" dur="500"/>
                                        <p:tgtEl>
                                          <p:spTgt spid="8"/>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dissolve">
                                      <p:cBhvr>
                                        <p:cTn id="62" dur="500"/>
                                        <p:tgtEl>
                                          <p:spTgt spid="7"/>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dissolve">
                                      <p:cBhvr>
                                        <p:cTn id="6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5" grpId="6" animBg="1"/>
      <p:bldP spid="236" grpId="0" animBg="1"/>
      <p:bldP spid="236" grpId="1" animBg="1"/>
      <p:bldP spid="237" grpId="0"/>
      <p:bldP spid="237" grpId="1"/>
      <p:bldP spid="238" grpId="0"/>
      <p:bldP spid="238" grpId="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3" name="Rectangle 261">
            <a:extLst>
              <a:ext uri="{FF2B5EF4-FFF2-40B4-BE49-F238E27FC236}">
                <a16:creationId xmlns:a16="http://schemas.microsoft.com/office/drawing/2014/main" id="{6AE69D83-2632-D345-B492-5CABD2230391}"/>
              </a:ext>
            </a:extLst>
          </p:cNvPr>
          <p:cNvSpPr>
            <a:spLocks noChangeArrowheads="1"/>
          </p:cNvSpPr>
          <p:nvPr/>
        </p:nvSpPr>
        <p:spPr bwMode="auto">
          <a:xfrm>
            <a:off x="1474555" y="3993105"/>
            <a:ext cx="9386733" cy="2159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ja-JP"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“costs” of congestion:</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more work (retransmission) for given receiver </a:t>
            </a:r>
            <a:r>
              <a:rPr kumimoji="0"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throughput</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unneeded retransmissions: link carries multiple copies of a packet</a:t>
            </a:r>
          </a:p>
          <a:p>
            <a:pPr marL="685800" marR="0" lvl="1" indent="-228600" algn="l" defTabSz="914400" rtl="0" eaLnBrk="1" fontAlgn="auto" latinLnBrk="0" hangingPunct="1">
              <a:lnSpc>
                <a:spcPct val="85000"/>
              </a:lnSpc>
              <a:spcBef>
                <a:spcPct val="20000"/>
              </a:spcBef>
              <a:spcAft>
                <a:spcPts val="0"/>
              </a:spcAft>
              <a:buClr>
                <a:srgbClr val="000099"/>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decreasing maximum achievable throughput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40" name="Rectangle 281">
            <a:extLst>
              <a:ext uri="{FF2B5EF4-FFF2-40B4-BE49-F238E27FC236}">
                <a16:creationId xmlns:a16="http://schemas.microsoft.com/office/drawing/2014/main" id="{7AF2D119-126F-014B-83AA-56B122F05B2E}"/>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grpSp>
        <p:nvGrpSpPr>
          <p:cNvPr id="41" name="Group 40">
            <a:extLst>
              <a:ext uri="{FF2B5EF4-FFF2-40B4-BE49-F238E27FC236}">
                <a16:creationId xmlns:a16="http://schemas.microsoft.com/office/drawing/2014/main" id="{6B7AE07C-3439-7545-A2C3-573952E4E75C}"/>
              </a:ext>
            </a:extLst>
          </p:cNvPr>
          <p:cNvGrpSpPr/>
          <p:nvPr/>
        </p:nvGrpSpPr>
        <p:grpSpPr>
          <a:xfrm>
            <a:off x="10022277" y="2256302"/>
            <a:ext cx="2018927" cy="1905034"/>
            <a:chOff x="10022277" y="2034920"/>
            <a:chExt cx="2018927" cy="1905034"/>
          </a:xfrm>
        </p:grpSpPr>
        <p:sp>
          <p:nvSpPr>
            <p:cNvPr id="42" name="Text Box 259">
              <a:extLst>
                <a:ext uri="{FF2B5EF4-FFF2-40B4-BE49-F238E27FC236}">
                  <a16:creationId xmlns:a16="http://schemas.microsoft.com/office/drawing/2014/main" id="{2AE9ED38-872D-1547-B74B-FA1C059CE888}"/>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43" name="Line 253">
              <a:extLst>
                <a:ext uri="{FF2B5EF4-FFF2-40B4-BE49-F238E27FC236}">
                  <a16:creationId xmlns:a16="http://schemas.microsoft.com/office/drawing/2014/main" id="{302372ED-29BD-194D-AEA3-543827366E80}"/>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44" name="Group 43">
            <a:extLst>
              <a:ext uri="{FF2B5EF4-FFF2-40B4-BE49-F238E27FC236}">
                <a16:creationId xmlns:a16="http://schemas.microsoft.com/office/drawing/2014/main" id="{BE09E8EF-02E1-6F46-BE6F-8AF28BC68C97}"/>
              </a:ext>
            </a:extLst>
          </p:cNvPr>
          <p:cNvGrpSpPr/>
          <p:nvPr/>
        </p:nvGrpSpPr>
        <p:grpSpPr>
          <a:xfrm>
            <a:off x="10040109" y="1751513"/>
            <a:ext cx="1904433" cy="674031"/>
            <a:chOff x="10040109" y="1530131"/>
            <a:chExt cx="1904433" cy="674031"/>
          </a:xfrm>
        </p:grpSpPr>
        <p:sp>
          <p:nvSpPr>
            <p:cNvPr id="45" name="Text Box 252">
              <a:extLst>
                <a:ext uri="{FF2B5EF4-FFF2-40B4-BE49-F238E27FC236}">
                  <a16:creationId xmlns:a16="http://schemas.microsoft.com/office/drawing/2014/main" id="{6A8395FC-23AA-CB40-9968-49995B9FD415}"/>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46" name="Right Brace 45">
              <a:extLst>
                <a:ext uri="{FF2B5EF4-FFF2-40B4-BE49-F238E27FC236}">
                  <a16:creationId xmlns:a16="http://schemas.microsoft.com/office/drawing/2014/main" id="{3BBD7799-5800-514D-86AF-59DCDFAD00C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47" name="Group 46">
            <a:extLst>
              <a:ext uri="{FF2B5EF4-FFF2-40B4-BE49-F238E27FC236}">
                <a16:creationId xmlns:a16="http://schemas.microsoft.com/office/drawing/2014/main" id="{6D112B15-760C-5944-93D0-8A37C930F004}"/>
              </a:ext>
            </a:extLst>
          </p:cNvPr>
          <p:cNvGrpSpPr/>
          <p:nvPr/>
        </p:nvGrpSpPr>
        <p:grpSpPr>
          <a:xfrm>
            <a:off x="7361453" y="1421562"/>
            <a:ext cx="3100386" cy="2791471"/>
            <a:chOff x="7361453" y="1200180"/>
            <a:chExt cx="3100386" cy="2791471"/>
          </a:xfrm>
        </p:grpSpPr>
        <p:sp>
          <p:nvSpPr>
            <p:cNvPr id="48" name="Freeform 245">
              <a:extLst>
                <a:ext uri="{FF2B5EF4-FFF2-40B4-BE49-F238E27FC236}">
                  <a16:creationId xmlns:a16="http://schemas.microsoft.com/office/drawing/2014/main" id="{56604969-6E93-9D4E-BD54-3ABD094C7342}"/>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 name="Group 246">
              <a:extLst>
                <a:ext uri="{FF2B5EF4-FFF2-40B4-BE49-F238E27FC236}">
                  <a16:creationId xmlns:a16="http://schemas.microsoft.com/office/drawing/2014/main" id="{A189611D-8FA6-F342-BD61-72FA3E8C1B4F}"/>
                </a:ext>
              </a:extLst>
            </p:cNvPr>
            <p:cNvGrpSpPr>
              <a:grpSpLocks/>
            </p:cNvGrpSpPr>
            <p:nvPr/>
          </p:nvGrpSpPr>
          <p:grpSpPr bwMode="auto">
            <a:xfrm>
              <a:off x="8776235" y="3317988"/>
              <a:ext cx="458788" cy="400051"/>
              <a:chOff x="3583" y="1761"/>
              <a:chExt cx="289" cy="252"/>
            </a:xfrm>
          </p:grpSpPr>
          <p:sp>
            <p:nvSpPr>
              <p:cNvPr id="66" name="Text Box 247">
                <a:extLst>
                  <a:ext uri="{FF2B5EF4-FFF2-40B4-BE49-F238E27FC236}">
                    <a16:creationId xmlns:a16="http://schemas.microsoft.com/office/drawing/2014/main" id="{AC89A5F8-BCE7-8D47-A01F-9B344BD272D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67" name="Line 248">
                <a:extLst>
                  <a:ext uri="{FF2B5EF4-FFF2-40B4-BE49-F238E27FC236}">
                    <a16:creationId xmlns:a16="http://schemas.microsoft.com/office/drawing/2014/main" id="{133A846F-DD32-BE46-BC1E-FCEF489756D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50" name="Line 278">
              <a:extLst>
                <a:ext uri="{FF2B5EF4-FFF2-40B4-BE49-F238E27FC236}">
                  <a16:creationId xmlns:a16="http://schemas.microsoft.com/office/drawing/2014/main" id="{B2180F82-DB0B-BA4F-B74F-C2A5839E0AEA}"/>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1" name="Line 280">
              <a:extLst>
                <a:ext uri="{FF2B5EF4-FFF2-40B4-BE49-F238E27FC236}">
                  <a16:creationId xmlns:a16="http://schemas.microsoft.com/office/drawing/2014/main" id="{1336F3E0-C2F4-B745-A742-6A3442BBC08E}"/>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2" name="Freeform 281">
              <a:extLst>
                <a:ext uri="{FF2B5EF4-FFF2-40B4-BE49-F238E27FC236}">
                  <a16:creationId xmlns:a16="http://schemas.microsoft.com/office/drawing/2014/main" id="{76483204-6679-0C46-979F-64F97B2FEA27}"/>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Line 282">
              <a:extLst>
                <a:ext uri="{FF2B5EF4-FFF2-40B4-BE49-F238E27FC236}">
                  <a16:creationId xmlns:a16="http://schemas.microsoft.com/office/drawing/2014/main" id="{BEE9156E-74A8-6943-94B3-7700EC034FCE}"/>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4" name="Line 283">
              <a:extLst>
                <a:ext uri="{FF2B5EF4-FFF2-40B4-BE49-F238E27FC236}">
                  <a16:creationId xmlns:a16="http://schemas.microsoft.com/office/drawing/2014/main" id="{5E6BFEC0-DE88-B94E-8423-A3D452830E3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5" name="Text Box 284">
              <a:extLst>
                <a:ext uri="{FF2B5EF4-FFF2-40B4-BE49-F238E27FC236}">
                  <a16:creationId xmlns:a16="http://schemas.microsoft.com/office/drawing/2014/main" id="{100A63B1-F092-9049-BD5D-F838C3B7C4BE}"/>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56" name="Text Box 286">
              <a:extLst>
                <a:ext uri="{FF2B5EF4-FFF2-40B4-BE49-F238E27FC236}">
                  <a16:creationId xmlns:a16="http://schemas.microsoft.com/office/drawing/2014/main" id="{7D1E47C8-D6ED-C94B-BC2F-5EAB5CEDE22F}"/>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57" name="Line 288">
              <a:extLst>
                <a:ext uri="{FF2B5EF4-FFF2-40B4-BE49-F238E27FC236}">
                  <a16:creationId xmlns:a16="http://schemas.microsoft.com/office/drawing/2014/main" id="{0E2D5F21-D6F0-C540-A957-E688D74A8C7D}"/>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58" name="Straight Connector 57">
              <a:extLst>
                <a:ext uri="{FF2B5EF4-FFF2-40B4-BE49-F238E27FC236}">
                  <a16:creationId xmlns:a16="http://schemas.microsoft.com/office/drawing/2014/main" id="{077CB1B6-2EC1-3F4E-98A5-C5243ED36777}"/>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678BBF6F-1BF2-E34A-BB63-6CE7DC7FAFC6}"/>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60" name="Oval 59">
              <a:extLst>
                <a:ext uri="{FF2B5EF4-FFF2-40B4-BE49-F238E27FC236}">
                  <a16:creationId xmlns:a16="http://schemas.microsoft.com/office/drawing/2014/main" id="{8E09E356-3ED0-0441-85EB-9F2DD26A2A2E}"/>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1" name="Text Box 285">
              <a:extLst>
                <a:ext uri="{FF2B5EF4-FFF2-40B4-BE49-F238E27FC236}">
                  <a16:creationId xmlns:a16="http://schemas.microsoft.com/office/drawing/2014/main" id="{B150A84A-761E-204D-92C1-25DEA63EEABD}"/>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62" name="Oval 61">
              <a:extLst>
                <a:ext uri="{FF2B5EF4-FFF2-40B4-BE49-F238E27FC236}">
                  <a16:creationId xmlns:a16="http://schemas.microsoft.com/office/drawing/2014/main" id="{966E84B0-D850-A24D-AE64-115C19BE83C3}"/>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3" name="Line 288">
              <a:extLst>
                <a:ext uri="{FF2B5EF4-FFF2-40B4-BE49-F238E27FC236}">
                  <a16:creationId xmlns:a16="http://schemas.microsoft.com/office/drawing/2014/main" id="{AC507C50-A700-6544-8A0E-A27D638B5553}"/>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4" name="Oval 63">
              <a:extLst>
                <a:ext uri="{FF2B5EF4-FFF2-40B4-BE49-F238E27FC236}">
                  <a16:creationId xmlns:a16="http://schemas.microsoft.com/office/drawing/2014/main" id="{B951CECB-9FA3-0543-B003-2298FE867A0A}"/>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Line 288">
              <a:extLst>
                <a:ext uri="{FF2B5EF4-FFF2-40B4-BE49-F238E27FC236}">
                  <a16:creationId xmlns:a16="http://schemas.microsoft.com/office/drawing/2014/main" id="{EE8235DB-C263-4B47-8EDD-99EF35F83A65}"/>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2" name="Slide Number Placeholder 2">
            <a:extLst>
              <a:ext uri="{FF2B5EF4-FFF2-40B4-BE49-F238E27FC236}">
                <a16:creationId xmlns:a16="http://schemas.microsoft.com/office/drawing/2014/main" id="{684A97D3-F9E5-B54D-ACCA-432EDB0F25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114</a:t>
            </a:fld>
            <a:endParaRPr lang="en-US" dirty="0"/>
          </a:p>
        </p:txBody>
      </p:sp>
    </p:spTree>
    <p:extLst>
      <p:ext uri="{BB962C8B-B14F-4D97-AF65-F5344CB8AC3E}">
        <p14:creationId xmlns:p14="http://schemas.microsoft.com/office/powerpoint/2010/main" val="1053912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Freeform 354">
            <a:extLst>
              <a:ext uri="{FF2B5EF4-FFF2-40B4-BE49-F238E27FC236}">
                <a16:creationId xmlns:a16="http://schemas.microsoft.com/office/drawing/2014/main" id="{FA3A6278-DB89-0C41-A34C-36879DB1B579}"/>
              </a:ext>
            </a:extLst>
          </p:cNvPr>
          <p:cNvSpPr>
            <a:spLocks/>
          </p:cNvSpPr>
          <p:nvPr/>
        </p:nvSpPr>
        <p:spPr bwMode="auto">
          <a:xfrm flipH="1">
            <a:off x="3903164" y="3127613"/>
            <a:ext cx="169456" cy="104273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153 h 9200"/>
              <a:gd name="connsiteX1" fmla="*/ 1373 w 10000"/>
              <a:gd name="connsiteY1" fmla="*/ 0 h 9200"/>
              <a:gd name="connsiteX2" fmla="*/ 0 w 10000"/>
              <a:gd name="connsiteY2" fmla="*/ 8733 h 9200"/>
              <a:gd name="connsiteX3" fmla="*/ 5082 w 10000"/>
              <a:gd name="connsiteY3" fmla="*/ 9200 h 9200"/>
              <a:gd name="connsiteX4" fmla="*/ 10000 w 10000"/>
              <a:gd name="connsiteY4" fmla="*/ 9153 h 9200"/>
              <a:gd name="connsiteX0" fmla="*/ 8955 w 8955"/>
              <a:gd name="connsiteY0" fmla="*/ 9949 h 10000"/>
              <a:gd name="connsiteX1" fmla="*/ 328 w 8955"/>
              <a:gd name="connsiteY1" fmla="*/ 0 h 10000"/>
              <a:gd name="connsiteX2" fmla="*/ 0 w 8955"/>
              <a:gd name="connsiteY2" fmla="*/ 9416 h 10000"/>
              <a:gd name="connsiteX3" fmla="*/ 4037 w 8955"/>
              <a:gd name="connsiteY3" fmla="*/ 10000 h 10000"/>
              <a:gd name="connsiteX4" fmla="*/ 8955 w 8955"/>
              <a:gd name="connsiteY4" fmla="*/ 9949 h 10000"/>
              <a:gd name="connsiteX0" fmla="*/ 8000 w 8000"/>
              <a:gd name="connsiteY0" fmla="*/ 6998 h 10000"/>
              <a:gd name="connsiteX1" fmla="*/ 366 w 8000"/>
              <a:gd name="connsiteY1" fmla="*/ 0 h 10000"/>
              <a:gd name="connsiteX2" fmla="*/ 0 w 8000"/>
              <a:gd name="connsiteY2" fmla="*/ 9416 h 10000"/>
              <a:gd name="connsiteX3" fmla="*/ 4508 w 8000"/>
              <a:gd name="connsiteY3" fmla="*/ 10000 h 10000"/>
              <a:gd name="connsiteX4" fmla="*/ 8000 w 8000"/>
              <a:gd name="connsiteY4" fmla="*/ 6998 h 10000"/>
              <a:gd name="connsiteX0" fmla="*/ 10000 w 10000"/>
              <a:gd name="connsiteY0" fmla="*/ 6998 h 11173"/>
              <a:gd name="connsiteX1" fmla="*/ 458 w 10000"/>
              <a:gd name="connsiteY1" fmla="*/ 0 h 11173"/>
              <a:gd name="connsiteX2" fmla="*/ 0 w 10000"/>
              <a:gd name="connsiteY2" fmla="*/ 9416 h 11173"/>
              <a:gd name="connsiteX3" fmla="*/ 9177 w 10000"/>
              <a:gd name="connsiteY3" fmla="*/ 11173 h 11173"/>
              <a:gd name="connsiteX4" fmla="*/ 10000 w 10000"/>
              <a:gd name="connsiteY4" fmla="*/ 6998 h 11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173">
                <a:moveTo>
                  <a:pt x="10000" y="6998"/>
                </a:moveTo>
                <a:lnTo>
                  <a:pt x="458" y="0"/>
                </a:lnTo>
                <a:cubicBezTo>
                  <a:pt x="306" y="3139"/>
                  <a:pt x="153" y="6277"/>
                  <a:pt x="0" y="9416"/>
                </a:cubicBezTo>
                <a:lnTo>
                  <a:pt x="9177" y="11173"/>
                </a:lnTo>
                <a:lnTo>
                  <a:pt x="10000" y="699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5" name="Group 334">
            <a:extLst>
              <a:ext uri="{FF2B5EF4-FFF2-40B4-BE49-F238E27FC236}">
                <a16:creationId xmlns:a16="http://schemas.microsoft.com/office/drawing/2014/main" id="{F857C4E7-5B60-F84D-8BB4-B434B73070E5}"/>
              </a:ext>
            </a:extLst>
          </p:cNvPr>
          <p:cNvGrpSpPr/>
          <p:nvPr/>
        </p:nvGrpSpPr>
        <p:grpSpPr>
          <a:xfrm>
            <a:off x="4058150" y="3125879"/>
            <a:ext cx="616282" cy="869387"/>
            <a:chOff x="10910964" y="2513124"/>
            <a:chExt cx="586769" cy="904023"/>
          </a:xfrm>
        </p:grpSpPr>
        <p:sp>
          <p:nvSpPr>
            <p:cNvPr id="336" name="Rectangle 335">
              <a:extLst>
                <a:ext uri="{FF2B5EF4-FFF2-40B4-BE49-F238E27FC236}">
                  <a16:creationId xmlns:a16="http://schemas.microsoft.com/office/drawing/2014/main" id="{610F1877-CB6B-9747-B11C-1D34E3952E75}"/>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7" name="Straight Connector 336">
              <a:extLst>
                <a:ext uri="{FF2B5EF4-FFF2-40B4-BE49-F238E27FC236}">
                  <a16:creationId xmlns:a16="http://schemas.microsoft.com/office/drawing/2014/main" id="{5B5CE757-ACFF-904B-89A6-4D678ED16A4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CC2F54B2-D68E-7042-8783-586E9687DE55}"/>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4BBC8FE7-5D92-904A-AD63-57FFEB272C6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97117FA-E151-5745-9EB1-3E245C911471}"/>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4" name="Freeform 350">
            <a:extLst>
              <a:ext uri="{FF2B5EF4-FFF2-40B4-BE49-F238E27FC236}">
                <a16:creationId xmlns:a16="http://schemas.microsoft.com/office/drawing/2014/main" id="{C5AF13C6-D475-8E42-B46E-37AE6E534B0E}"/>
              </a:ext>
            </a:extLst>
          </p:cNvPr>
          <p:cNvSpPr>
            <a:spLocks/>
          </p:cNvSpPr>
          <p:nvPr/>
        </p:nvSpPr>
        <p:spPr bwMode="auto">
          <a:xfrm flipH="1">
            <a:off x="1898724" y="5081691"/>
            <a:ext cx="195993" cy="100542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0444"/>
              <a:gd name="connsiteX1" fmla="*/ 328 w 10000"/>
              <a:gd name="connsiteY1" fmla="*/ 0 h 10444"/>
              <a:gd name="connsiteX2" fmla="*/ 0 w 10000"/>
              <a:gd name="connsiteY2" fmla="*/ 9533 h 10444"/>
              <a:gd name="connsiteX3" fmla="*/ 7177 w 10000"/>
              <a:gd name="connsiteY3" fmla="*/ 10444 h 10444"/>
              <a:gd name="connsiteX4" fmla="*/ 10000 w 10000"/>
              <a:gd name="connsiteY4" fmla="*/ 9953 h 10444"/>
              <a:gd name="connsiteX0" fmla="*/ 7715 w 7715"/>
              <a:gd name="connsiteY0" fmla="*/ 7822 h 10444"/>
              <a:gd name="connsiteX1" fmla="*/ 328 w 7715"/>
              <a:gd name="connsiteY1" fmla="*/ 0 h 10444"/>
              <a:gd name="connsiteX2" fmla="*/ 0 w 7715"/>
              <a:gd name="connsiteY2" fmla="*/ 9533 h 10444"/>
              <a:gd name="connsiteX3" fmla="*/ 7177 w 7715"/>
              <a:gd name="connsiteY3" fmla="*/ 10444 h 10444"/>
              <a:gd name="connsiteX4" fmla="*/ 7715 w 7715"/>
              <a:gd name="connsiteY4" fmla="*/ 7822 h 10444"/>
              <a:gd name="connsiteX0" fmla="*/ 10740 w 10740"/>
              <a:gd name="connsiteY0" fmla="*/ 7489 h 10000"/>
              <a:gd name="connsiteX1" fmla="*/ 1165 w 10740"/>
              <a:gd name="connsiteY1" fmla="*/ 0 h 10000"/>
              <a:gd name="connsiteX2" fmla="*/ 0 w 10740"/>
              <a:gd name="connsiteY2" fmla="*/ 8788 h 10000"/>
              <a:gd name="connsiteX3" fmla="*/ 10043 w 10740"/>
              <a:gd name="connsiteY3" fmla="*/ 10000 h 10000"/>
              <a:gd name="connsiteX4" fmla="*/ 10740 w 10740"/>
              <a:gd name="connsiteY4" fmla="*/ 7489 h 10000"/>
              <a:gd name="connsiteX0" fmla="*/ 10740 w 10740"/>
              <a:gd name="connsiteY0" fmla="*/ 6979 h 9490"/>
              <a:gd name="connsiteX1" fmla="*/ 424 w 10740"/>
              <a:gd name="connsiteY1" fmla="*/ 0 h 9490"/>
              <a:gd name="connsiteX2" fmla="*/ 0 w 10740"/>
              <a:gd name="connsiteY2" fmla="*/ 8278 h 9490"/>
              <a:gd name="connsiteX3" fmla="*/ 10043 w 10740"/>
              <a:gd name="connsiteY3" fmla="*/ 9490 h 9490"/>
              <a:gd name="connsiteX4" fmla="*/ 10740 w 10740"/>
              <a:gd name="connsiteY4" fmla="*/ 6979 h 9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0" h="9490">
                <a:moveTo>
                  <a:pt x="10740" y="6979"/>
                </a:moveTo>
                <a:lnTo>
                  <a:pt x="424" y="0"/>
                </a:lnTo>
                <a:cubicBezTo>
                  <a:pt x="283" y="3043"/>
                  <a:pt x="141" y="5235"/>
                  <a:pt x="0" y="8278"/>
                </a:cubicBezTo>
                <a:lnTo>
                  <a:pt x="10043" y="9490"/>
                </a:lnTo>
                <a:lnTo>
                  <a:pt x="10740" y="6979"/>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9" name="Group 328">
            <a:extLst>
              <a:ext uri="{FF2B5EF4-FFF2-40B4-BE49-F238E27FC236}">
                <a16:creationId xmlns:a16="http://schemas.microsoft.com/office/drawing/2014/main" id="{2DB461A9-F46E-8749-BF51-45E92AA6339A}"/>
              </a:ext>
            </a:extLst>
          </p:cNvPr>
          <p:cNvGrpSpPr/>
          <p:nvPr/>
        </p:nvGrpSpPr>
        <p:grpSpPr>
          <a:xfrm>
            <a:off x="2080082" y="5084889"/>
            <a:ext cx="616282" cy="869387"/>
            <a:chOff x="10910964" y="2513124"/>
            <a:chExt cx="586769" cy="904023"/>
          </a:xfrm>
        </p:grpSpPr>
        <p:sp>
          <p:nvSpPr>
            <p:cNvPr id="330" name="Rectangle 329">
              <a:extLst>
                <a:ext uri="{FF2B5EF4-FFF2-40B4-BE49-F238E27FC236}">
                  <a16:creationId xmlns:a16="http://schemas.microsoft.com/office/drawing/2014/main" id="{7D39F858-8BB0-A642-89CC-2F019B33E69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1" name="Straight Connector 330">
              <a:extLst>
                <a:ext uri="{FF2B5EF4-FFF2-40B4-BE49-F238E27FC236}">
                  <a16:creationId xmlns:a16="http://schemas.microsoft.com/office/drawing/2014/main" id="{B201F6E9-50D4-2949-B445-79D78C6E2F8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CED38CC1-6A45-214C-BEAA-3AA92EF84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55F19835-EB3A-3D40-8C3C-0E365455DD32}"/>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F1796FFE-1845-5840-8B13-398696D75E0E}"/>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5" name="Freeform 347">
            <a:extLst>
              <a:ext uri="{FF2B5EF4-FFF2-40B4-BE49-F238E27FC236}">
                <a16:creationId xmlns:a16="http://schemas.microsoft.com/office/drawing/2014/main" id="{84CB63DB-E546-6447-B0B5-8E43F3CC8290}"/>
              </a:ext>
            </a:extLst>
          </p:cNvPr>
          <p:cNvSpPr>
            <a:spLocks/>
          </p:cNvSpPr>
          <p:nvPr/>
        </p:nvSpPr>
        <p:spPr bwMode="auto">
          <a:xfrm>
            <a:off x="8102599" y="5226097"/>
            <a:ext cx="168983" cy="112254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1066"/>
              <a:gd name="connsiteX1" fmla="*/ 328 w 10000"/>
              <a:gd name="connsiteY1" fmla="*/ 0 h 11066"/>
              <a:gd name="connsiteX2" fmla="*/ 0 w 10000"/>
              <a:gd name="connsiteY2" fmla="*/ 9533 h 11066"/>
              <a:gd name="connsiteX3" fmla="*/ 6605 w 10000"/>
              <a:gd name="connsiteY3" fmla="*/ 11066 h 11066"/>
              <a:gd name="connsiteX4" fmla="*/ 10000 w 10000"/>
              <a:gd name="connsiteY4" fmla="*/ 9953 h 11066"/>
              <a:gd name="connsiteX0" fmla="*/ 7144 w 7144"/>
              <a:gd name="connsiteY0" fmla="*/ 7022 h 11066"/>
              <a:gd name="connsiteX1" fmla="*/ 328 w 7144"/>
              <a:gd name="connsiteY1" fmla="*/ 0 h 11066"/>
              <a:gd name="connsiteX2" fmla="*/ 0 w 7144"/>
              <a:gd name="connsiteY2" fmla="*/ 9533 h 11066"/>
              <a:gd name="connsiteX3" fmla="*/ 6605 w 7144"/>
              <a:gd name="connsiteY3" fmla="*/ 11066 h 11066"/>
              <a:gd name="connsiteX4" fmla="*/ 7144 w 7144"/>
              <a:gd name="connsiteY4" fmla="*/ 7022 h 11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44" h="11066">
                <a:moveTo>
                  <a:pt x="7144" y="7022"/>
                </a:moveTo>
                <a:lnTo>
                  <a:pt x="328" y="0"/>
                </a:lnTo>
                <a:cubicBezTo>
                  <a:pt x="219" y="3178"/>
                  <a:pt x="109" y="6355"/>
                  <a:pt x="0" y="9533"/>
                </a:cubicBezTo>
                <a:lnTo>
                  <a:pt x="6605" y="11066"/>
                </a:lnTo>
                <a:cubicBezTo>
                  <a:pt x="6785" y="9718"/>
                  <a:pt x="6964" y="8370"/>
                  <a:pt x="7144" y="7022"/>
                </a:cubicBez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3" name="Group 322">
            <a:extLst>
              <a:ext uri="{FF2B5EF4-FFF2-40B4-BE49-F238E27FC236}">
                <a16:creationId xmlns:a16="http://schemas.microsoft.com/office/drawing/2014/main" id="{EECEBAA5-183F-9943-8745-DBAE2D8B7061}"/>
              </a:ext>
            </a:extLst>
          </p:cNvPr>
          <p:cNvGrpSpPr/>
          <p:nvPr/>
        </p:nvGrpSpPr>
        <p:grpSpPr>
          <a:xfrm>
            <a:off x="7504175" y="5297345"/>
            <a:ext cx="616281" cy="869387"/>
            <a:chOff x="10910965" y="2513124"/>
            <a:chExt cx="586768" cy="904023"/>
          </a:xfrm>
        </p:grpSpPr>
        <p:sp>
          <p:nvSpPr>
            <p:cNvPr id="324" name="Rectangle 323">
              <a:extLst>
                <a:ext uri="{FF2B5EF4-FFF2-40B4-BE49-F238E27FC236}">
                  <a16:creationId xmlns:a16="http://schemas.microsoft.com/office/drawing/2014/main" id="{9D6A6B6B-5FD6-2346-A3EE-BD1582FAB00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25" name="Straight Connector 324">
              <a:extLst>
                <a:ext uri="{FF2B5EF4-FFF2-40B4-BE49-F238E27FC236}">
                  <a16:creationId xmlns:a16="http://schemas.microsoft.com/office/drawing/2014/main" id="{0F3D8B01-03BD-E34A-BAFB-7952B32F927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0BDB3107-533F-3542-94CF-BC06F61D2FD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64DC87E4-F7BE-8A4B-91C3-596857C5FB1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77C12250-985A-8B45-B946-123BAC2C8B7B}"/>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6" name="Freeform 344">
            <a:extLst>
              <a:ext uri="{FF2B5EF4-FFF2-40B4-BE49-F238E27FC236}">
                <a16:creationId xmlns:a16="http://schemas.microsoft.com/office/drawing/2014/main" id="{F7EB3EDB-2BCE-F949-BF32-4926B0702E72}"/>
              </a:ext>
            </a:extLst>
          </p:cNvPr>
          <p:cNvSpPr>
            <a:spLocks/>
          </p:cNvSpPr>
          <p:nvPr/>
        </p:nvSpPr>
        <p:spPr bwMode="auto">
          <a:xfrm>
            <a:off x="8572023" y="3216064"/>
            <a:ext cx="223031" cy="124417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9429 w 9429"/>
              <a:gd name="connsiteY0" fmla="*/ 8488 h 10000"/>
              <a:gd name="connsiteX1" fmla="*/ 328 w 9429"/>
              <a:gd name="connsiteY1" fmla="*/ 0 h 10000"/>
              <a:gd name="connsiteX2" fmla="*/ 0 w 9429"/>
              <a:gd name="connsiteY2" fmla="*/ 9533 h 10000"/>
              <a:gd name="connsiteX3" fmla="*/ 5082 w 9429"/>
              <a:gd name="connsiteY3" fmla="*/ 10000 h 10000"/>
              <a:gd name="connsiteX4" fmla="*/ 9429 w 9429"/>
              <a:gd name="connsiteY4" fmla="*/ 8488 h 10000"/>
              <a:gd name="connsiteX0" fmla="*/ 10000 w 10000"/>
              <a:gd name="connsiteY0" fmla="*/ 8488 h 12265"/>
              <a:gd name="connsiteX1" fmla="*/ 348 w 10000"/>
              <a:gd name="connsiteY1" fmla="*/ 0 h 12265"/>
              <a:gd name="connsiteX2" fmla="*/ 0 w 10000"/>
              <a:gd name="connsiteY2" fmla="*/ 9533 h 12265"/>
              <a:gd name="connsiteX3" fmla="*/ 9025 w 10000"/>
              <a:gd name="connsiteY3" fmla="*/ 12265 h 12265"/>
              <a:gd name="connsiteX4" fmla="*/ 10000 w 10000"/>
              <a:gd name="connsiteY4" fmla="*/ 8488 h 12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2265">
                <a:moveTo>
                  <a:pt x="10000" y="8488"/>
                </a:moveTo>
                <a:lnTo>
                  <a:pt x="348" y="0"/>
                </a:lnTo>
                <a:lnTo>
                  <a:pt x="0" y="9533"/>
                </a:lnTo>
                <a:lnTo>
                  <a:pt x="9025" y="12265"/>
                </a:lnTo>
                <a:lnTo>
                  <a:pt x="10000" y="848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173" name="Rectangle 3">
            <a:extLst>
              <a:ext uri="{FF2B5EF4-FFF2-40B4-BE49-F238E27FC236}">
                <a16:creationId xmlns:a16="http://schemas.microsoft.com/office/drawing/2014/main" id="{99753E1D-5DEC-E947-8B37-6AF7D72D62A8}"/>
              </a:ext>
            </a:extLst>
          </p:cNvPr>
          <p:cNvSpPr txBox="1">
            <a:spLocks noChangeArrowheads="1"/>
          </p:cNvSpPr>
          <p:nvPr/>
        </p:nvSpPr>
        <p:spPr>
          <a:xfrm>
            <a:off x="936625" y="1320799"/>
            <a:ext cx="3787775" cy="124777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four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multi-hop</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paths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timeout/retransmit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Rectangle 7">
            <a:extLst>
              <a:ext uri="{FF2B5EF4-FFF2-40B4-BE49-F238E27FC236}">
                <a16:creationId xmlns:a16="http://schemas.microsoft.com/office/drawing/2014/main" id="{2D1E8573-2F28-9941-A79E-BF2F04742572}"/>
              </a:ext>
            </a:extLst>
          </p:cNvPr>
          <p:cNvSpPr>
            <a:spLocks noChangeArrowheads="1"/>
          </p:cNvSpPr>
          <p:nvPr/>
        </p:nvSpPr>
        <p:spPr bwMode="auto">
          <a:xfrm>
            <a:off x="4733925" y="1273175"/>
            <a:ext cx="6264275" cy="52612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what happens as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en-US" altLang="en-US" sz="2400" b="0" i="0" u="none" strike="noStrike" kern="1200" cap="none" spc="0" normalizeH="0" baseline="0" noProof="0" dirty="0">
                <a:ln>
                  <a:noFill/>
                </a:ln>
                <a:solidFill>
                  <a:srgbClr val="CC0000"/>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a:t>
            </a:r>
            <a:r>
              <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1"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76" name="Rectangle 356">
            <a:extLst>
              <a:ext uri="{FF2B5EF4-FFF2-40B4-BE49-F238E27FC236}">
                <a16:creationId xmlns:a16="http://schemas.microsoft.com/office/drawing/2014/main" id="{F4C88F76-884B-3642-8A4C-9AF73E19454E}"/>
              </a:ext>
            </a:extLst>
          </p:cNvPr>
          <p:cNvSpPr>
            <a:spLocks noChangeArrowheads="1"/>
          </p:cNvSpPr>
          <p:nvPr/>
        </p:nvSpPr>
        <p:spPr bwMode="auto">
          <a:xfrm>
            <a:off x="4764261" y="1804940"/>
            <a:ext cx="6994525" cy="1066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red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0"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increases, all arriving blue pkts at upper queue are dropped, blue throughput </a:t>
            </a:r>
            <a:r>
              <a:rPr kumimoji="0" lang="en-US" altLang="ja-JP" sz="2400" b="0" i="0" u="none" strike="noStrike" kern="1200" cap="none" spc="0" normalizeH="0" baseline="0" noProof="0" dirty="0">
                <a:ln>
                  <a:noFill/>
                </a:ln>
                <a:solidFill>
                  <a:prstClr val="black"/>
                </a:solidFill>
                <a:effectLst/>
                <a:uLnTx/>
                <a:uFillTx/>
                <a:latin typeface="Wingdings 3" pitchFamily="2" charset="2"/>
                <a:ea typeface="ＭＳ Ｐゴシック" panose="020B0600070205080204" pitchFamily="34" charset="-128"/>
                <a:cs typeface="+mn-cs"/>
              </a:rPr>
              <a:t>g</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0</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36" name="Group 1035">
            <a:extLst>
              <a:ext uri="{FF2B5EF4-FFF2-40B4-BE49-F238E27FC236}">
                <a16:creationId xmlns:a16="http://schemas.microsoft.com/office/drawing/2014/main" id="{1590867D-F685-4246-ABDB-FB690B552C22}"/>
              </a:ext>
            </a:extLst>
          </p:cNvPr>
          <p:cNvGrpSpPr/>
          <p:nvPr/>
        </p:nvGrpSpPr>
        <p:grpSpPr>
          <a:xfrm>
            <a:off x="5682185" y="4389943"/>
            <a:ext cx="1015652" cy="456281"/>
            <a:chOff x="7493876" y="2774731"/>
            <a:chExt cx="1481958" cy="894622"/>
          </a:xfrm>
        </p:grpSpPr>
        <p:sp>
          <p:nvSpPr>
            <p:cNvPr id="1037" name="Freeform 1036">
              <a:extLst>
                <a:ext uri="{FF2B5EF4-FFF2-40B4-BE49-F238E27FC236}">
                  <a16:creationId xmlns:a16="http://schemas.microsoft.com/office/drawing/2014/main" id="{7E35F043-BF45-9F46-96E3-BB3ADBEDD6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8" name="Oval 1037">
              <a:extLst>
                <a:ext uri="{FF2B5EF4-FFF2-40B4-BE49-F238E27FC236}">
                  <a16:creationId xmlns:a16="http://schemas.microsoft.com/office/drawing/2014/main" id="{A5ADF05E-2312-1D4F-9BE0-1759E9B9353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9" name="Group 1038">
              <a:extLst>
                <a:ext uri="{FF2B5EF4-FFF2-40B4-BE49-F238E27FC236}">
                  <a16:creationId xmlns:a16="http://schemas.microsoft.com/office/drawing/2014/main" id="{7FACC5C7-906C-2B46-A172-006761C86F1E}"/>
                </a:ext>
              </a:extLst>
            </p:cNvPr>
            <p:cNvGrpSpPr/>
            <p:nvPr/>
          </p:nvGrpSpPr>
          <p:grpSpPr>
            <a:xfrm>
              <a:off x="7713663" y="2848339"/>
              <a:ext cx="1042107" cy="425543"/>
              <a:chOff x="7786941" y="2884917"/>
              <a:chExt cx="897649" cy="353919"/>
            </a:xfrm>
          </p:grpSpPr>
          <p:sp>
            <p:nvSpPr>
              <p:cNvPr id="1040" name="Freeform 1039">
                <a:extLst>
                  <a:ext uri="{FF2B5EF4-FFF2-40B4-BE49-F238E27FC236}">
                    <a16:creationId xmlns:a16="http://schemas.microsoft.com/office/drawing/2014/main" id="{9AAEEAEF-FEE3-4C4F-A60E-ECD453E41A3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1" name="Freeform 1040">
                <a:extLst>
                  <a:ext uri="{FF2B5EF4-FFF2-40B4-BE49-F238E27FC236}">
                    <a16:creationId xmlns:a16="http://schemas.microsoft.com/office/drawing/2014/main" id="{848C9694-3AFB-E942-B20A-3BD722A4102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2" name="Freeform 1041">
                <a:extLst>
                  <a:ext uri="{FF2B5EF4-FFF2-40B4-BE49-F238E27FC236}">
                    <a16:creationId xmlns:a16="http://schemas.microsoft.com/office/drawing/2014/main" id="{17CFC228-2824-994D-9EA7-CCABCA1A5AD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3" name="Freeform 1042">
                <a:extLst>
                  <a:ext uri="{FF2B5EF4-FFF2-40B4-BE49-F238E27FC236}">
                    <a16:creationId xmlns:a16="http://schemas.microsoft.com/office/drawing/2014/main" id="{A7328784-CE2A-0440-8AE9-F80D315E67D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28" name="Group 1027">
            <a:extLst>
              <a:ext uri="{FF2B5EF4-FFF2-40B4-BE49-F238E27FC236}">
                <a16:creationId xmlns:a16="http://schemas.microsoft.com/office/drawing/2014/main" id="{D5682828-EA87-794F-BF60-819D7667E9EF}"/>
              </a:ext>
            </a:extLst>
          </p:cNvPr>
          <p:cNvGrpSpPr/>
          <p:nvPr/>
        </p:nvGrpSpPr>
        <p:grpSpPr>
          <a:xfrm>
            <a:off x="5962825" y="5123116"/>
            <a:ext cx="1015652" cy="456281"/>
            <a:chOff x="7493876" y="2774731"/>
            <a:chExt cx="1481958" cy="894622"/>
          </a:xfrm>
        </p:grpSpPr>
        <p:sp>
          <p:nvSpPr>
            <p:cNvPr id="1029" name="Freeform 1028">
              <a:extLst>
                <a:ext uri="{FF2B5EF4-FFF2-40B4-BE49-F238E27FC236}">
                  <a16:creationId xmlns:a16="http://schemas.microsoft.com/office/drawing/2014/main" id="{2056B1E8-7373-0941-8FA2-77B0D784D6D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0" name="Oval 1029">
              <a:extLst>
                <a:ext uri="{FF2B5EF4-FFF2-40B4-BE49-F238E27FC236}">
                  <a16:creationId xmlns:a16="http://schemas.microsoft.com/office/drawing/2014/main" id="{9FDCC5D4-EA9B-9746-A480-2CC5325E9B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1" name="Group 1030">
              <a:extLst>
                <a:ext uri="{FF2B5EF4-FFF2-40B4-BE49-F238E27FC236}">
                  <a16:creationId xmlns:a16="http://schemas.microsoft.com/office/drawing/2014/main" id="{570F0FCB-D968-1148-B306-F399F70F821D}"/>
                </a:ext>
              </a:extLst>
            </p:cNvPr>
            <p:cNvGrpSpPr/>
            <p:nvPr/>
          </p:nvGrpSpPr>
          <p:grpSpPr>
            <a:xfrm>
              <a:off x="7713663" y="2848339"/>
              <a:ext cx="1042107" cy="425543"/>
              <a:chOff x="7786941" y="2884917"/>
              <a:chExt cx="897649" cy="353919"/>
            </a:xfrm>
          </p:grpSpPr>
          <p:sp>
            <p:nvSpPr>
              <p:cNvPr id="1032" name="Freeform 1031">
                <a:extLst>
                  <a:ext uri="{FF2B5EF4-FFF2-40B4-BE49-F238E27FC236}">
                    <a16:creationId xmlns:a16="http://schemas.microsoft.com/office/drawing/2014/main" id="{418B1C5D-5D51-3B49-BAC8-5A977E7BF6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Freeform 1032">
                <a:extLst>
                  <a:ext uri="{FF2B5EF4-FFF2-40B4-BE49-F238E27FC236}">
                    <a16:creationId xmlns:a16="http://schemas.microsoft.com/office/drawing/2014/main" id="{D6476B65-5B26-6F41-9399-FA6E2A0A771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4" name="Freeform 1033">
                <a:extLst>
                  <a:ext uri="{FF2B5EF4-FFF2-40B4-BE49-F238E27FC236}">
                    <a16:creationId xmlns:a16="http://schemas.microsoft.com/office/drawing/2014/main" id="{3336FA20-F9EA-F640-8683-B36DE04C42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5" name="Freeform 1034">
                <a:extLst>
                  <a:ext uri="{FF2B5EF4-FFF2-40B4-BE49-F238E27FC236}">
                    <a16:creationId xmlns:a16="http://schemas.microsoft.com/office/drawing/2014/main" id="{F1C9D141-A007-CC4B-AC95-C03639BD621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04" name="Group 1003">
            <a:extLst>
              <a:ext uri="{FF2B5EF4-FFF2-40B4-BE49-F238E27FC236}">
                <a16:creationId xmlns:a16="http://schemas.microsoft.com/office/drawing/2014/main" id="{1972653F-0F1B-604A-B76F-A5AB75CE116D}"/>
              </a:ext>
            </a:extLst>
          </p:cNvPr>
          <p:cNvGrpSpPr/>
          <p:nvPr/>
        </p:nvGrpSpPr>
        <p:grpSpPr>
          <a:xfrm>
            <a:off x="3583956" y="4844264"/>
            <a:ext cx="1015652" cy="456281"/>
            <a:chOff x="7493876" y="2774731"/>
            <a:chExt cx="1481958" cy="894622"/>
          </a:xfrm>
        </p:grpSpPr>
        <p:sp>
          <p:nvSpPr>
            <p:cNvPr id="1005" name="Freeform 1004">
              <a:extLst>
                <a:ext uri="{FF2B5EF4-FFF2-40B4-BE49-F238E27FC236}">
                  <a16:creationId xmlns:a16="http://schemas.microsoft.com/office/drawing/2014/main" id="{14F756BD-3FD8-EF4A-ACB9-4374306B1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06" name="Oval 1005">
              <a:extLst>
                <a:ext uri="{FF2B5EF4-FFF2-40B4-BE49-F238E27FC236}">
                  <a16:creationId xmlns:a16="http://schemas.microsoft.com/office/drawing/2014/main" id="{8C7BD2BF-04E8-E048-B37B-2EF4588E9F8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07" name="Group 1006">
              <a:extLst>
                <a:ext uri="{FF2B5EF4-FFF2-40B4-BE49-F238E27FC236}">
                  <a16:creationId xmlns:a16="http://schemas.microsoft.com/office/drawing/2014/main" id="{2F0EBD81-A812-B54E-87D7-F2A2A0F73598}"/>
                </a:ext>
              </a:extLst>
            </p:cNvPr>
            <p:cNvGrpSpPr/>
            <p:nvPr/>
          </p:nvGrpSpPr>
          <p:grpSpPr>
            <a:xfrm>
              <a:off x="7713663" y="2848339"/>
              <a:ext cx="1042107" cy="425543"/>
              <a:chOff x="7786941" y="2884917"/>
              <a:chExt cx="897649" cy="353919"/>
            </a:xfrm>
          </p:grpSpPr>
          <p:sp>
            <p:nvSpPr>
              <p:cNvPr id="1008" name="Freeform 1007">
                <a:extLst>
                  <a:ext uri="{FF2B5EF4-FFF2-40B4-BE49-F238E27FC236}">
                    <a16:creationId xmlns:a16="http://schemas.microsoft.com/office/drawing/2014/main" id="{DA0350AD-6BDD-8742-AD54-D31903BFFBC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9" name="Freeform 1008">
                <a:extLst>
                  <a:ext uri="{FF2B5EF4-FFF2-40B4-BE49-F238E27FC236}">
                    <a16:creationId xmlns:a16="http://schemas.microsoft.com/office/drawing/2014/main" id="{3882FE62-2EF4-8345-A049-B867546B974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0" name="Freeform 1009">
                <a:extLst>
                  <a:ext uri="{FF2B5EF4-FFF2-40B4-BE49-F238E27FC236}">
                    <a16:creationId xmlns:a16="http://schemas.microsoft.com/office/drawing/2014/main" id="{323E0DB7-EDAB-4B44-8CD0-AA680735E84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1" name="Freeform 1010">
                <a:extLst>
                  <a:ext uri="{FF2B5EF4-FFF2-40B4-BE49-F238E27FC236}">
                    <a16:creationId xmlns:a16="http://schemas.microsoft.com/office/drawing/2014/main" id="{859E3ACC-40C8-9E4B-909F-00901CF258D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677" name="Text Box 14">
            <a:extLst>
              <a:ext uri="{FF2B5EF4-FFF2-40B4-BE49-F238E27FC236}">
                <a16:creationId xmlns:a16="http://schemas.microsoft.com/office/drawing/2014/main" id="{A3C80523-A3C7-5A48-AF35-91A54191B320}"/>
              </a:ext>
            </a:extLst>
          </p:cNvPr>
          <p:cNvSpPr txBox="1">
            <a:spLocks noChangeArrowheads="1"/>
          </p:cNvSpPr>
          <p:nvPr/>
        </p:nvSpPr>
        <p:spPr bwMode="auto">
          <a:xfrm>
            <a:off x="5310361" y="3661938"/>
            <a:ext cx="1912938"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finite shared output link buffers</a:t>
            </a:r>
          </a:p>
        </p:txBody>
      </p:sp>
      <p:sp>
        <p:nvSpPr>
          <p:cNvPr id="678" name="Line 15">
            <a:extLst>
              <a:ext uri="{FF2B5EF4-FFF2-40B4-BE49-F238E27FC236}">
                <a16:creationId xmlns:a16="http://schemas.microsoft.com/office/drawing/2014/main" id="{A54ED1D9-7AF8-1C46-92BF-64AB53B44E8A}"/>
              </a:ext>
            </a:extLst>
          </p:cNvPr>
          <p:cNvSpPr>
            <a:spLocks noChangeShapeType="1"/>
          </p:cNvSpPr>
          <p:nvPr/>
        </p:nvSpPr>
        <p:spPr bwMode="auto">
          <a:xfrm flipH="1">
            <a:off x="4151313" y="4113259"/>
            <a:ext cx="923925" cy="8667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7" name="Text Box 65">
            <a:extLst>
              <a:ext uri="{FF2B5EF4-FFF2-40B4-BE49-F238E27FC236}">
                <a16:creationId xmlns:a16="http://schemas.microsoft.com/office/drawing/2014/main" id="{A6D6C3CB-B52A-B540-B712-B3A1C6545B8B}"/>
              </a:ext>
            </a:extLst>
          </p:cNvPr>
          <p:cNvSpPr txBox="1">
            <a:spLocks noChangeArrowheads="1"/>
          </p:cNvSpPr>
          <p:nvPr/>
        </p:nvSpPr>
        <p:spPr bwMode="auto">
          <a:xfrm>
            <a:off x="3992563" y="2779759"/>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A</a:t>
            </a:r>
          </a:p>
        </p:txBody>
      </p:sp>
      <p:sp>
        <p:nvSpPr>
          <p:cNvPr id="688" name="Line 67">
            <a:extLst>
              <a:ext uri="{FF2B5EF4-FFF2-40B4-BE49-F238E27FC236}">
                <a16:creationId xmlns:a16="http://schemas.microsoft.com/office/drawing/2014/main" id="{4C1968E6-EC62-094F-BD83-D9CA6A530514}"/>
              </a:ext>
            </a:extLst>
          </p:cNvPr>
          <p:cNvSpPr>
            <a:spLocks noChangeShapeType="1"/>
          </p:cNvSpPr>
          <p:nvPr/>
        </p:nvSpPr>
        <p:spPr bwMode="auto">
          <a:xfrm flipH="1">
            <a:off x="1868129" y="6103982"/>
            <a:ext cx="246257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6" name="Line 117">
            <a:extLst>
              <a:ext uri="{FF2B5EF4-FFF2-40B4-BE49-F238E27FC236}">
                <a16:creationId xmlns:a16="http://schemas.microsoft.com/office/drawing/2014/main" id="{52940752-F616-324B-80EA-ECAB405BF34E}"/>
              </a:ext>
            </a:extLst>
          </p:cNvPr>
          <p:cNvSpPr>
            <a:spLocks noChangeShapeType="1"/>
          </p:cNvSpPr>
          <p:nvPr/>
        </p:nvSpPr>
        <p:spPr bwMode="auto">
          <a:xfrm flipH="1" flipV="1">
            <a:off x="4637088" y="4543472"/>
            <a:ext cx="1357312" cy="174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7" name="Line 118">
            <a:extLst>
              <a:ext uri="{FF2B5EF4-FFF2-40B4-BE49-F238E27FC236}">
                <a16:creationId xmlns:a16="http://schemas.microsoft.com/office/drawing/2014/main" id="{C9FD2B0B-C893-774C-980F-8CD9C6DDBAA3}"/>
              </a:ext>
            </a:extLst>
          </p:cNvPr>
          <p:cNvSpPr>
            <a:spLocks noChangeShapeType="1"/>
          </p:cNvSpPr>
          <p:nvPr/>
        </p:nvSpPr>
        <p:spPr bwMode="auto">
          <a:xfrm flipH="1" flipV="1">
            <a:off x="6302375" y="4560933"/>
            <a:ext cx="895350" cy="95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8" name="Line 119">
            <a:extLst>
              <a:ext uri="{FF2B5EF4-FFF2-40B4-BE49-F238E27FC236}">
                <a16:creationId xmlns:a16="http://schemas.microsoft.com/office/drawing/2014/main" id="{6C25B7AE-261A-0646-8C1E-3F48F28CCE36}"/>
              </a:ext>
            </a:extLst>
          </p:cNvPr>
          <p:cNvSpPr>
            <a:spLocks noChangeShapeType="1"/>
          </p:cNvSpPr>
          <p:nvPr/>
        </p:nvSpPr>
        <p:spPr bwMode="auto">
          <a:xfrm flipH="1">
            <a:off x="6361112" y="4073832"/>
            <a:ext cx="1337545" cy="13538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9" name="Line 120">
            <a:extLst>
              <a:ext uri="{FF2B5EF4-FFF2-40B4-BE49-F238E27FC236}">
                <a16:creationId xmlns:a16="http://schemas.microsoft.com/office/drawing/2014/main" id="{323341B4-BD94-8040-82E9-99EC24A84587}"/>
              </a:ext>
            </a:extLst>
          </p:cNvPr>
          <p:cNvSpPr>
            <a:spLocks noChangeShapeType="1"/>
          </p:cNvSpPr>
          <p:nvPr/>
        </p:nvSpPr>
        <p:spPr bwMode="auto">
          <a:xfrm flipH="1">
            <a:off x="7687685" y="4077626"/>
            <a:ext cx="439738"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D478B0D0-619F-7349-B4E5-DCEC3A9A7101}"/>
              </a:ext>
            </a:extLst>
          </p:cNvPr>
          <p:cNvGrpSpPr/>
          <p:nvPr/>
        </p:nvGrpSpPr>
        <p:grpSpPr>
          <a:xfrm>
            <a:off x="7027073" y="4812231"/>
            <a:ext cx="637943" cy="602421"/>
            <a:chOff x="7027073" y="4812231"/>
            <a:chExt cx="637943" cy="602421"/>
          </a:xfrm>
        </p:grpSpPr>
        <p:sp>
          <p:nvSpPr>
            <p:cNvPr id="753" name="Text Box 216">
              <a:extLst>
                <a:ext uri="{FF2B5EF4-FFF2-40B4-BE49-F238E27FC236}">
                  <a16:creationId xmlns:a16="http://schemas.microsoft.com/office/drawing/2014/main" id="{586CD15E-9DCF-2242-ADC7-0EBB063D0983}"/>
                </a:ext>
              </a:extLst>
            </p:cNvPr>
            <p:cNvSpPr txBox="1">
              <a:spLocks noChangeArrowheads="1"/>
            </p:cNvSpPr>
            <p:nvPr/>
          </p:nvSpPr>
          <p:spPr bwMode="auto">
            <a:xfrm>
              <a:off x="7027073" y="4812231"/>
              <a:ext cx="61753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754" name="Line 217">
              <a:extLst>
                <a:ext uri="{FF2B5EF4-FFF2-40B4-BE49-F238E27FC236}">
                  <a16:creationId xmlns:a16="http://schemas.microsoft.com/office/drawing/2014/main" id="{676E6049-2186-D442-B4B2-91F3161EB300}"/>
                </a:ext>
              </a:extLst>
            </p:cNvPr>
            <p:cNvSpPr>
              <a:spLocks noChangeShapeType="1"/>
            </p:cNvSpPr>
            <p:nvPr/>
          </p:nvSpPr>
          <p:spPr bwMode="auto">
            <a:xfrm>
              <a:off x="7464991" y="5195577"/>
              <a:ext cx="200025" cy="2190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5" name="Line 218">
            <a:extLst>
              <a:ext uri="{FF2B5EF4-FFF2-40B4-BE49-F238E27FC236}">
                <a16:creationId xmlns:a16="http://schemas.microsoft.com/office/drawing/2014/main" id="{9FC0E2B7-EE1C-0D41-8103-C8FCB3F9E514}"/>
              </a:ext>
            </a:extLst>
          </p:cNvPr>
          <p:cNvSpPr>
            <a:spLocks noChangeShapeType="1"/>
          </p:cNvSpPr>
          <p:nvPr/>
        </p:nvSpPr>
        <p:spPr bwMode="auto">
          <a:xfrm flipH="1">
            <a:off x="6249988" y="4162002"/>
            <a:ext cx="7937" cy="24335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9" name="Line 242">
            <a:extLst>
              <a:ext uri="{FF2B5EF4-FFF2-40B4-BE49-F238E27FC236}">
                <a16:creationId xmlns:a16="http://schemas.microsoft.com/office/drawing/2014/main" id="{064F47BF-3B0B-DE43-9F0E-D139AF6115EB}"/>
              </a:ext>
            </a:extLst>
          </p:cNvPr>
          <p:cNvSpPr>
            <a:spLocks noChangeShapeType="1"/>
          </p:cNvSpPr>
          <p:nvPr/>
        </p:nvSpPr>
        <p:spPr bwMode="auto">
          <a:xfrm>
            <a:off x="6465888" y="3475084"/>
            <a:ext cx="276225" cy="1588"/>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6" name="Line 270">
            <a:extLst>
              <a:ext uri="{FF2B5EF4-FFF2-40B4-BE49-F238E27FC236}">
                <a16:creationId xmlns:a16="http://schemas.microsoft.com/office/drawing/2014/main" id="{E95CA478-DC80-E94D-871D-F0A47C37057C}"/>
              </a:ext>
            </a:extLst>
          </p:cNvPr>
          <p:cNvSpPr>
            <a:spLocks noChangeShapeType="1"/>
          </p:cNvSpPr>
          <p:nvPr/>
        </p:nvSpPr>
        <p:spPr bwMode="auto">
          <a:xfrm flipH="1" flipV="1">
            <a:off x="4637087" y="6084932"/>
            <a:ext cx="2876307" cy="2248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7" name="Line 271">
            <a:extLst>
              <a:ext uri="{FF2B5EF4-FFF2-40B4-BE49-F238E27FC236}">
                <a16:creationId xmlns:a16="http://schemas.microsoft.com/office/drawing/2014/main" id="{27AA192C-A882-6942-AFC6-B10AE7C0042D}"/>
              </a:ext>
            </a:extLst>
          </p:cNvPr>
          <p:cNvSpPr>
            <a:spLocks noChangeShapeType="1"/>
          </p:cNvSpPr>
          <p:nvPr/>
        </p:nvSpPr>
        <p:spPr bwMode="auto">
          <a:xfrm flipH="1">
            <a:off x="5711825" y="5461837"/>
            <a:ext cx="604176" cy="63262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020" name="Group 1019">
            <a:extLst>
              <a:ext uri="{FF2B5EF4-FFF2-40B4-BE49-F238E27FC236}">
                <a16:creationId xmlns:a16="http://schemas.microsoft.com/office/drawing/2014/main" id="{B351B890-D7B2-6B4A-A54F-9A17DCD4F2A5}"/>
              </a:ext>
            </a:extLst>
          </p:cNvPr>
          <p:cNvGrpSpPr/>
          <p:nvPr/>
        </p:nvGrpSpPr>
        <p:grpSpPr>
          <a:xfrm>
            <a:off x="4115809" y="5911519"/>
            <a:ext cx="923925" cy="426578"/>
            <a:chOff x="7493876" y="2774731"/>
            <a:chExt cx="1481958" cy="894622"/>
          </a:xfrm>
        </p:grpSpPr>
        <p:sp>
          <p:nvSpPr>
            <p:cNvPr id="1021" name="Freeform 1020">
              <a:extLst>
                <a:ext uri="{FF2B5EF4-FFF2-40B4-BE49-F238E27FC236}">
                  <a16:creationId xmlns:a16="http://schemas.microsoft.com/office/drawing/2014/main" id="{BFA1621A-7C33-1442-AABC-8CA9989EF86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22" name="Oval 1021">
              <a:extLst>
                <a:ext uri="{FF2B5EF4-FFF2-40B4-BE49-F238E27FC236}">
                  <a16:creationId xmlns:a16="http://schemas.microsoft.com/office/drawing/2014/main" id="{B432F96D-DCEA-1940-B3EB-10DC273627D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23" name="Group 1022">
              <a:extLst>
                <a:ext uri="{FF2B5EF4-FFF2-40B4-BE49-F238E27FC236}">
                  <a16:creationId xmlns:a16="http://schemas.microsoft.com/office/drawing/2014/main" id="{445733B0-C200-7443-B614-F3CE56262D57}"/>
                </a:ext>
              </a:extLst>
            </p:cNvPr>
            <p:cNvGrpSpPr/>
            <p:nvPr/>
          </p:nvGrpSpPr>
          <p:grpSpPr>
            <a:xfrm>
              <a:off x="7713663" y="2848339"/>
              <a:ext cx="1042107" cy="425543"/>
              <a:chOff x="7786941" y="2884917"/>
              <a:chExt cx="897649" cy="353919"/>
            </a:xfrm>
          </p:grpSpPr>
          <p:sp>
            <p:nvSpPr>
              <p:cNvPr id="1024" name="Freeform 1023">
                <a:extLst>
                  <a:ext uri="{FF2B5EF4-FFF2-40B4-BE49-F238E27FC236}">
                    <a16:creationId xmlns:a16="http://schemas.microsoft.com/office/drawing/2014/main" id="{0B7AFB59-A6AA-4745-8FFB-C21D0E37EE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5" name="Freeform 1024">
                <a:extLst>
                  <a:ext uri="{FF2B5EF4-FFF2-40B4-BE49-F238E27FC236}">
                    <a16:creationId xmlns:a16="http://schemas.microsoft.com/office/drawing/2014/main" id="{8F342913-D690-FA46-9B73-C46C2CD3D5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6" name="Freeform 1025">
                <a:extLst>
                  <a:ext uri="{FF2B5EF4-FFF2-40B4-BE49-F238E27FC236}">
                    <a16:creationId xmlns:a16="http://schemas.microsoft.com/office/drawing/2014/main" id="{743F90F2-19F8-FC4B-B6BF-DAAA5DD031B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7" name="Freeform 1026">
                <a:extLst>
                  <a:ext uri="{FF2B5EF4-FFF2-40B4-BE49-F238E27FC236}">
                    <a16:creationId xmlns:a16="http://schemas.microsoft.com/office/drawing/2014/main" id="{75CD2DB9-85B3-D94B-BA98-81974DA70D6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844" name="Line 308">
            <a:extLst>
              <a:ext uri="{FF2B5EF4-FFF2-40B4-BE49-F238E27FC236}">
                <a16:creationId xmlns:a16="http://schemas.microsoft.com/office/drawing/2014/main" id="{A454DE4E-2142-C540-BF6A-3FF871591668}"/>
              </a:ext>
            </a:extLst>
          </p:cNvPr>
          <p:cNvSpPr>
            <a:spLocks noChangeShapeType="1"/>
          </p:cNvSpPr>
          <p:nvPr/>
        </p:nvSpPr>
        <p:spPr bwMode="auto">
          <a:xfrm flipV="1">
            <a:off x="4047728" y="4957809"/>
            <a:ext cx="195171" cy="155510"/>
          </a:xfrm>
          <a:prstGeom prst="line">
            <a:avLst/>
          </a:prstGeom>
          <a:noFill/>
          <a:ln w="28575">
            <a:solidFill>
              <a:srgbClr val="969696"/>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5" name="Line 309">
            <a:extLst>
              <a:ext uri="{FF2B5EF4-FFF2-40B4-BE49-F238E27FC236}">
                <a16:creationId xmlns:a16="http://schemas.microsoft.com/office/drawing/2014/main" id="{F565347B-4B50-EE43-8424-7BD5F89E83C8}"/>
              </a:ext>
            </a:extLst>
          </p:cNvPr>
          <p:cNvSpPr>
            <a:spLocks noChangeShapeType="1"/>
          </p:cNvSpPr>
          <p:nvPr/>
        </p:nvSpPr>
        <p:spPr bwMode="auto">
          <a:xfrm flipH="1">
            <a:off x="2987674" y="5113320"/>
            <a:ext cx="1031875" cy="98272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6" name="Text Box 335">
            <a:extLst>
              <a:ext uri="{FF2B5EF4-FFF2-40B4-BE49-F238E27FC236}">
                <a16:creationId xmlns:a16="http://schemas.microsoft.com/office/drawing/2014/main" id="{EC1F708A-2D5F-F542-854C-75A1D11D8280}"/>
              </a:ext>
            </a:extLst>
          </p:cNvPr>
          <p:cNvSpPr txBox="1">
            <a:spLocks noChangeArrowheads="1"/>
          </p:cNvSpPr>
          <p:nvPr/>
        </p:nvSpPr>
        <p:spPr bwMode="auto">
          <a:xfrm>
            <a:off x="8027988" y="2965497"/>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B</a:t>
            </a:r>
          </a:p>
        </p:txBody>
      </p:sp>
      <p:sp>
        <p:nvSpPr>
          <p:cNvPr id="867" name="Text Box 336">
            <a:extLst>
              <a:ext uri="{FF2B5EF4-FFF2-40B4-BE49-F238E27FC236}">
                <a16:creationId xmlns:a16="http://schemas.microsoft.com/office/drawing/2014/main" id="{F2F32402-4562-6C48-A689-4C8257513152}"/>
              </a:ext>
            </a:extLst>
          </p:cNvPr>
          <p:cNvSpPr txBox="1">
            <a:spLocks noChangeArrowheads="1"/>
          </p:cNvSpPr>
          <p:nvPr/>
        </p:nvSpPr>
        <p:spPr bwMode="auto">
          <a:xfrm>
            <a:off x="7480300" y="5026072"/>
            <a:ext cx="7350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C</a:t>
            </a:r>
          </a:p>
        </p:txBody>
      </p:sp>
      <p:sp>
        <p:nvSpPr>
          <p:cNvPr id="868" name="Text Box 337">
            <a:extLst>
              <a:ext uri="{FF2B5EF4-FFF2-40B4-BE49-F238E27FC236}">
                <a16:creationId xmlns:a16="http://schemas.microsoft.com/office/drawing/2014/main" id="{A4EB824E-664E-C940-8134-7071C617DE94}"/>
              </a:ext>
            </a:extLst>
          </p:cNvPr>
          <p:cNvSpPr txBox="1">
            <a:spLocks noChangeArrowheads="1"/>
          </p:cNvSpPr>
          <p:nvPr/>
        </p:nvSpPr>
        <p:spPr bwMode="auto">
          <a:xfrm>
            <a:off x="2043113" y="4783184"/>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D</a:t>
            </a:r>
          </a:p>
        </p:txBody>
      </p:sp>
      <p:grpSp>
        <p:nvGrpSpPr>
          <p:cNvPr id="4" name="Group 3">
            <a:extLst>
              <a:ext uri="{FF2B5EF4-FFF2-40B4-BE49-F238E27FC236}">
                <a16:creationId xmlns:a16="http://schemas.microsoft.com/office/drawing/2014/main" id="{BD4E31C0-E9C7-C340-B3B9-4C96C464E2BC}"/>
              </a:ext>
            </a:extLst>
          </p:cNvPr>
          <p:cNvGrpSpPr/>
          <p:nvPr/>
        </p:nvGrpSpPr>
        <p:grpSpPr>
          <a:xfrm>
            <a:off x="4409092" y="2741055"/>
            <a:ext cx="2272505" cy="510248"/>
            <a:chOff x="4418013" y="2732134"/>
            <a:chExt cx="2272505" cy="510248"/>
          </a:xfrm>
        </p:grpSpPr>
        <p:sp>
          <p:nvSpPr>
            <p:cNvPr id="752" name="Line 215">
              <a:extLst>
                <a:ext uri="{FF2B5EF4-FFF2-40B4-BE49-F238E27FC236}">
                  <a16:creationId xmlns:a16="http://schemas.microsoft.com/office/drawing/2014/main" id="{EFFD9886-71D4-BB4B-8AB0-19FA954C4965}"/>
                </a:ext>
              </a:extLst>
            </p:cNvPr>
            <p:cNvSpPr>
              <a:spLocks noChangeShapeType="1"/>
            </p:cNvSpPr>
            <p:nvPr/>
          </p:nvSpPr>
          <p:spPr bwMode="auto">
            <a:xfrm flipH="1">
              <a:off x="4541838" y="3055984"/>
              <a:ext cx="295275" cy="1047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781" name="Oval 244">
              <a:extLst>
                <a:ext uri="{FF2B5EF4-FFF2-40B4-BE49-F238E27FC236}">
                  <a16:creationId xmlns:a16="http://schemas.microsoft.com/office/drawing/2014/main" id="{51FAD07D-0B83-F54B-8BC2-AFE24FF0F1A2}"/>
                </a:ext>
              </a:extLst>
            </p:cNvPr>
            <p:cNvSpPr>
              <a:spLocks noChangeArrowheads="1"/>
            </p:cNvSpPr>
            <p:nvPr/>
          </p:nvSpPr>
          <p:spPr bwMode="auto">
            <a:xfrm>
              <a:off x="4418013" y="3151234"/>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869" name="Text Box 338">
              <a:extLst>
                <a:ext uri="{FF2B5EF4-FFF2-40B4-BE49-F238E27FC236}">
                  <a16:creationId xmlns:a16="http://schemas.microsoft.com/office/drawing/2014/main" id="{5AE7EEB2-443D-C74D-9FE2-48E45B97BE42}"/>
                </a:ext>
              </a:extLst>
            </p:cNvPr>
            <p:cNvSpPr txBox="1">
              <a:spLocks noChangeArrowheads="1"/>
            </p:cNvSpPr>
            <p:nvPr/>
          </p:nvSpPr>
          <p:spPr bwMode="auto">
            <a:xfrm>
              <a:off x="4809330" y="2732134"/>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a:t>
              </a:r>
            </a:p>
          </p:txBody>
        </p:sp>
      </p:grpSp>
      <p:sp>
        <p:nvSpPr>
          <p:cNvPr id="870" name="Line 340">
            <a:extLst>
              <a:ext uri="{FF2B5EF4-FFF2-40B4-BE49-F238E27FC236}">
                <a16:creationId xmlns:a16="http://schemas.microsoft.com/office/drawing/2014/main" id="{F7B1FC1D-7510-1C49-AE6A-C7F69308C1C3}"/>
              </a:ext>
            </a:extLst>
          </p:cNvPr>
          <p:cNvSpPr>
            <a:spLocks noChangeShapeType="1"/>
          </p:cNvSpPr>
          <p:nvPr/>
        </p:nvSpPr>
        <p:spPr bwMode="auto">
          <a:xfrm>
            <a:off x="6305550" y="3389359"/>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FD507231-6EFD-6A42-9136-D71365EF63D2}"/>
              </a:ext>
            </a:extLst>
          </p:cNvPr>
          <p:cNvGrpSpPr/>
          <p:nvPr/>
        </p:nvGrpSpPr>
        <p:grpSpPr>
          <a:xfrm>
            <a:off x="4413552" y="3083161"/>
            <a:ext cx="2482850" cy="617537"/>
            <a:chOff x="4418013" y="3074240"/>
            <a:chExt cx="2482850" cy="617537"/>
          </a:xfrm>
        </p:grpSpPr>
        <p:sp>
          <p:nvSpPr>
            <p:cNvPr id="782" name="Oval 245">
              <a:extLst>
                <a:ext uri="{FF2B5EF4-FFF2-40B4-BE49-F238E27FC236}">
                  <a16:creationId xmlns:a16="http://schemas.microsoft.com/office/drawing/2014/main" id="{54248ED4-7799-AC43-BD75-DD6C5002CF73}"/>
                </a:ext>
              </a:extLst>
            </p:cNvPr>
            <p:cNvSpPr>
              <a:spLocks noChangeArrowheads="1"/>
            </p:cNvSpPr>
            <p:nvPr/>
          </p:nvSpPr>
          <p:spPr bwMode="auto">
            <a:xfrm>
              <a:off x="4418013" y="3331549"/>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3" name="Line 247">
              <a:extLst>
                <a:ext uri="{FF2B5EF4-FFF2-40B4-BE49-F238E27FC236}">
                  <a16:creationId xmlns:a16="http://schemas.microsoft.com/office/drawing/2014/main" id="{E59D074B-1F6E-C14E-AD81-B0177A7E8C41}"/>
                </a:ext>
              </a:extLst>
            </p:cNvPr>
            <p:cNvSpPr>
              <a:spLocks noChangeShapeType="1"/>
            </p:cNvSpPr>
            <p:nvPr/>
          </p:nvSpPr>
          <p:spPr bwMode="auto">
            <a:xfrm flipH="1">
              <a:off x="4551363" y="3322684"/>
              <a:ext cx="304800" cy="381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1" name="Text Box 341">
              <a:extLst>
                <a:ext uri="{FF2B5EF4-FFF2-40B4-BE49-F238E27FC236}">
                  <a16:creationId xmlns:a16="http://schemas.microsoft.com/office/drawing/2014/main" id="{7BFEC39C-D433-1D4D-A184-DDA258B9A623}"/>
                </a:ext>
              </a:extLst>
            </p:cNvPr>
            <p:cNvSpPr txBox="1">
              <a:spLocks noChangeArrowheads="1"/>
            </p:cNvSpPr>
            <p:nvPr/>
          </p:nvSpPr>
          <p:spPr bwMode="auto">
            <a:xfrm>
              <a:off x="4551363" y="3074240"/>
              <a:ext cx="2349500" cy="61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9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retransmitted data</a:t>
              </a:r>
            </a:p>
          </p:txBody>
        </p:sp>
      </p:grpSp>
      <p:grpSp>
        <p:nvGrpSpPr>
          <p:cNvPr id="872" name="Group 358">
            <a:extLst>
              <a:ext uri="{FF2B5EF4-FFF2-40B4-BE49-F238E27FC236}">
                <a16:creationId xmlns:a16="http://schemas.microsoft.com/office/drawing/2014/main" id="{B102A184-15F6-9D48-BA25-6DCAD4F95232}"/>
              </a:ext>
            </a:extLst>
          </p:cNvPr>
          <p:cNvGrpSpPr>
            <a:grpSpLocks/>
          </p:cNvGrpSpPr>
          <p:nvPr/>
        </p:nvGrpSpPr>
        <p:grpSpPr bwMode="auto">
          <a:xfrm>
            <a:off x="8721725" y="4056109"/>
            <a:ext cx="231775" cy="441325"/>
            <a:chOff x="4140" y="429"/>
            <a:chExt cx="1425" cy="2396"/>
          </a:xfrm>
        </p:grpSpPr>
        <p:sp>
          <p:nvSpPr>
            <p:cNvPr id="873" name="Freeform 359">
              <a:extLst>
                <a:ext uri="{FF2B5EF4-FFF2-40B4-BE49-F238E27FC236}">
                  <a16:creationId xmlns:a16="http://schemas.microsoft.com/office/drawing/2014/main" id="{401A19BA-93A0-5948-83A2-34413A31DCF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4" name="Rectangle 360">
              <a:extLst>
                <a:ext uri="{FF2B5EF4-FFF2-40B4-BE49-F238E27FC236}">
                  <a16:creationId xmlns:a16="http://schemas.microsoft.com/office/drawing/2014/main" id="{29C3A899-DA55-CB48-9E5B-0A9EA5B7F13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5" name="Freeform 361">
              <a:extLst>
                <a:ext uri="{FF2B5EF4-FFF2-40B4-BE49-F238E27FC236}">
                  <a16:creationId xmlns:a16="http://schemas.microsoft.com/office/drawing/2014/main" id="{92BBA9EA-E1EC-9642-BC6C-1195963D1CA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6" name="Freeform 362">
              <a:extLst>
                <a:ext uri="{FF2B5EF4-FFF2-40B4-BE49-F238E27FC236}">
                  <a16:creationId xmlns:a16="http://schemas.microsoft.com/office/drawing/2014/main" id="{F5DE54CC-1A21-7242-893E-5B0F34DDF56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7" name="Rectangle 363">
              <a:extLst>
                <a:ext uri="{FF2B5EF4-FFF2-40B4-BE49-F238E27FC236}">
                  <a16:creationId xmlns:a16="http://schemas.microsoft.com/office/drawing/2014/main" id="{AFD98E37-52B9-2A4A-9280-8985F3AB853C}"/>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78" name="Group 364">
              <a:extLst>
                <a:ext uri="{FF2B5EF4-FFF2-40B4-BE49-F238E27FC236}">
                  <a16:creationId xmlns:a16="http://schemas.microsoft.com/office/drawing/2014/main" id="{42B390A1-1CE1-8A44-98E6-EC785C7E804D}"/>
                </a:ext>
              </a:extLst>
            </p:cNvPr>
            <p:cNvGrpSpPr>
              <a:grpSpLocks/>
            </p:cNvGrpSpPr>
            <p:nvPr/>
          </p:nvGrpSpPr>
          <p:grpSpPr bwMode="auto">
            <a:xfrm>
              <a:off x="4749" y="668"/>
              <a:ext cx="581" cy="145"/>
              <a:chOff x="614" y="2568"/>
              <a:chExt cx="725" cy="139"/>
            </a:xfrm>
          </p:grpSpPr>
          <p:sp>
            <p:nvSpPr>
              <p:cNvPr id="903" name="AutoShape 365">
                <a:extLst>
                  <a:ext uri="{FF2B5EF4-FFF2-40B4-BE49-F238E27FC236}">
                    <a16:creationId xmlns:a16="http://schemas.microsoft.com/office/drawing/2014/main" id="{A81F4F9D-A24D-994F-987A-B13859CE60E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4" name="AutoShape 366">
                <a:extLst>
                  <a:ext uri="{FF2B5EF4-FFF2-40B4-BE49-F238E27FC236}">
                    <a16:creationId xmlns:a16="http://schemas.microsoft.com/office/drawing/2014/main" id="{9A450662-B29B-9A47-8273-B52413BF16F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79" name="Rectangle 367">
              <a:extLst>
                <a:ext uri="{FF2B5EF4-FFF2-40B4-BE49-F238E27FC236}">
                  <a16:creationId xmlns:a16="http://schemas.microsoft.com/office/drawing/2014/main" id="{28F33A87-EA9F-9646-8926-755174B82B45}"/>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0" name="Group 368">
              <a:extLst>
                <a:ext uri="{FF2B5EF4-FFF2-40B4-BE49-F238E27FC236}">
                  <a16:creationId xmlns:a16="http://schemas.microsoft.com/office/drawing/2014/main" id="{F712878E-6028-734C-9CF4-9ED3F9563904}"/>
                </a:ext>
              </a:extLst>
            </p:cNvPr>
            <p:cNvGrpSpPr>
              <a:grpSpLocks/>
            </p:cNvGrpSpPr>
            <p:nvPr/>
          </p:nvGrpSpPr>
          <p:grpSpPr bwMode="auto">
            <a:xfrm>
              <a:off x="4747" y="994"/>
              <a:ext cx="581" cy="134"/>
              <a:chOff x="614" y="2568"/>
              <a:chExt cx="725" cy="139"/>
            </a:xfrm>
          </p:grpSpPr>
          <p:sp>
            <p:nvSpPr>
              <p:cNvPr id="901" name="AutoShape 369">
                <a:extLst>
                  <a:ext uri="{FF2B5EF4-FFF2-40B4-BE49-F238E27FC236}">
                    <a16:creationId xmlns:a16="http://schemas.microsoft.com/office/drawing/2014/main" id="{D9A0700F-287C-924F-926C-F65682B21625}"/>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2" name="AutoShape 370">
                <a:extLst>
                  <a:ext uri="{FF2B5EF4-FFF2-40B4-BE49-F238E27FC236}">
                    <a16:creationId xmlns:a16="http://schemas.microsoft.com/office/drawing/2014/main" id="{69D0E01F-131B-AE4E-9FA9-4DEAD09EBE4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1" name="Rectangle 371">
              <a:extLst>
                <a:ext uri="{FF2B5EF4-FFF2-40B4-BE49-F238E27FC236}">
                  <a16:creationId xmlns:a16="http://schemas.microsoft.com/office/drawing/2014/main" id="{2B5B8250-6B47-8640-9BE0-E536E9BEB84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2" name="Rectangle 372">
              <a:extLst>
                <a:ext uri="{FF2B5EF4-FFF2-40B4-BE49-F238E27FC236}">
                  <a16:creationId xmlns:a16="http://schemas.microsoft.com/office/drawing/2014/main" id="{4F3ADC46-A0C7-4D41-81C6-E9FEF3D22996}"/>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3" name="Group 373">
              <a:extLst>
                <a:ext uri="{FF2B5EF4-FFF2-40B4-BE49-F238E27FC236}">
                  <a16:creationId xmlns:a16="http://schemas.microsoft.com/office/drawing/2014/main" id="{DBB62302-BA22-EB43-9800-FDE6BC60AEC2}"/>
                </a:ext>
              </a:extLst>
            </p:cNvPr>
            <p:cNvGrpSpPr>
              <a:grpSpLocks/>
            </p:cNvGrpSpPr>
            <p:nvPr/>
          </p:nvGrpSpPr>
          <p:grpSpPr bwMode="auto">
            <a:xfrm>
              <a:off x="4735" y="1627"/>
              <a:ext cx="582" cy="151"/>
              <a:chOff x="614" y="2568"/>
              <a:chExt cx="725" cy="139"/>
            </a:xfrm>
          </p:grpSpPr>
          <p:sp>
            <p:nvSpPr>
              <p:cNvPr id="899" name="AutoShape 374">
                <a:extLst>
                  <a:ext uri="{FF2B5EF4-FFF2-40B4-BE49-F238E27FC236}">
                    <a16:creationId xmlns:a16="http://schemas.microsoft.com/office/drawing/2014/main" id="{073B7F63-6B8F-3C47-98E4-91D899F23EA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0" name="AutoShape 375">
                <a:extLst>
                  <a:ext uri="{FF2B5EF4-FFF2-40B4-BE49-F238E27FC236}">
                    <a16:creationId xmlns:a16="http://schemas.microsoft.com/office/drawing/2014/main" id="{341A6BBC-F5C1-4A4B-B98C-F7FBC232C09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4" name="Freeform 376">
              <a:extLst>
                <a:ext uri="{FF2B5EF4-FFF2-40B4-BE49-F238E27FC236}">
                  <a16:creationId xmlns:a16="http://schemas.microsoft.com/office/drawing/2014/main" id="{FD7BA052-11AD-0746-9E1F-ED093C0C7F5F}"/>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885" name="Group 377">
              <a:extLst>
                <a:ext uri="{FF2B5EF4-FFF2-40B4-BE49-F238E27FC236}">
                  <a16:creationId xmlns:a16="http://schemas.microsoft.com/office/drawing/2014/main" id="{94849104-ED73-4A4E-9499-FE17A0BEEADF}"/>
                </a:ext>
              </a:extLst>
            </p:cNvPr>
            <p:cNvGrpSpPr>
              <a:grpSpLocks/>
            </p:cNvGrpSpPr>
            <p:nvPr/>
          </p:nvGrpSpPr>
          <p:grpSpPr bwMode="auto">
            <a:xfrm>
              <a:off x="4739" y="1327"/>
              <a:ext cx="582" cy="139"/>
              <a:chOff x="614" y="2568"/>
              <a:chExt cx="725" cy="139"/>
            </a:xfrm>
          </p:grpSpPr>
          <p:sp>
            <p:nvSpPr>
              <p:cNvPr id="897" name="AutoShape 378">
                <a:extLst>
                  <a:ext uri="{FF2B5EF4-FFF2-40B4-BE49-F238E27FC236}">
                    <a16:creationId xmlns:a16="http://schemas.microsoft.com/office/drawing/2014/main" id="{6AF22F59-81FC-284E-9ED3-B8543A67EC4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8" name="AutoShape 379">
                <a:extLst>
                  <a:ext uri="{FF2B5EF4-FFF2-40B4-BE49-F238E27FC236}">
                    <a16:creationId xmlns:a16="http://schemas.microsoft.com/office/drawing/2014/main" id="{59F0C798-93FE-2E49-A5BB-F37B2B375CA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6" name="Rectangle 380">
              <a:extLst>
                <a:ext uri="{FF2B5EF4-FFF2-40B4-BE49-F238E27FC236}">
                  <a16:creationId xmlns:a16="http://schemas.microsoft.com/office/drawing/2014/main" id="{D7204B38-E79D-704F-9D1A-7946FE0F7A1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7" name="Freeform 381">
              <a:extLst>
                <a:ext uri="{FF2B5EF4-FFF2-40B4-BE49-F238E27FC236}">
                  <a16:creationId xmlns:a16="http://schemas.microsoft.com/office/drawing/2014/main" id="{B297E38E-B1EF-904E-B58B-D3DB570632A7}"/>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8" name="Freeform 382">
              <a:extLst>
                <a:ext uri="{FF2B5EF4-FFF2-40B4-BE49-F238E27FC236}">
                  <a16:creationId xmlns:a16="http://schemas.microsoft.com/office/drawing/2014/main" id="{D9CB8A91-EFB4-EF48-9D5A-800AA7662CE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9" name="Oval 383">
              <a:extLst>
                <a:ext uri="{FF2B5EF4-FFF2-40B4-BE49-F238E27FC236}">
                  <a16:creationId xmlns:a16="http://schemas.microsoft.com/office/drawing/2014/main" id="{8987F49C-0A2B-AD46-A559-3662A0989013}"/>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0" name="Freeform 384">
              <a:extLst>
                <a:ext uri="{FF2B5EF4-FFF2-40B4-BE49-F238E27FC236}">
                  <a16:creationId xmlns:a16="http://schemas.microsoft.com/office/drawing/2014/main" id="{56272E2A-B37E-7040-8FE7-B9446851752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1" name="AutoShape 385">
              <a:extLst>
                <a:ext uri="{FF2B5EF4-FFF2-40B4-BE49-F238E27FC236}">
                  <a16:creationId xmlns:a16="http://schemas.microsoft.com/office/drawing/2014/main" id="{265AE34B-C24C-4244-B2E1-823D47AD434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2" name="AutoShape 386">
              <a:extLst>
                <a:ext uri="{FF2B5EF4-FFF2-40B4-BE49-F238E27FC236}">
                  <a16:creationId xmlns:a16="http://schemas.microsoft.com/office/drawing/2014/main" id="{10E44DC8-F69D-5545-9E57-740FE4383A0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3" name="Oval 387">
              <a:extLst>
                <a:ext uri="{FF2B5EF4-FFF2-40B4-BE49-F238E27FC236}">
                  <a16:creationId xmlns:a16="http://schemas.microsoft.com/office/drawing/2014/main" id="{FD342163-1DC9-1B48-BEA0-1620ABB4E92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4" name="Oval 388">
              <a:extLst>
                <a:ext uri="{FF2B5EF4-FFF2-40B4-BE49-F238E27FC236}">
                  <a16:creationId xmlns:a16="http://schemas.microsoft.com/office/drawing/2014/main" id="{CA07F370-4D95-0740-89A3-264118D2369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895" name="Oval 389">
              <a:extLst>
                <a:ext uri="{FF2B5EF4-FFF2-40B4-BE49-F238E27FC236}">
                  <a16:creationId xmlns:a16="http://schemas.microsoft.com/office/drawing/2014/main" id="{7A871C45-6926-0144-A9DA-1CB846474E1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6" name="Rectangle 390">
              <a:extLst>
                <a:ext uri="{FF2B5EF4-FFF2-40B4-BE49-F238E27FC236}">
                  <a16:creationId xmlns:a16="http://schemas.microsoft.com/office/drawing/2014/main" id="{93478FB3-BB83-904F-BDCC-D9C78F5D846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05" name="Group 391">
            <a:extLst>
              <a:ext uri="{FF2B5EF4-FFF2-40B4-BE49-F238E27FC236}">
                <a16:creationId xmlns:a16="http://schemas.microsoft.com/office/drawing/2014/main" id="{B94C15E5-CBA5-2940-8689-484338C5321F}"/>
              </a:ext>
            </a:extLst>
          </p:cNvPr>
          <p:cNvGrpSpPr>
            <a:grpSpLocks/>
          </p:cNvGrpSpPr>
          <p:nvPr/>
        </p:nvGrpSpPr>
        <p:grpSpPr bwMode="auto">
          <a:xfrm>
            <a:off x="8242300" y="5913484"/>
            <a:ext cx="231775" cy="441325"/>
            <a:chOff x="4140" y="429"/>
            <a:chExt cx="1425" cy="2396"/>
          </a:xfrm>
        </p:grpSpPr>
        <p:sp>
          <p:nvSpPr>
            <p:cNvPr id="906" name="Freeform 392">
              <a:extLst>
                <a:ext uri="{FF2B5EF4-FFF2-40B4-BE49-F238E27FC236}">
                  <a16:creationId xmlns:a16="http://schemas.microsoft.com/office/drawing/2014/main" id="{4F66A60C-4523-1247-B22F-E614C232321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7" name="Rectangle 393">
              <a:extLst>
                <a:ext uri="{FF2B5EF4-FFF2-40B4-BE49-F238E27FC236}">
                  <a16:creationId xmlns:a16="http://schemas.microsoft.com/office/drawing/2014/main" id="{61D620F7-773E-9447-BBE9-EADB205BA352}"/>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8" name="Freeform 394">
              <a:extLst>
                <a:ext uri="{FF2B5EF4-FFF2-40B4-BE49-F238E27FC236}">
                  <a16:creationId xmlns:a16="http://schemas.microsoft.com/office/drawing/2014/main" id="{68051943-1F78-7D4F-9003-02B33D5103D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9" name="Freeform 395">
              <a:extLst>
                <a:ext uri="{FF2B5EF4-FFF2-40B4-BE49-F238E27FC236}">
                  <a16:creationId xmlns:a16="http://schemas.microsoft.com/office/drawing/2014/main" id="{CFD52F3A-7D38-814B-ACF7-C2DABDAC01F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10" name="Rectangle 396">
              <a:extLst>
                <a:ext uri="{FF2B5EF4-FFF2-40B4-BE49-F238E27FC236}">
                  <a16:creationId xmlns:a16="http://schemas.microsoft.com/office/drawing/2014/main" id="{ED4FE6BC-E863-0A40-A1BF-59B1EE6E65F0}"/>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1" name="Group 397">
              <a:extLst>
                <a:ext uri="{FF2B5EF4-FFF2-40B4-BE49-F238E27FC236}">
                  <a16:creationId xmlns:a16="http://schemas.microsoft.com/office/drawing/2014/main" id="{B0820A9D-B93E-724D-B70E-1CA866696055}"/>
                </a:ext>
              </a:extLst>
            </p:cNvPr>
            <p:cNvGrpSpPr>
              <a:grpSpLocks/>
            </p:cNvGrpSpPr>
            <p:nvPr/>
          </p:nvGrpSpPr>
          <p:grpSpPr bwMode="auto">
            <a:xfrm>
              <a:off x="4749" y="668"/>
              <a:ext cx="581" cy="145"/>
              <a:chOff x="614" y="2568"/>
              <a:chExt cx="725" cy="139"/>
            </a:xfrm>
          </p:grpSpPr>
          <p:sp>
            <p:nvSpPr>
              <p:cNvPr id="936" name="AutoShape 398">
                <a:extLst>
                  <a:ext uri="{FF2B5EF4-FFF2-40B4-BE49-F238E27FC236}">
                    <a16:creationId xmlns:a16="http://schemas.microsoft.com/office/drawing/2014/main" id="{C731DD29-B1AF-B140-BF66-9AA1704AA0DA}"/>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7" name="AutoShape 399">
                <a:extLst>
                  <a:ext uri="{FF2B5EF4-FFF2-40B4-BE49-F238E27FC236}">
                    <a16:creationId xmlns:a16="http://schemas.microsoft.com/office/drawing/2014/main" id="{69450BC6-9D04-5E41-AAFA-3248B29893B9}"/>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2" name="Rectangle 400">
              <a:extLst>
                <a:ext uri="{FF2B5EF4-FFF2-40B4-BE49-F238E27FC236}">
                  <a16:creationId xmlns:a16="http://schemas.microsoft.com/office/drawing/2014/main" id="{1E68D328-8CD6-494C-8980-4A62098558E2}"/>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3" name="Group 401">
              <a:extLst>
                <a:ext uri="{FF2B5EF4-FFF2-40B4-BE49-F238E27FC236}">
                  <a16:creationId xmlns:a16="http://schemas.microsoft.com/office/drawing/2014/main" id="{80ABD857-57C1-6042-8F03-E798080B040D}"/>
                </a:ext>
              </a:extLst>
            </p:cNvPr>
            <p:cNvGrpSpPr>
              <a:grpSpLocks/>
            </p:cNvGrpSpPr>
            <p:nvPr/>
          </p:nvGrpSpPr>
          <p:grpSpPr bwMode="auto">
            <a:xfrm>
              <a:off x="4747" y="994"/>
              <a:ext cx="581" cy="134"/>
              <a:chOff x="614" y="2568"/>
              <a:chExt cx="725" cy="139"/>
            </a:xfrm>
          </p:grpSpPr>
          <p:sp>
            <p:nvSpPr>
              <p:cNvPr id="934" name="AutoShape 402">
                <a:extLst>
                  <a:ext uri="{FF2B5EF4-FFF2-40B4-BE49-F238E27FC236}">
                    <a16:creationId xmlns:a16="http://schemas.microsoft.com/office/drawing/2014/main" id="{F3B87B92-FEB0-5347-AD64-CA0F25689BD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5" name="AutoShape 403">
                <a:extLst>
                  <a:ext uri="{FF2B5EF4-FFF2-40B4-BE49-F238E27FC236}">
                    <a16:creationId xmlns:a16="http://schemas.microsoft.com/office/drawing/2014/main" id="{9936A920-B1F4-C14C-B5C6-409A7AFE847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4" name="Rectangle 404">
              <a:extLst>
                <a:ext uri="{FF2B5EF4-FFF2-40B4-BE49-F238E27FC236}">
                  <a16:creationId xmlns:a16="http://schemas.microsoft.com/office/drawing/2014/main" id="{0F04EEB4-7896-7D4A-BCDA-62B0C7B9FA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15" name="Rectangle 405">
              <a:extLst>
                <a:ext uri="{FF2B5EF4-FFF2-40B4-BE49-F238E27FC236}">
                  <a16:creationId xmlns:a16="http://schemas.microsoft.com/office/drawing/2014/main" id="{5909BD1D-CACF-D748-A5B9-4C7904EECC4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6" name="Group 406">
              <a:extLst>
                <a:ext uri="{FF2B5EF4-FFF2-40B4-BE49-F238E27FC236}">
                  <a16:creationId xmlns:a16="http://schemas.microsoft.com/office/drawing/2014/main" id="{F985F348-C548-C043-912F-5350B438D3C0}"/>
                </a:ext>
              </a:extLst>
            </p:cNvPr>
            <p:cNvGrpSpPr>
              <a:grpSpLocks/>
            </p:cNvGrpSpPr>
            <p:nvPr/>
          </p:nvGrpSpPr>
          <p:grpSpPr bwMode="auto">
            <a:xfrm>
              <a:off x="4735" y="1627"/>
              <a:ext cx="582" cy="151"/>
              <a:chOff x="614" y="2568"/>
              <a:chExt cx="725" cy="139"/>
            </a:xfrm>
          </p:grpSpPr>
          <p:sp>
            <p:nvSpPr>
              <p:cNvPr id="932" name="AutoShape 407">
                <a:extLst>
                  <a:ext uri="{FF2B5EF4-FFF2-40B4-BE49-F238E27FC236}">
                    <a16:creationId xmlns:a16="http://schemas.microsoft.com/office/drawing/2014/main" id="{F70F083E-0DB4-B64D-BC78-036B8F2D460F}"/>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3" name="AutoShape 408">
                <a:extLst>
                  <a:ext uri="{FF2B5EF4-FFF2-40B4-BE49-F238E27FC236}">
                    <a16:creationId xmlns:a16="http://schemas.microsoft.com/office/drawing/2014/main" id="{EDA150B8-1FBA-3A43-8152-77EF2D3FD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7" name="Freeform 409">
              <a:extLst>
                <a:ext uri="{FF2B5EF4-FFF2-40B4-BE49-F238E27FC236}">
                  <a16:creationId xmlns:a16="http://schemas.microsoft.com/office/drawing/2014/main" id="{A4EE2C33-4CEF-F64E-8D2C-C9DFC11B0CF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18" name="Group 410">
              <a:extLst>
                <a:ext uri="{FF2B5EF4-FFF2-40B4-BE49-F238E27FC236}">
                  <a16:creationId xmlns:a16="http://schemas.microsoft.com/office/drawing/2014/main" id="{D5237434-45E3-9B43-B435-70ECE4BC17C6}"/>
                </a:ext>
              </a:extLst>
            </p:cNvPr>
            <p:cNvGrpSpPr>
              <a:grpSpLocks/>
            </p:cNvGrpSpPr>
            <p:nvPr/>
          </p:nvGrpSpPr>
          <p:grpSpPr bwMode="auto">
            <a:xfrm>
              <a:off x="4739" y="1327"/>
              <a:ext cx="582" cy="139"/>
              <a:chOff x="614" y="2568"/>
              <a:chExt cx="725" cy="139"/>
            </a:xfrm>
          </p:grpSpPr>
          <p:sp>
            <p:nvSpPr>
              <p:cNvPr id="930" name="AutoShape 411">
                <a:extLst>
                  <a:ext uri="{FF2B5EF4-FFF2-40B4-BE49-F238E27FC236}">
                    <a16:creationId xmlns:a16="http://schemas.microsoft.com/office/drawing/2014/main" id="{FE241821-A07C-5E45-9536-5C4C0DCB2EE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1" name="AutoShape 412">
                <a:extLst>
                  <a:ext uri="{FF2B5EF4-FFF2-40B4-BE49-F238E27FC236}">
                    <a16:creationId xmlns:a16="http://schemas.microsoft.com/office/drawing/2014/main" id="{A291E061-47B5-8B40-B857-3700BEC1CF9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9" name="Rectangle 413">
              <a:extLst>
                <a:ext uri="{FF2B5EF4-FFF2-40B4-BE49-F238E27FC236}">
                  <a16:creationId xmlns:a16="http://schemas.microsoft.com/office/drawing/2014/main" id="{DD501FF1-6533-124E-B747-F46FD4739AA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0" name="Freeform 414">
              <a:extLst>
                <a:ext uri="{FF2B5EF4-FFF2-40B4-BE49-F238E27FC236}">
                  <a16:creationId xmlns:a16="http://schemas.microsoft.com/office/drawing/2014/main" id="{DCD7A571-3F8E-5B4C-AE78-445B1D4AE2C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1" name="Freeform 415">
              <a:extLst>
                <a:ext uri="{FF2B5EF4-FFF2-40B4-BE49-F238E27FC236}">
                  <a16:creationId xmlns:a16="http://schemas.microsoft.com/office/drawing/2014/main" id="{938BC4F2-A426-3F45-8FD9-7FA2DBEC0307}"/>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2" name="Oval 416">
              <a:extLst>
                <a:ext uri="{FF2B5EF4-FFF2-40B4-BE49-F238E27FC236}">
                  <a16:creationId xmlns:a16="http://schemas.microsoft.com/office/drawing/2014/main" id="{AF98DFA3-988A-EC49-B271-BC58A8724ED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3" name="Freeform 417">
              <a:extLst>
                <a:ext uri="{FF2B5EF4-FFF2-40B4-BE49-F238E27FC236}">
                  <a16:creationId xmlns:a16="http://schemas.microsoft.com/office/drawing/2014/main" id="{A196ACD0-B52A-594C-BD08-5F7FA59EA3F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4" name="AutoShape 418">
              <a:extLst>
                <a:ext uri="{FF2B5EF4-FFF2-40B4-BE49-F238E27FC236}">
                  <a16:creationId xmlns:a16="http://schemas.microsoft.com/office/drawing/2014/main" id="{31CD3BB6-E02C-FF4B-963F-83FAE08F49B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5" name="AutoShape 419">
              <a:extLst>
                <a:ext uri="{FF2B5EF4-FFF2-40B4-BE49-F238E27FC236}">
                  <a16:creationId xmlns:a16="http://schemas.microsoft.com/office/drawing/2014/main" id="{348C19C6-E3E4-6244-86AE-3030DDC92A4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6" name="Oval 420">
              <a:extLst>
                <a:ext uri="{FF2B5EF4-FFF2-40B4-BE49-F238E27FC236}">
                  <a16:creationId xmlns:a16="http://schemas.microsoft.com/office/drawing/2014/main" id="{427211E2-1972-7141-998C-496F47DB8C74}"/>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7" name="Oval 421">
              <a:extLst>
                <a:ext uri="{FF2B5EF4-FFF2-40B4-BE49-F238E27FC236}">
                  <a16:creationId xmlns:a16="http://schemas.microsoft.com/office/drawing/2014/main" id="{A4986518-BD9B-5B44-985C-6F2FB20BB7B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28" name="Oval 422">
              <a:extLst>
                <a:ext uri="{FF2B5EF4-FFF2-40B4-BE49-F238E27FC236}">
                  <a16:creationId xmlns:a16="http://schemas.microsoft.com/office/drawing/2014/main" id="{410B6E44-7449-9E43-AFBD-60C7C42E260D}"/>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9" name="Rectangle 423">
              <a:extLst>
                <a:ext uri="{FF2B5EF4-FFF2-40B4-BE49-F238E27FC236}">
                  <a16:creationId xmlns:a16="http://schemas.microsoft.com/office/drawing/2014/main" id="{B13CD25C-C312-244E-B0BF-CD83F0BBA536}"/>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38" name="Group 424">
            <a:extLst>
              <a:ext uri="{FF2B5EF4-FFF2-40B4-BE49-F238E27FC236}">
                <a16:creationId xmlns:a16="http://schemas.microsoft.com/office/drawing/2014/main" id="{E9EBF6A3-E9F0-8746-A258-7B6F1E3DA995}"/>
              </a:ext>
            </a:extLst>
          </p:cNvPr>
          <p:cNvGrpSpPr>
            <a:grpSpLocks/>
          </p:cNvGrpSpPr>
          <p:nvPr/>
        </p:nvGrpSpPr>
        <p:grpSpPr bwMode="auto">
          <a:xfrm>
            <a:off x="1689100" y="5749972"/>
            <a:ext cx="231775" cy="441325"/>
            <a:chOff x="4140" y="429"/>
            <a:chExt cx="1425" cy="2396"/>
          </a:xfrm>
        </p:grpSpPr>
        <p:sp>
          <p:nvSpPr>
            <p:cNvPr id="939" name="Freeform 425">
              <a:extLst>
                <a:ext uri="{FF2B5EF4-FFF2-40B4-BE49-F238E27FC236}">
                  <a16:creationId xmlns:a16="http://schemas.microsoft.com/office/drawing/2014/main" id="{317EF1EB-033C-B541-875F-F971EF4C96A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0" name="Rectangle 426">
              <a:extLst>
                <a:ext uri="{FF2B5EF4-FFF2-40B4-BE49-F238E27FC236}">
                  <a16:creationId xmlns:a16="http://schemas.microsoft.com/office/drawing/2014/main" id="{7DE336F4-7D1A-AD4C-B804-3C17B5FDDBE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1" name="Freeform 427">
              <a:extLst>
                <a:ext uri="{FF2B5EF4-FFF2-40B4-BE49-F238E27FC236}">
                  <a16:creationId xmlns:a16="http://schemas.microsoft.com/office/drawing/2014/main" id="{2EF9F335-3899-2649-A235-1B2F287E3EA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2" name="Freeform 428">
              <a:extLst>
                <a:ext uri="{FF2B5EF4-FFF2-40B4-BE49-F238E27FC236}">
                  <a16:creationId xmlns:a16="http://schemas.microsoft.com/office/drawing/2014/main" id="{38F111C0-EACA-674A-B70B-E58450D355E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3" name="Rectangle 429">
              <a:extLst>
                <a:ext uri="{FF2B5EF4-FFF2-40B4-BE49-F238E27FC236}">
                  <a16:creationId xmlns:a16="http://schemas.microsoft.com/office/drawing/2014/main" id="{8FAFAE77-82D3-6944-9183-612E8FADA36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4" name="Group 430">
              <a:extLst>
                <a:ext uri="{FF2B5EF4-FFF2-40B4-BE49-F238E27FC236}">
                  <a16:creationId xmlns:a16="http://schemas.microsoft.com/office/drawing/2014/main" id="{C9C3B06D-1446-984E-8533-C1D0EC6B486C}"/>
                </a:ext>
              </a:extLst>
            </p:cNvPr>
            <p:cNvGrpSpPr>
              <a:grpSpLocks/>
            </p:cNvGrpSpPr>
            <p:nvPr/>
          </p:nvGrpSpPr>
          <p:grpSpPr bwMode="auto">
            <a:xfrm>
              <a:off x="4749" y="668"/>
              <a:ext cx="581" cy="145"/>
              <a:chOff x="614" y="2568"/>
              <a:chExt cx="725" cy="139"/>
            </a:xfrm>
          </p:grpSpPr>
          <p:sp>
            <p:nvSpPr>
              <p:cNvPr id="969" name="AutoShape 431">
                <a:extLst>
                  <a:ext uri="{FF2B5EF4-FFF2-40B4-BE49-F238E27FC236}">
                    <a16:creationId xmlns:a16="http://schemas.microsoft.com/office/drawing/2014/main" id="{B80496C4-049D-954C-A5E2-DFF3BE40A452}"/>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0" name="AutoShape 432">
                <a:extLst>
                  <a:ext uri="{FF2B5EF4-FFF2-40B4-BE49-F238E27FC236}">
                    <a16:creationId xmlns:a16="http://schemas.microsoft.com/office/drawing/2014/main" id="{E94FA028-F9BF-5049-A877-C2D7FDCD901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5" name="Rectangle 433">
              <a:extLst>
                <a:ext uri="{FF2B5EF4-FFF2-40B4-BE49-F238E27FC236}">
                  <a16:creationId xmlns:a16="http://schemas.microsoft.com/office/drawing/2014/main" id="{1C7D30E0-62C3-8547-BC1B-55D6857A2A8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6" name="Group 434">
              <a:extLst>
                <a:ext uri="{FF2B5EF4-FFF2-40B4-BE49-F238E27FC236}">
                  <a16:creationId xmlns:a16="http://schemas.microsoft.com/office/drawing/2014/main" id="{CAA280D4-E674-2E4D-847F-F365F1274CA6}"/>
                </a:ext>
              </a:extLst>
            </p:cNvPr>
            <p:cNvGrpSpPr>
              <a:grpSpLocks/>
            </p:cNvGrpSpPr>
            <p:nvPr/>
          </p:nvGrpSpPr>
          <p:grpSpPr bwMode="auto">
            <a:xfrm>
              <a:off x="4747" y="994"/>
              <a:ext cx="581" cy="134"/>
              <a:chOff x="614" y="2568"/>
              <a:chExt cx="725" cy="139"/>
            </a:xfrm>
          </p:grpSpPr>
          <p:sp>
            <p:nvSpPr>
              <p:cNvPr id="967" name="AutoShape 435">
                <a:extLst>
                  <a:ext uri="{FF2B5EF4-FFF2-40B4-BE49-F238E27FC236}">
                    <a16:creationId xmlns:a16="http://schemas.microsoft.com/office/drawing/2014/main" id="{738D85AC-043C-754D-A78E-BACC8A48207E}"/>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8" name="AutoShape 436">
                <a:extLst>
                  <a:ext uri="{FF2B5EF4-FFF2-40B4-BE49-F238E27FC236}">
                    <a16:creationId xmlns:a16="http://schemas.microsoft.com/office/drawing/2014/main" id="{B76D4B9D-F7C8-E14E-9522-B51842A2DCD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7" name="Rectangle 437">
              <a:extLst>
                <a:ext uri="{FF2B5EF4-FFF2-40B4-BE49-F238E27FC236}">
                  <a16:creationId xmlns:a16="http://schemas.microsoft.com/office/drawing/2014/main" id="{A121AF39-D190-9942-9112-F9B7373DD92F}"/>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8" name="Rectangle 438">
              <a:extLst>
                <a:ext uri="{FF2B5EF4-FFF2-40B4-BE49-F238E27FC236}">
                  <a16:creationId xmlns:a16="http://schemas.microsoft.com/office/drawing/2014/main" id="{9946FEDB-0B41-A441-8DFF-6C8F29D596E3}"/>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9" name="Group 439">
              <a:extLst>
                <a:ext uri="{FF2B5EF4-FFF2-40B4-BE49-F238E27FC236}">
                  <a16:creationId xmlns:a16="http://schemas.microsoft.com/office/drawing/2014/main" id="{087E5FE7-6DA0-E046-A8AD-270F21B72F4B}"/>
                </a:ext>
              </a:extLst>
            </p:cNvPr>
            <p:cNvGrpSpPr>
              <a:grpSpLocks/>
            </p:cNvGrpSpPr>
            <p:nvPr/>
          </p:nvGrpSpPr>
          <p:grpSpPr bwMode="auto">
            <a:xfrm>
              <a:off x="4735" y="1627"/>
              <a:ext cx="582" cy="151"/>
              <a:chOff x="614" y="2568"/>
              <a:chExt cx="725" cy="139"/>
            </a:xfrm>
          </p:grpSpPr>
          <p:sp>
            <p:nvSpPr>
              <p:cNvPr id="965" name="AutoShape 440">
                <a:extLst>
                  <a:ext uri="{FF2B5EF4-FFF2-40B4-BE49-F238E27FC236}">
                    <a16:creationId xmlns:a16="http://schemas.microsoft.com/office/drawing/2014/main" id="{039CD5C6-4A2D-F248-8B0E-32167F37202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6" name="AutoShape 441">
                <a:extLst>
                  <a:ext uri="{FF2B5EF4-FFF2-40B4-BE49-F238E27FC236}">
                    <a16:creationId xmlns:a16="http://schemas.microsoft.com/office/drawing/2014/main" id="{E70B0960-3C6E-5040-8F34-E0B99EDAF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0" name="Freeform 442">
              <a:extLst>
                <a:ext uri="{FF2B5EF4-FFF2-40B4-BE49-F238E27FC236}">
                  <a16:creationId xmlns:a16="http://schemas.microsoft.com/office/drawing/2014/main" id="{17BD7AC4-5373-C941-88AB-B26440D32685}"/>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51" name="Group 443">
              <a:extLst>
                <a:ext uri="{FF2B5EF4-FFF2-40B4-BE49-F238E27FC236}">
                  <a16:creationId xmlns:a16="http://schemas.microsoft.com/office/drawing/2014/main" id="{C7BD3591-3619-7E4C-9B6A-55A758416E82}"/>
                </a:ext>
              </a:extLst>
            </p:cNvPr>
            <p:cNvGrpSpPr>
              <a:grpSpLocks/>
            </p:cNvGrpSpPr>
            <p:nvPr/>
          </p:nvGrpSpPr>
          <p:grpSpPr bwMode="auto">
            <a:xfrm>
              <a:off x="4739" y="1327"/>
              <a:ext cx="582" cy="139"/>
              <a:chOff x="614" y="2568"/>
              <a:chExt cx="725" cy="139"/>
            </a:xfrm>
          </p:grpSpPr>
          <p:sp>
            <p:nvSpPr>
              <p:cNvPr id="963" name="AutoShape 444">
                <a:extLst>
                  <a:ext uri="{FF2B5EF4-FFF2-40B4-BE49-F238E27FC236}">
                    <a16:creationId xmlns:a16="http://schemas.microsoft.com/office/drawing/2014/main" id="{C694EDB9-4E43-7042-9083-DC97B66DE3A3}"/>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4" name="AutoShape 445">
                <a:extLst>
                  <a:ext uri="{FF2B5EF4-FFF2-40B4-BE49-F238E27FC236}">
                    <a16:creationId xmlns:a16="http://schemas.microsoft.com/office/drawing/2014/main" id="{2AB5642F-0A02-6B42-AF90-50B0A18117A6}"/>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2" name="Rectangle 446">
              <a:extLst>
                <a:ext uri="{FF2B5EF4-FFF2-40B4-BE49-F238E27FC236}">
                  <a16:creationId xmlns:a16="http://schemas.microsoft.com/office/drawing/2014/main" id="{2AFCC6E7-BFA9-B440-8D4B-84D103A08926}"/>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3" name="Freeform 447">
              <a:extLst>
                <a:ext uri="{FF2B5EF4-FFF2-40B4-BE49-F238E27FC236}">
                  <a16:creationId xmlns:a16="http://schemas.microsoft.com/office/drawing/2014/main" id="{82204651-13E9-F04B-82D6-6A223B2E11E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4" name="Freeform 448">
              <a:extLst>
                <a:ext uri="{FF2B5EF4-FFF2-40B4-BE49-F238E27FC236}">
                  <a16:creationId xmlns:a16="http://schemas.microsoft.com/office/drawing/2014/main" id="{6922DA35-3C04-774C-8ACF-153A173C658F}"/>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5" name="Oval 449">
              <a:extLst>
                <a:ext uri="{FF2B5EF4-FFF2-40B4-BE49-F238E27FC236}">
                  <a16:creationId xmlns:a16="http://schemas.microsoft.com/office/drawing/2014/main" id="{C23E4235-11FF-984D-A57A-C75AD14601A9}"/>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6" name="Freeform 450">
              <a:extLst>
                <a:ext uri="{FF2B5EF4-FFF2-40B4-BE49-F238E27FC236}">
                  <a16:creationId xmlns:a16="http://schemas.microsoft.com/office/drawing/2014/main" id="{59166102-C946-C84E-A8E6-A50DC889B2E2}"/>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7" name="AutoShape 451">
              <a:extLst>
                <a:ext uri="{FF2B5EF4-FFF2-40B4-BE49-F238E27FC236}">
                  <a16:creationId xmlns:a16="http://schemas.microsoft.com/office/drawing/2014/main" id="{DB6EAA21-8AC6-7643-85FF-FFC300E9E71D}"/>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8" name="AutoShape 452">
              <a:extLst>
                <a:ext uri="{FF2B5EF4-FFF2-40B4-BE49-F238E27FC236}">
                  <a16:creationId xmlns:a16="http://schemas.microsoft.com/office/drawing/2014/main" id="{15D9F3D2-6ED8-4C4F-BB56-E545BDE0C428}"/>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9" name="Oval 453">
              <a:extLst>
                <a:ext uri="{FF2B5EF4-FFF2-40B4-BE49-F238E27FC236}">
                  <a16:creationId xmlns:a16="http://schemas.microsoft.com/office/drawing/2014/main" id="{D05548EE-6B5D-D146-AE13-3B37C643B54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0" name="Oval 454">
              <a:extLst>
                <a:ext uri="{FF2B5EF4-FFF2-40B4-BE49-F238E27FC236}">
                  <a16:creationId xmlns:a16="http://schemas.microsoft.com/office/drawing/2014/main" id="{BA9CDE26-F880-424F-ACDF-5A5386DB084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61" name="Oval 455">
              <a:extLst>
                <a:ext uri="{FF2B5EF4-FFF2-40B4-BE49-F238E27FC236}">
                  <a16:creationId xmlns:a16="http://schemas.microsoft.com/office/drawing/2014/main" id="{ADD01E69-6DBA-9443-B258-925348F541E2}"/>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2" name="Rectangle 456">
              <a:extLst>
                <a:ext uri="{FF2B5EF4-FFF2-40B4-BE49-F238E27FC236}">
                  <a16:creationId xmlns:a16="http://schemas.microsoft.com/office/drawing/2014/main" id="{60515F24-76C5-D241-9374-EDF990578674}"/>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316">
            <a:extLst>
              <a:ext uri="{FF2B5EF4-FFF2-40B4-BE49-F238E27FC236}">
                <a16:creationId xmlns:a16="http://schemas.microsoft.com/office/drawing/2014/main" id="{C425A84F-46B8-754A-9724-6E2F7CE21E32}"/>
              </a:ext>
            </a:extLst>
          </p:cNvPr>
          <p:cNvGrpSpPr/>
          <p:nvPr/>
        </p:nvGrpSpPr>
        <p:grpSpPr>
          <a:xfrm>
            <a:off x="7928343" y="3253082"/>
            <a:ext cx="616281" cy="869387"/>
            <a:chOff x="10910965" y="2513124"/>
            <a:chExt cx="586768" cy="904023"/>
          </a:xfrm>
        </p:grpSpPr>
        <p:sp>
          <p:nvSpPr>
            <p:cNvPr id="318" name="Rectangle 317">
              <a:extLst>
                <a:ext uri="{FF2B5EF4-FFF2-40B4-BE49-F238E27FC236}">
                  <a16:creationId xmlns:a16="http://schemas.microsoft.com/office/drawing/2014/main" id="{8936A3DE-03D8-EE46-B893-03954ECF8D9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19" name="Straight Connector 318">
              <a:extLst>
                <a:ext uri="{FF2B5EF4-FFF2-40B4-BE49-F238E27FC236}">
                  <a16:creationId xmlns:a16="http://schemas.microsoft.com/office/drawing/2014/main" id="{6D7E9975-BFAD-8342-A28D-A44C4EE2D551}"/>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EA99EF4C-F055-BE41-BC0C-7222F834FC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62BE39BD-E7EF-F549-B80A-D6DB578AC9F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263E7FDF-996A-D047-B0F4-86BAA87A454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8" name="Straight Connector 7">
            <a:extLst>
              <a:ext uri="{FF2B5EF4-FFF2-40B4-BE49-F238E27FC236}">
                <a16:creationId xmlns:a16="http://schemas.microsoft.com/office/drawing/2014/main" id="{E5D22A11-B9BD-7D47-BC69-0B40AFC1DDE5}"/>
              </a:ext>
            </a:extLst>
          </p:cNvPr>
          <p:cNvCxnSpPr>
            <a:cxnSpLocks/>
          </p:cNvCxnSpPr>
          <p:nvPr/>
        </p:nvCxnSpPr>
        <p:spPr>
          <a:xfrm>
            <a:off x="3769031" y="4119717"/>
            <a:ext cx="130769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71" name="Group 457">
            <a:extLst>
              <a:ext uri="{FF2B5EF4-FFF2-40B4-BE49-F238E27FC236}">
                <a16:creationId xmlns:a16="http://schemas.microsoft.com/office/drawing/2014/main" id="{C6E45B59-E267-7B45-B2BC-74C688AEE131}"/>
              </a:ext>
            </a:extLst>
          </p:cNvPr>
          <p:cNvGrpSpPr>
            <a:grpSpLocks/>
          </p:cNvGrpSpPr>
          <p:nvPr/>
        </p:nvGrpSpPr>
        <p:grpSpPr bwMode="auto">
          <a:xfrm>
            <a:off x="3703638" y="3744959"/>
            <a:ext cx="231775" cy="441325"/>
            <a:chOff x="4140" y="429"/>
            <a:chExt cx="1425" cy="2396"/>
          </a:xfrm>
        </p:grpSpPr>
        <p:sp>
          <p:nvSpPr>
            <p:cNvPr id="972" name="Freeform 458">
              <a:extLst>
                <a:ext uri="{FF2B5EF4-FFF2-40B4-BE49-F238E27FC236}">
                  <a16:creationId xmlns:a16="http://schemas.microsoft.com/office/drawing/2014/main" id="{7DD04F7D-0DF7-5F46-95E0-951160D158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3" name="Rectangle 459">
              <a:extLst>
                <a:ext uri="{FF2B5EF4-FFF2-40B4-BE49-F238E27FC236}">
                  <a16:creationId xmlns:a16="http://schemas.microsoft.com/office/drawing/2014/main" id="{A482EC7C-40E6-5541-87E2-CC0AD47E1583}"/>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4" name="Freeform 460">
              <a:extLst>
                <a:ext uri="{FF2B5EF4-FFF2-40B4-BE49-F238E27FC236}">
                  <a16:creationId xmlns:a16="http://schemas.microsoft.com/office/drawing/2014/main" id="{09B2489F-DA46-8142-BD8E-C1442F2160E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5" name="Freeform 461">
              <a:extLst>
                <a:ext uri="{FF2B5EF4-FFF2-40B4-BE49-F238E27FC236}">
                  <a16:creationId xmlns:a16="http://schemas.microsoft.com/office/drawing/2014/main" id="{8560579B-50AA-8744-885F-62D076AE41F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6" name="Rectangle 462">
              <a:extLst>
                <a:ext uri="{FF2B5EF4-FFF2-40B4-BE49-F238E27FC236}">
                  <a16:creationId xmlns:a16="http://schemas.microsoft.com/office/drawing/2014/main" id="{981079A7-2423-4D45-ABF9-335D31DA322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7" name="Group 463">
              <a:extLst>
                <a:ext uri="{FF2B5EF4-FFF2-40B4-BE49-F238E27FC236}">
                  <a16:creationId xmlns:a16="http://schemas.microsoft.com/office/drawing/2014/main" id="{F60D08F5-01A8-1B47-9530-A60B84910B0F}"/>
                </a:ext>
              </a:extLst>
            </p:cNvPr>
            <p:cNvGrpSpPr>
              <a:grpSpLocks/>
            </p:cNvGrpSpPr>
            <p:nvPr/>
          </p:nvGrpSpPr>
          <p:grpSpPr bwMode="auto">
            <a:xfrm>
              <a:off x="4749" y="668"/>
              <a:ext cx="581" cy="145"/>
              <a:chOff x="614" y="2568"/>
              <a:chExt cx="725" cy="139"/>
            </a:xfrm>
          </p:grpSpPr>
          <p:sp>
            <p:nvSpPr>
              <p:cNvPr id="1002" name="AutoShape 464">
                <a:extLst>
                  <a:ext uri="{FF2B5EF4-FFF2-40B4-BE49-F238E27FC236}">
                    <a16:creationId xmlns:a16="http://schemas.microsoft.com/office/drawing/2014/main" id="{3FACCA5F-6077-7140-A10F-814A4CEC833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3" name="AutoShape 465">
                <a:extLst>
                  <a:ext uri="{FF2B5EF4-FFF2-40B4-BE49-F238E27FC236}">
                    <a16:creationId xmlns:a16="http://schemas.microsoft.com/office/drawing/2014/main" id="{F7CA1427-C3CB-EB4A-9376-38E19F4B8442}"/>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78" name="Rectangle 466">
              <a:extLst>
                <a:ext uri="{FF2B5EF4-FFF2-40B4-BE49-F238E27FC236}">
                  <a16:creationId xmlns:a16="http://schemas.microsoft.com/office/drawing/2014/main" id="{837C26C6-C274-5F4E-89AD-0D0A0063C5D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9" name="Group 467">
              <a:extLst>
                <a:ext uri="{FF2B5EF4-FFF2-40B4-BE49-F238E27FC236}">
                  <a16:creationId xmlns:a16="http://schemas.microsoft.com/office/drawing/2014/main" id="{866E97C1-381B-D941-9CAC-1F7B64147C85}"/>
                </a:ext>
              </a:extLst>
            </p:cNvPr>
            <p:cNvGrpSpPr>
              <a:grpSpLocks/>
            </p:cNvGrpSpPr>
            <p:nvPr/>
          </p:nvGrpSpPr>
          <p:grpSpPr bwMode="auto">
            <a:xfrm>
              <a:off x="4747" y="994"/>
              <a:ext cx="581" cy="134"/>
              <a:chOff x="614" y="2568"/>
              <a:chExt cx="725" cy="139"/>
            </a:xfrm>
          </p:grpSpPr>
          <p:sp>
            <p:nvSpPr>
              <p:cNvPr id="1000" name="AutoShape 468">
                <a:extLst>
                  <a:ext uri="{FF2B5EF4-FFF2-40B4-BE49-F238E27FC236}">
                    <a16:creationId xmlns:a16="http://schemas.microsoft.com/office/drawing/2014/main" id="{089E79CA-EA5F-F845-8135-381DDCE2B7F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1" name="AutoShape 469">
                <a:extLst>
                  <a:ext uri="{FF2B5EF4-FFF2-40B4-BE49-F238E27FC236}">
                    <a16:creationId xmlns:a16="http://schemas.microsoft.com/office/drawing/2014/main" id="{CEC382CF-D42E-C148-B554-D931AF3DAF6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0" name="Rectangle 470">
              <a:extLst>
                <a:ext uri="{FF2B5EF4-FFF2-40B4-BE49-F238E27FC236}">
                  <a16:creationId xmlns:a16="http://schemas.microsoft.com/office/drawing/2014/main" id="{39C56472-C924-2940-B17A-5BD33A2B256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1" name="Rectangle 471">
              <a:extLst>
                <a:ext uri="{FF2B5EF4-FFF2-40B4-BE49-F238E27FC236}">
                  <a16:creationId xmlns:a16="http://schemas.microsoft.com/office/drawing/2014/main" id="{48693300-7BC2-F24F-A5EA-5EFC928E335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82" name="Group 472">
              <a:extLst>
                <a:ext uri="{FF2B5EF4-FFF2-40B4-BE49-F238E27FC236}">
                  <a16:creationId xmlns:a16="http://schemas.microsoft.com/office/drawing/2014/main" id="{1BF7C429-6C5C-D54E-BD8C-1990AE08D8B1}"/>
                </a:ext>
              </a:extLst>
            </p:cNvPr>
            <p:cNvGrpSpPr>
              <a:grpSpLocks/>
            </p:cNvGrpSpPr>
            <p:nvPr/>
          </p:nvGrpSpPr>
          <p:grpSpPr bwMode="auto">
            <a:xfrm>
              <a:off x="4735" y="1627"/>
              <a:ext cx="582" cy="151"/>
              <a:chOff x="614" y="2568"/>
              <a:chExt cx="725" cy="139"/>
            </a:xfrm>
          </p:grpSpPr>
          <p:sp>
            <p:nvSpPr>
              <p:cNvPr id="998" name="AutoShape 473">
                <a:extLst>
                  <a:ext uri="{FF2B5EF4-FFF2-40B4-BE49-F238E27FC236}">
                    <a16:creationId xmlns:a16="http://schemas.microsoft.com/office/drawing/2014/main" id="{E12DA08F-762F-8A42-B411-55A6A73043E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9" name="AutoShape 474">
                <a:extLst>
                  <a:ext uri="{FF2B5EF4-FFF2-40B4-BE49-F238E27FC236}">
                    <a16:creationId xmlns:a16="http://schemas.microsoft.com/office/drawing/2014/main" id="{4E5DD8A3-DB1E-5E48-9B40-9CDB93E2F53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3" name="Freeform 475">
              <a:extLst>
                <a:ext uri="{FF2B5EF4-FFF2-40B4-BE49-F238E27FC236}">
                  <a16:creationId xmlns:a16="http://schemas.microsoft.com/office/drawing/2014/main" id="{6338E658-2064-FE4D-8C90-608F5603D1B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84" name="Group 476">
              <a:extLst>
                <a:ext uri="{FF2B5EF4-FFF2-40B4-BE49-F238E27FC236}">
                  <a16:creationId xmlns:a16="http://schemas.microsoft.com/office/drawing/2014/main" id="{F51EBDA0-8B91-7542-8465-DBEA299056D6}"/>
                </a:ext>
              </a:extLst>
            </p:cNvPr>
            <p:cNvGrpSpPr>
              <a:grpSpLocks/>
            </p:cNvGrpSpPr>
            <p:nvPr/>
          </p:nvGrpSpPr>
          <p:grpSpPr bwMode="auto">
            <a:xfrm>
              <a:off x="4739" y="1327"/>
              <a:ext cx="582" cy="139"/>
              <a:chOff x="614" y="2568"/>
              <a:chExt cx="725" cy="139"/>
            </a:xfrm>
          </p:grpSpPr>
          <p:sp>
            <p:nvSpPr>
              <p:cNvPr id="996" name="AutoShape 477">
                <a:extLst>
                  <a:ext uri="{FF2B5EF4-FFF2-40B4-BE49-F238E27FC236}">
                    <a16:creationId xmlns:a16="http://schemas.microsoft.com/office/drawing/2014/main" id="{EF24BF5B-102B-C340-948F-D8918718BC8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7" name="AutoShape 478">
                <a:extLst>
                  <a:ext uri="{FF2B5EF4-FFF2-40B4-BE49-F238E27FC236}">
                    <a16:creationId xmlns:a16="http://schemas.microsoft.com/office/drawing/2014/main" id="{140E04CF-3812-F045-8D17-168F7B463C0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5" name="Rectangle 479">
              <a:extLst>
                <a:ext uri="{FF2B5EF4-FFF2-40B4-BE49-F238E27FC236}">
                  <a16:creationId xmlns:a16="http://schemas.microsoft.com/office/drawing/2014/main" id="{A84A63E1-DEDD-8D48-9DE3-A238F90EAF8E}"/>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6" name="Freeform 480">
              <a:extLst>
                <a:ext uri="{FF2B5EF4-FFF2-40B4-BE49-F238E27FC236}">
                  <a16:creationId xmlns:a16="http://schemas.microsoft.com/office/drawing/2014/main" id="{AA0561AD-7E9C-4449-BC28-22FE95411E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7" name="Freeform 481">
              <a:extLst>
                <a:ext uri="{FF2B5EF4-FFF2-40B4-BE49-F238E27FC236}">
                  <a16:creationId xmlns:a16="http://schemas.microsoft.com/office/drawing/2014/main" id="{4CD36BC2-CE3A-8647-BA74-07860429897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8" name="Oval 482">
              <a:extLst>
                <a:ext uri="{FF2B5EF4-FFF2-40B4-BE49-F238E27FC236}">
                  <a16:creationId xmlns:a16="http://schemas.microsoft.com/office/drawing/2014/main" id="{20A57E2B-584E-DA4B-8D86-672777B3E25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9" name="Freeform 483">
              <a:extLst>
                <a:ext uri="{FF2B5EF4-FFF2-40B4-BE49-F238E27FC236}">
                  <a16:creationId xmlns:a16="http://schemas.microsoft.com/office/drawing/2014/main" id="{6FEFA449-FBC8-864C-B7D9-6DED5AB0CBD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90" name="AutoShape 484">
              <a:extLst>
                <a:ext uri="{FF2B5EF4-FFF2-40B4-BE49-F238E27FC236}">
                  <a16:creationId xmlns:a16="http://schemas.microsoft.com/office/drawing/2014/main" id="{4546C8B6-EBDA-5247-B1B0-B48DEBAFF97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1" name="AutoShape 485">
              <a:extLst>
                <a:ext uri="{FF2B5EF4-FFF2-40B4-BE49-F238E27FC236}">
                  <a16:creationId xmlns:a16="http://schemas.microsoft.com/office/drawing/2014/main" id="{C05FEF15-30BC-3D4D-8D0F-14F59AB0408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2" name="Oval 486">
              <a:extLst>
                <a:ext uri="{FF2B5EF4-FFF2-40B4-BE49-F238E27FC236}">
                  <a16:creationId xmlns:a16="http://schemas.microsoft.com/office/drawing/2014/main" id="{ECF2AD08-E62F-C24F-A0CB-5677D25F05B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3" name="Oval 487">
              <a:extLst>
                <a:ext uri="{FF2B5EF4-FFF2-40B4-BE49-F238E27FC236}">
                  <a16:creationId xmlns:a16="http://schemas.microsoft.com/office/drawing/2014/main" id="{CDAFBE24-E2D4-6545-BA87-78A5C4DCA02D}"/>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94" name="Oval 488">
              <a:extLst>
                <a:ext uri="{FF2B5EF4-FFF2-40B4-BE49-F238E27FC236}">
                  <a16:creationId xmlns:a16="http://schemas.microsoft.com/office/drawing/2014/main" id="{023AD650-7400-B34D-A1C1-EABEFBFD9C06}"/>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5" name="Rectangle 489">
              <a:extLst>
                <a:ext uri="{FF2B5EF4-FFF2-40B4-BE49-F238E27FC236}">
                  <a16:creationId xmlns:a16="http://schemas.microsoft.com/office/drawing/2014/main" id="{114EA38E-5873-E449-9C8C-82E6AEF3B7A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5" name="Group 344">
            <a:extLst>
              <a:ext uri="{FF2B5EF4-FFF2-40B4-BE49-F238E27FC236}">
                <a16:creationId xmlns:a16="http://schemas.microsoft.com/office/drawing/2014/main" id="{4B59543D-C5BA-F140-B187-9B5CD42038E3}"/>
              </a:ext>
            </a:extLst>
          </p:cNvPr>
          <p:cNvGrpSpPr/>
          <p:nvPr/>
        </p:nvGrpSpPr>
        <p:grpSpPr>
          <a:xfrm>
            <a:off x="4258034" y="5968846"/>
            <a:ext cx="476864" cy="255639"/>
            <a:chOff x="6859123" y="5156933"/>
            <a:chExt cx="456701" cy="226548"/>
          </a:xfrm>
        </p:grpSpPr>
        <p:sp>
          <p:nvSpPr>
            <p:cNvPr id="346" name="Rectangle 345">
              <a:extLst>
                <a:ext uri="{FF2B5EF4-FFF2-40B4-BE49-F238E27FC236}">
                  <a16:creationId xmlns:a16="http://schemas.microsoft.com/office/drawing/2014/main" id="{658633B4-7F85-9649-9D29-D4685E4D8FCE}"/>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47" name="Straight Connector 346">
              <a:extLst>
                <a:ext uri="{FF2B5EF4-FFF2-40B4-BE49-F238E27FC236}">
                  <a16:creationId xmlns:a16="http://schemas.microsoft.com/office/drawing/2014/main" id="{4AEFBFC0-69F4-0442-A5A5-AA6B13A5C54B}"/>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72565081-DC08-D043-A503-2FB6F949E0F0}"/>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DEA8E45E-B3F3-194A-8A6B-678BE5CEA477}"/>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85A94CF9-243E-0C4E-A010-AF25D658F77B}"/>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AFCDC61C-4A1A-624B-86AF-7EC5B97EAFEE}"/>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CA58E5DA-8966-1E4E-B9CC-4D9206B7416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40B4CE1B-77BF-D040-87C6-2BE4B75297B8}"/>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54" name="Group 353">
            <a:extLst>
              <a:ext uri="{FF2B5EF4-FFF2-40B4-BE49-F238E27FC236}">
                <a16:creationId xmlns:a16="http://schemas.microsoft.com/office/drawing/2014/main" id="{1516B822-274C-9142-A594-3C026C13E15A}"/>
              </a:ext>
            </a:extLst>
          </p:cNvPr>
          <p:cNvGrpSpPr/>
          <p:nvPr/>
        </p:nvGrpSpPr>
        <p:grpSpPr>
          <a:xfrm rot="18977820">
            <a:off x="3960984" y="4842636"/>
            <a:ext cx="476864" cy="255639"/>
            <a:chOff x="6859123" y="5156933"/>
            <a:chExt cx="456701" cy="226548"/>
          </a:xfrm>
        </p:grpSpPr>
        <p:sp>
          <p:nvSpPr>
            <p:cNvPr id="355" name="Rectangle 354">
              <a:extLst>
                <a:ext uri="{FF2B5EF4-FFF2-40B4-BE49-F238E27FC236}">
                  <a16:creationId xmlns:a16="http://schemas.microsoft.com/office/drawing/2014/main" id="{FE73F339-8370-854D-865A-1DA3D42F8615}"/>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6" name="Straight Connector 355">
              <a:extLst>
                <a:ext uri="{FF2B5EF4-FFF2-40B4-BE49-F238E27FC236}">
                  <a16:creationId xmlns:a16="http://schemas.microsoft.com/office/drawing/2014/main" id="{25FCEF18-6C08-1D44-8B43-B9FEC5A1CF34}"/>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69609594-6D6C-CE4D-8793-7FF98E89AD96}"/>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CA747F05-33BD-0A44-8A65-3557ACA73F90}"/>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E37B61E4-4606-D744-BD80-B5276B042207}"/>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A86704E3-8936-8944-BEA9-BB9821A64A8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60BA1282-3FA8-494B-AA57-9F64ED26BC74}"/>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7D842007-7272-0E4C-9DDC-59436F73AB8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63" name="Group 362">
            <a:extLst>
              <a:ext uri="{FF2B5EF4-FFF2-40B4-BE49-F238E27FC236}">
                <a16:creationId xmlns:a16="http://schemas.microsoft.com/office/drawing/2014/main" id="{5D4499A7-8331-374E-915F-6FB1150582B0}"/>
              </a:ext>
            </a:extLst>
          </p:cNvPr>
          <p:cNvGrpSpPr/>
          <p:nvPr/>
        </p:nvGrpSpPr>
        <p:grpSpPr>
          <a:xfrm>
            <a:off x="6120416" y="4464220"/>
            <a:ext cx="476864" cy="255639"/>
            <a:chOff x="6859123" y="5156933"/>
            <a:chExt cx="456701" cy="226548"/>
          </a:xfrm>
        </p:grpSpPr>
        <p:sp>
          <p:nvSpPr>
            <p:cNvPr id="364" name="Rectangle 363">
              <a:extLst>
                <a:ext uri="{FF2B5EF4-FFF2-40B4-BE49-F238E27FC236}">
                  <a16:creationId xmlns:a16="http://schemas.microsoft.com/office/drawing/2014/main" id="{9DDEEE95-0C6B-F045-B62F-C3DAD3AD7FF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5" name="Straight Connector 364">
              <a:extLst>
                <a:ext uri="{FF2B5EF4-FFF2-40B4-BE49-F238E27FC236}">
                  <a16:creationId xmlns:a16="http://schemas.microsoft.com/office/drawing/2014/main" id="{5B7AA8AC-B89C-5B40-B520-2EC3B1B81D47}"/>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3EC321B7-E2DC-344E-9763-169EF6E841E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3C94C832-11CE-A645-9806-C75AAA76D48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E60FF87F-4770-CA45-B8F3-84AAC6B9A4B3}"/>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43B3B5EF-ECA9-B64A-93C4-85466210C7F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113028A7-6DC0-CF47-8C1B-CEF037BDA1A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5F1AD6B8-9E8D-D448-AA1C-C19CC145252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72" name="Group 371">
            <a:extLst>
              <a:ext uri="{FF2B5EF4-FFF2-40B4-BE49-F238E27FC236}">
                <a16:creationId xmlns:a16="http://schemas.microsoft.com/office/drawing/2014/main" id="{BC753510-FFCF-4444-A7BB-044870E26DD3}"/>
              </a:ext>
            </a:extLst>
          </p:cNvPr>
          <p:cNvGrpSpPr/>
          <p:nvPr/>
        </p:nvGrpSpPr>
        <p:grpSpPr>
          <a:xfrm rot="18857641">
            <a:off x="6110083" y="5317919"/>
            <a:ext cx="476864" cy="255639"/>
            <a:chOff x="6859123" y="5156933"/>
            <a:chExt cx="456701" cy="226548"/>
          </a:xfrm>
        </p:grpSpPr>
        <p:sp>
          <p:nvSpPr>
            <p:cNvPr id="373" name="Rectangle 372">
              <a:extLst>
                <a:ext uri="{FF2B5EF4-FFF2-40B4-BE49-F238E27FC236}">
                  <a16:creationId xmlns:a16="http://schemas.microsoft.com/office/drawing/2014/main" id="{A08E0DBC-4F5A-1745-BA9E-B4688EEBE8B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4" name="Straight Connector 373">
              <a:extLst>
                <a:ext uri="{FF2B5EF4-FFF2-40B4-BE49-F238E27FC236}">
                  <a16:creationId xmlns:a16="http://schemas.microsoft.com/office/drawing/2014/main" id="{86CCF497-BBF5-1847-A54B-1D274EC1FBF2}"/>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44666C01-A459-0044-A0B0-3D22A107A0E3}"/>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75D8ECE7-4B34-8F48-B62B-54865BA7462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85079C21-AA1B-2545-9071-BEE571A459AD}"/>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2D916BAD-87C0-6146-AB10-6650F08C5C71}"/>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3F49550F-F63A-B945-A97E-B7A0741AB27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2FDE63AE-3F8B-3D44-969E-074AE7DEAA9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08" name="Freeform 272">
            <a:extLst>
              <a:ext uri="{FF2B5EF4-FFF2-40B4-BE49-F238E27FC236}">
                <a16:creationId xmlns:a16="http://schemas.microsoft.com/office/drawing/2014/main" id="{CAFA60B5-CA3B-CE47-99B6-49C8AA15A522}"/>
              </a:ext>
            </a:extLst>
          </p:cNvPr>
          <p:cNvSpPr>
            <a:spLocks/>
          </p:cNvSpPr>
          <p:nvPr/>
        </p:nvSpPr>
        <p:spPr bwMode="auto">
          <a:xfrm>
            <a:off x="4455129" y="3198255"/>
            <a:ext cx="3305175" cy="2857500"/>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0 h 10000"/>
              <a:gd name="connsiteX1" fmla="*/ 0 w 10000"/>
              <a:gd name="connsiteY1" fmla="*/ 2933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299 w 10000"/>
              <a:gd name="connsiteY2" fmla="*/ 2963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00">
                <a:moveTo>
                  <a:pt x="0" y="0"/>
                </a:moveTo>
                <a:cubicBezTo>
                  <a:pt x="4" y="986"/>
                  <a:pt x="7" y="1972"/>
                  <a:pt x="11" y="2958"/>
                </a:cubicBezTo>
                <a:lnTo>
                  <a:pt x="2299" y="2963"/>
                </a:lnTo>
                <a:lnTo>
                  <a:pt x="951" y="4533"/>
                </a:lnTo>
                <a:lnTo>
                  <a:pt x="8674" y="4700"/>
                </a:lnTo>
                <a:lnTo>
                  <a:pt x="4265" y="10000"/>
                </a:lnTo>
                <a:lnTo>
                  <a:pt x="10000" y="10000"/>
                </a:lnTo>
                <a:lnTo>
                  <a:pt x="10000" y="7567"/>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 name="Group 10">
            <a:extLst>
              <a:ext uri="{FF2B5EF4-FFF2-40B4-BE49-F238E27FC236}">
                <a16:creationId xmlns:a16="http://schemas.microsoft.com/office/drawing/2014/main" id="{124C2353-8341-1E42-98B2-810BFB992383}"/>
              </a:ext>
            </a:extLst>
          </p:cNvPr>
          <p:cNvGrpSpPr/>
          <p:nvPr/>
        </p:nvGrpSpPr>
        <p:grpSpPr>
          <a:xfrm>
            <a:off x="2825750" y="3227434"/>
            <a:ext cx="5111145" cy="2933700"/>
            <a:chOff x="2825750" y="3227434"/>
            <a:chExt cx="5111145" cy="2933700"/>
          </a:xfrm>
        </p:grpSpPr>
        <p:grpSp>
          <p:nvGrpSpPr>
            <p:cNvPr id="860" name="Group 324">
              <a:extLst>
                <a:ext uri="{FF2B5EF4-FFF2-40B4-BE49-F238E27FC236}">
                  <a16:creationId xmlns:a16="http://schemas.microsoft.com/office/drawing/2014/main" id="{407BA615-EDD2-8A40-BE5B-0B090D092746}"/>
                </a:ext>
              </a:extLst>
            </p:cNvPr>
            <p:cNvGrpSpPr>
              <a:grpSpLocks/>
            </p:cNvGrpSpPr>
            <p:nvPr/>
          </p:nvGrpSpPr>
          <p:grpSpPr bwMode="auto">
            <a:xfrm>
              <a:off x="7844820" y="5350527"/>
              <a:ext cx="92075" cy="271462"/>
              <a:chOff x="10104" y="10005"/>
              <a:chExt cx="137" cy="411"/>
            </a:xfrm>
          </p:grpSpPr>
          <p:sp>
            <p:nvSpPr>
              <p:cNvPr id="861" name="Oval 325">
                <a:extLst>
                  <a:ext uri="{FF2B5EF4-FFF2-40B4-BE49-F238E27FC236}">
                    <a16:creationId xmlns:a16="http://schemas.microsoft.com/office/drawing/2014/main" id="{8B751E56-0C4B-D14C-945C-749546AA535F}"/>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2" name="Oval 326">
                <a:extLst>
                  <a:ext uri="{FF2B5EF4-FFF2-40B4-BE49-F238E27FC236}">
                    <a16:creationId xmlns:a16="http://schemas.microsoft.com/office/drawing/2014/main" id="{342DEC42-734D-D54D-A9B5-89D44C4674AF}"/>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4" name="Freeform 318">
              <a:extLst>
                <a:ext uri="{FF2B5EF4-FFF2-40B4-BE49-F238E27FC236}">
                  <a16:creationId xmlns:a16="http://schemas.microsoft.com/office/drawing/2014/main" id="{07189EA4-F824-494B-B957-3F54E942D2D2}"/>
                </a:ext>
              </a:extLst>
            </p:cNvPr>
            <p:cNvSpPr>
              <a:spLocks/>
            </p:cNvSpPr>
            <p:nvPr/>
          </p:nvSpPr>
          <p:spPr bwMode="auto">
            <a:xfrm>
              <a:off x="2825750" y="3227434"/>
              <a:ext cx="5067300" cy="2933700"/>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 name="connsiteX0" fmla="*/ 9981 w 10000"/>
                <a:gd name="connsiteY0" fmla="*/ 7403 h 10000"/>
                <a:gd name="connsiteX1" fmla="*/ 10000 w 10000"/>
                <a:gd name="connsiteY1" fmla="*/ 10000 h 10000"/>
                <a:gd name="connsiteX2" fmla="*/ 0 w 10000"/>
                <a:gd name="connsiteY2" fmla="*/ 9968 h 10000"/>
                <a:gd name="connsiteX3" fmla="*/ 4154 w 10000"/>
                <a:gd name="connsiteY3" fmla="*/ 3214 h 10000"/>
                <a:gd name="connsiteX4" fmla="*/ 2965 w 10000"/>
                <a:gd name="connsiteY4" fmla="*/ 3221 h 10000"/>
                <a:gd name="connsiteX5" fmla="*/ 2951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9981" y="7403"/>
                  </a:moveTo>
                  <a:cubicBezTo>
                    <a:pt x="9987" y="8269"/>
                    <a:pt x="9994" y="9134"/>
                    <a:pt x="10000" y="10000"/>
                  </a:cubicBezTo>
                  <a:lnTo>
                    <a:pt x="0" y="9968"/>
                  </a:lnTo>
                  <a:lnTo>
                    <a:pt x="4154" y="3214"/>
                  </a:lnTo>
                  <a:lnTo>
                    <a:pt x="2965" y="3221"/>
                  </a:lnTo>
                  <a:cubicBezTo>
                    <a:pt x="2965" y="2171"/>
                    <a:pt x="2951" y="1050"/>
                    <a:pt x="2951" y="0"/>
                  </a:cubicBez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2" name="Group 11">
            <a:extLst>
              <a:ext uri="{FF2B5EF4-FFF2-40B4-BE49-F238E27FC236}">
                <a16:creationId xmlns:a16="http://schemas.microsoft.com/office/drawing/2014/main" id="{29A84814-4EB2-8F4D-8E06-375531045ECD}"/>
              </a:ext>
            </a:extLst>
          </p:cNvPr>
          <p:cNvGrpSpPr/>
          <p:nvPr/>
        </p:nvGrpSpPr>
        <p:grpSpPr>
          <a:xfrm>
            <a:off x="2352785" y="3322684"/>
            <a:ext cx="5785267" cy="2890693"/>
            <a:chOff x="2437534" y="3327145"/>
            <a:chExt cx="5785267" cy="2890693"/>
          </a:xfrm>
        </p:grpSpPr>
        <p:grpSp>
          <p:nvGrpSpPr>
            <p:cNvPr id="857" name="Group 321">
              <a:extLst>
                <a:ext uri="{FF2B5EF4-FFF2-40B4-BE49-F238E27FC236}">
                  <a16:creationId xmlns:a16="http://schemas.microsoft.com/office/drawing/2014/main" id="{96A8E8FE-EFA0-384B-BEBD-786291E65751}"/>
                </a:ext>
              </a:extLst>
            </p:cNvPr>
            <p:cNvGrpSpPr>
              <a:grpSpLocks/>
            </p:cNvGrpSpPr>
            <p:nvPr/>
          </p:nvGrpSpPr>
          <p:grpSpPr bwMode="auto">
            <a:xfrm>
              <a:off x="2437534" y="5122909"/>
              <a:ext cx="92465" cy="271463"/>
              <a:chOff x="10192" y="10005"/>
              <a:chExt cx="140" cy="411"/>
            </a:xfrm>
          </p:grpSpPr>
          <p:sp>
            <p:nvSpPr>
              <p:cNvPr id="858" name="Oval 322">
                <a:extLst>
                  <a:ext uri="{FF2B5EF4-FFF2-40B4-BE49-F238E27FC236}">
                    <a16:creationId xmlns:a16="http://schemas.microsoft.com/office/drawing/2014/main" id="{657A2D62-DEBC-024A-A3D2-BBFF1F270141}"/>
                  </a:ext>
                </a:extLst>
              </p:cNvPr>
              <p:cNvSpPr>
                <a:spLocks noChangeArrowheads="1"/>
              </p:cNvSpPr>
              <p:nvPr/>
            </p:nvSpPr>
            <p:spPr bwMode="auto">
              <a:xfrm>
                <a:off x="10195"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9" name="Oval 323">
                <a:extLst>
                  <a:ext uri="{FF2B5EF4-FFF2-40B4-BE49-F238E27FC236}">
                    <a16:creationId xmlns:a16="http://schemas.microsoft.com/office/drawing/2014/main" id="{BE20FDB8-C5B5-B94B-A64D-36960F83238A}"/>
                  </a:ext>
                </a:extLst>
              </p:cNvPr>
              <p:cNvSpPr>
                <a:spLocks noChangeArrowheads="1"/>
              </p:cNvSpPr>
              <p:nvPr/>
            </p:nvSpPr>
            <p:spPr bwMode="auto">
              <a:xfrm>
                <a:off x="10192"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5" name="Freeform 319">
              <a:extLst>
                <a:ext uri="{FF2B5EF4-FFF2-40B4-BE49-F238E27FC236}">
                  <a16:creationId xmlns:a16="http://schemas.microsoft.com/office/drawing/2014/main" id="{EAE73056-B5F0-9442-A833-AEE6F289ABD3}"/>
                </a:ext>
              </a:extLst>
            </p:cNvPr>
            <p:cNvSpPr>
              <a:spLocks/>
            </p:cNvSpPr>
            <p:nvPr/>
          </p:nvSpPr>
          <p:spPr bwMode="auto">
            <a:xfrm>
              <a:off x="2479226" y="3327145"/>
              <a:ext cx="5743575" cy="2890693"/>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6337 h 10028"/>
                <a:gd name="connsiteX1" fmla="*/ 0 w 10000"/>
                <a:gd name="connsiteY1" fmla="*/ 10028 h 10028"/>
                <a:gd name="connsiteX2" fmla="*/ 978 w 10000"/>
                <a:gd name="connsiteY2" fmla="*/ 10000 h 10028"/>
                <a:gd name="connsiteX3" fmla="*/ 3881 w 10000"/>
                <a:gd name="connsiteY3" fmla="*/ 4422 h 10028"/>
                <a:gd name="connsiteX4" fmla="*/ 7894 w 10000"/>
                <a:gd name="connsiteY4" fmla="*/ 4521 h 10028"/>
                <a:gd name="connsiteX5" fmla="*/ 9005 w 10000"/>
                <a:gd name="connsiteY5" fmla="*/ 2244 h 10028"/>
                <a:gd name="connsiteX6" fmla="*/ 10000 w 10000"/>
                <a:gd name="connsiteY6" fmla="*/ 2244 h 10028"/>
                <a:gd name="connsiteX7" fmla="*/ 9967 w 10000"/>
                <a:gd name="connsiteY7" fmla="*/ 0 h 10028"/>
                <a:gd name="connsiteX0" fmla="*/ 0 w 10000"/>
                <a:gd name="connsiteY0" fmla="*/ 6337 h 10000"/>
                <a:gd name="connsiteX1" fmla="*/ 6 w 10000"/>
                <a:gd name="connsiteY1" fmla="*/ 9979 h 10000"/>
                <a:gd name="connsiteX2" fmla="*/ 978 w 10000"/>
                <a:gd name="connsiteY2" fmla="*/ 10000 h 10000"/>
                <a:gd name="connsiteX3" fmla="*/ 3881 w 10000"/>
                <a:gd name="connsiteY3" fmla="*/ 4422 h 10000"/>
                <a:gd name="connsiteX4" fmla="*/ 7894 w 10000"/>
                <a:gd name="connsiteY4" fmla="*/ 4521 h 10000"/>
                <a:gd name="connsiteX5" fmla="*/ 9005 w 10000"/>
                <a:gd name="connsiteY5" fmla="*/ 2244 h 10000"/>
                <a:gd name="connsiteX6" fmla="*/ 10000 w 10000"/>
                <a:gd name="connsiteY6" fmla="*/ 2244 h 10000"/>
                <a:gd name="connsiteX7" fmla="*/ 9967 w 10000"/>
                <a:gd name="connsiteY7" fmla="*/ 0 h 10000"/>
                <a:gd name="connsiteX0" fmla="*/ 0 w 10000"/>
                <a:gd name="connsiteY0" fmla="*/ 6337 h 10016"/>
                <a:gd name="connsiteX1" fmla="*/ 0 w 10000"/>
                <a:gd name="connsiteY1" fmla="*/ 10016 h 10016"/>
                <a:gd name="connsiteX2" fmla="*/ 978 w 10000"/>
                <a:gd name="connsiteY2" fmla="*/ 10000 h 10016"/>
                <a:gd name="connsiteX3" fmla="*/ 3881 w 10000"/>
                <a:gd name="connsiteY3" fmla="*/ 4422 h 10016"/>
                <a:gd name="connsiteX4" fmla="*/ 7894 w 10000"/>
                <a:gd name="connsiteY4" fmla="*/ 4521 h 10016"/>
                <a:gd name="connsiteX5" fmla="*/ 9005 w 10000"/>
                <a:gd name="connsiteY5" fmla="*/ 2244 h 10016"/>
                <a:gd name="connsiteX6" fmla="*/ 10000 w 10000"/>
                <a:gd name="connsiteY6" fmla="*/ 2244 h 10016"/>
                <a:gd name="connsiteX7" fmla="*/ 9967 w 10000"/>
                <a:gd name="connsiteY7" fmla="*/ 0 h 1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16">
                  <a:moveTo>
                    <a:pt x="0" y="6337"/>
                  </a:moveTo>
                  <a:lnTo>
                    <a:pt x="0" y="10016"/>
                  </a:lnTo>
                  <a:lnTo>
                    <a:pt x="978" y="10000"/>
                  </a:lnTo>
                  <a:lnTo>
                    <a:pt x="3881" y="4422"/>
                  </a:lnTo>
                  <a:lnTo>
                    <a:pt x="7894" y="4521"/>
                  </a:lnTo>
                  <a:lnTo>
                    <a:pt x="9005" y="2244"/>
                  </a:lnTo>
                  <a:lnTo>
                    <a:pt x="10000" y="2244"/>
                  </a:lnTo>
                  <a:lnTo>
                    <a:pt x="9967"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 name="Group 13">
            <a:extLst>
              <a:ext uri="{FF2B5EF4-FFF2-40B4-BE49-F238E27FC236}">
                <a16:creationId xmlns:a16="http://schemas.microsoft.com/office/drawing/2014/main" id="{2D26D03E-1B92-E348-844D-C23EB11A6728}"/>
              </a:ext>
            </a:extLst>
          </p:cNvPr>
          <p:cNvGrpSpPr/>
          <p:nvPr/>
        </p:nvGrpSpPr>
        <p:grpSpPr>
          <a:xfrm>
            <a:off x="2549524" y="3308080"/>
            <a:ext cx="5828945" cy="2729229"/>
            <a:chOff x="2549524" y="3308080"/>
            <a:chExt cx="5828945" cy="2729229"/>
          </a:xfrm>
        </p:grpSpPr>
        <p:sp>
          <p:nvSpPr>
            <p:cNvPr id="856" name="Freeform 320">
              <a:extLst>
                <a:ext uri="{FF2B5EF4-FFF2-40B4-BE49-F238E27FC236}">
                  <a16:creationId xmlns:a16="http://schemas.microsoft.com/office/drawing/2014/main" id="{80105AF2-C1A5-E84F-BA91-D808D14D1904}"/>
                </a:ext>
              </a:extLst>
            </p:cNvPr>
            <p:cNvSpPr>
              <a:spLocks/>
            </p:cNvSpPr>
            <p:nvPr/>
          </p:nvSpPr>
          <p:spPr bwMode="auto">
            <a:xfrm>
              <a:off x="2549524" y="3370309"/>
              <a:ext cx="5787725" cy="2667000"/>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 name="connsiteX0" fmla="*/ 0 w 9994"/>
                <a:gd name="connsiteY0" fmla="*/ 6715 h 10000"/>
                <a:gd name="connsiteX1" fmla="*/ 0 w 9994"/>
                <a:gd name="connsiteY1" fmla="*/ 10000 h 10000"/>
                <a:gd name="connsiteX2" fmla="*/ 5362 w 9994"/>
                <a:gd name="connsiteY2" fmla="*/ 10000 h 10000"/>
                <a:gd name="connsiteX3" fmla="*/ 8832 w 9994"/>
                <a:gd name="connsiteY3" fmla="*/ 2502 h 10000"/>
                <a:gd name="connsiteX4" fmla="*/ 9994 w 9994"/>
                <a:gd name="connsiteY4" fmla="*/ 2505 h 10000"/>
                <a:gd name="connsiteX5" fmla="*/ 9984 w 9994"/>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4" h="10000">
                  <a:moveTo>
                    <a:pt x="0" y="6715"/>
                  </a:moveTo>
                  <a:lnTo>
                    <a:pt x="0" y="10000"/>
                  </a:lnTo>
                  <a:lnTo>
                    <a:pt x="5362" y="10000"/>
                  </a:lnTo>
                  <a:lnTo>
                    <a:pt x="8832" y="2502"/>
                  </a:lnTo>
                  <a:lnTo>
                    <a:pt x="9994" y="2505"/>
                  </a:lnTo>
                  <a:cubicBezTo>
                    <a:pt x="9989" y="1648"/>
                    <a:pt x="9989" y="857"/>
                    <a:pt x="9984" y="0"/>
                  </a:cubicBez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 name="Oval 12">
              <a:extLst>
                <a:ext uri="{FF2B5EF4-FFF2-40B4-BE49-F238E27FC236}">
                  <a16:creationId xmlns:a16="http://schemas.microsoft.com/office/drawing/2014/main" id="{D6207C71-6CD5-544B-8519-3A3DCC4703F2}"/>
                </a:ext>
              </a:extLst>
            </p:cNvPr>
            <p:cNvSpPr/>
            <p:nvPr/>
          </p:nvSpPr>
          <p:spPr>
            <a:xfrm>
              <a:off x="8286088" y="3308080"/>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4" name="Oval 383">
              <a:extLst>
                <a:ext uri="{FF2B5EF4-FFF2-40B4-BE49-F238E27FC236}">
                  <a16:creationId xmlns:a16="http://schemas.microsoft.com/office/drawing/2014/main" id="{9652FEC3-4BD4-274E-A52B-3C77A8ED251B}"/>
                </a:ext>
              </a:extLst>
            </p:cNvPr>
            <p:cNvSpPr/>
            <p:nvPr/>
          </p:nvSpPr>
          <p:spPr>
            <a:xfrm>
              <a:off x="8290207" y="3467541"/>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3" name="Oval 2">
            <a:extLst>
              <a:ext uri="{FF2B5EF4-FFF2-40B4-BE49-F238E27FC236}">
                <a16:creationId xmlns:a16="http://schemas.microsoft.com/office/drawing/2014/main" id="{530F87D0-D169-7740-904C-F6E74D29E96F}"/>
              </a:ext>
            </a:extLst>
          </p:cNvPr>
          <p:cNvSpPr/>
          <p:nvPr/>
        </p:nvSpPr>
        <p:spPr>
          <a:xfrm>
            <a:off x="5476775" y="4215866"/>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Oval 279">
            <a:extLst>
              <a:ext uri="{FF2B5EF4-FFF2-40B4-BE49-F238E27FC236}">
                <a16:creationId xmlns:a16="http://schemas.microsoft.com/office/drawing/2014/main" id="{B439597C-D72F-F94A-933D-5ED9634D8F28}"/>
              </a:ext>
            </a:extLst>
          </p:cNvPr>
          <p:cNvSpPr/>
          <p:nvPr/>
        </p:nvSpPr>
        <p:spPr>
          <a:xfrm>
            <a:off x="5725428" y="4965032"/>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1" name="Slide Number Placeholder 2">
            <a:extLst>
              <a:ext uri="{FF2B5EF4-FFF2-40B4-BE49-F238E27FC236}">
                <a16:creationId xmlns:a16="http://schemas.microsoft.com/office/drawing/2014/main" id="{37102000-08EB-2645-9400-410F30EEEA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115</a:t>
            </a:fld>
            <a:endParaRPr lang="en-US" dirty="0"/>
          </a:p>
        </p:txBody>
      </p:sp>
    </p:spTree>
    <p:extLst>
      <p:ext uri="{BB962C8B-B14F-4D97-AF65-F5344CB8AC3E}">
        <p14:creationId xmlns:p14="http://schemas.microsoft.com/office/powerpoint/2010/main" val="2067851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08"/>
                                        </p:tgtEl>
                                        <p:attrNameLst>
                                          <p:attrName>style.visibility</p:attrName>
                                        </p:attrNameLst>
                                      </p:cBhvr>
                                      <p:to>
                                        <p:strVal val="visible"/>
                                      </p:to>
                                    </p:set>
                                    <p:animEffect transition="in" filter="dissolve">
                                      <p:cBhvr>
                                        <p:cTn id="7" dur="500"/>
                                        <p:tgtEl>
                                          <p:spTgt spid="80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childTnLst>
                          </p:cTn>
                        </p:par>
                        <p:par>
                          <p:cTn id="17" fill="hold">
                            <p:stCondLst>
                              <p:cond delay="1000"/>
                            </p:stCondLst>
                            <p:childTnLst>
                              <p:par>
                                <p:cTn id="18" presetID="9"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dissolv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dissolv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dissolv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dissolve">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0"/>
                                        </p:tgtEl>
                                        <p:attrNameLst>
                                          <p:attrName>style.visibility</p:attrName>
                                        </p:attrNameLst>
                                      </p:cBhvr>
                                      <p:to>
                                        <p:strVal val="visible"/>
                                      </p:to>
                                    </p:set>
                                    <p:animEffect transition="in" filter="dissolve">
                                      <p:cBhvr>
                                        <p:cTn id="45" dur="500"/>
                                        <p:tgtEl>
                                          <p:spTgt spid="280"/>
                                        </p:tgtEl>
                                      </p:cBhvr>
                                    </p:animEffect>
                                  </p:childTnLst>
                                </p:cTn>
                              </p:par>
                              <p:par>
                                <p:cTn id="46" presetID="9" presetClass="exit" presetSubtype="0" fill="hold" grpId="1" nodeType="withEffect">
                                  <p:stCondLst>
                                    <p:cond delay="0"/>
                                  </p:stCondLst>
                                  <p:childTnLst>
                                    <p:animEffect transition="out" filter="dissolve">
                                      <p:cBhvr>
                                        <p:cTn id="47" dur="500"/>
                                        <p:tgtEl>
                                          <p:spTgt spid="3"/>
                                        </p:tgtEl>
                                      </p:cBhvr>
                                    </p:animEffect>
                                    <p:set>
                                      <p:cBhvr>
                                        <p:cTn id="48" dur="1" fill="hold">
                                          <p:stCondLst>
                                            <p:cond delay="499"/>
                                          </p:stCondLst>
                                        </p:cTn>
                                        <p:tgtEl>
                                          <p:spTgt spid="3"/>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9" presetClass="exit" presetSubtype="0" fill="hold" grpId="1" nodeType="clickEffect">
                                  <p:stCondLst>
                                    <p:cond delay="0"/>
                                  </p:stCondLst>
                                  <p:childTnLst>
                                    <p:animEffect transition="out" filter="dissolve">
                                      <p:cBhvr>
                                        <p:cTn id="52" dur="500"/>
                                        <p:tgtEl>
                                          <p:spTgt spid="280"/>
                                        </p:tgtEl>
                                      </p:cBhvr>
                                    </p:animEffect>
                                    <p:set>
                                      <p:cBhvr>
                                        <p:cTn id="53" dur="1" fill="hold">
                                          <p:stCondLst>
                                            <p:cond delay="499"/>
                                          </p:stCondLst>
                                        </p:cTn>
                                        <p:tgtEl>
                                          <p:spTgt spid="280"/>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74"/>
                                        </p:tgtEl>
                                        <p:attrNameLst>
                                          <p:attrName>style.visibility</p:attrName>
                                        </p:attrNameLst>
                                      </p:cBhvr>
                                      <p:to>
                                        <p:strVal val="visible"/>
                                      </p:to>
                                    </p:set>
                                    <p:animEffect transition="in" filter="dissolve">
                                      <p:cBhvr>
                                        <p:cTn id="58" dur="500"/>
                                        <p:tgtEl>
                                          <p:spTgt spid="174"/>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76"/>
                                        </p:tgtEl>
                                        <p:attrNameLst>
                                          <p:attrName>style.visibility</p:attrName>
                                        </p:attrNameLst>
                                      </p:cBhvr>
                                      <p:to>
                                        <p:strVal val="visible"/>
                                      </p:to>
                                    </p:set>
                                    <p:animEffect transition="in" filter="dissolve">
                                      <p:cBhvr>
                                        <p:cTn id="63"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6" grpId="0"/>
      <p:bldP spid="808" grpId="0" animBg="1"/>
      <p:bldP spid="3" grpId="0" animBg="1"/>
      <p:bldP spid="3" grpId="1" animBg="1"/>
      <p:bldP spid="280" grpId="0" animBg="1"/>
      <p:bldP spid="280" grpId="1"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5C333110-16C5-1F49-87A1-51E13B44D652}"/>
              </a:ext>
            </a:extLst>
          </p:cNvPr>
          <p:cNvGrpSpPr/>
          <p:nvPr/>
        </p:nvGrpSpPr>
        <p:grpSpPr>
          <a:xfrm>
            <a:off x="9193161" y="2984089"/>
            <a:ext cx="357600" cy="634183"/>
            <a:chOff x="10910965" y="2513124"/>
            <a:chExt cx="586768" cy="904023"/>
          </a:xfrm>
        </p:grpSpPr>
        <p:sp>
          <p:nvSpPr>
            <p:cNvPr id="142" name="Rectangle 141">
              <a:extLst>
                <a:ext uri="{FF2B5EF4-FFF2-40B4-BE49-F238E27FC236}">
                  <a16:creationId xmlns:a16="http://schemas.microsoft.com/office/drawing/2014/main" id="{D39C72B5-C664-444F-8783-AE333F94F96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3" name="Straight Connector 142">
              <a:extLst>
                <a:ext uri="{FF2B5EF4-FFF2-40B4-BE49-F238E27FC236}">
                  <a16:creationId xmlns:a16="http://schemas.microsoft.com/office/drawing/2014/main" id="{CE55ED2F-C650-8E4E-9989-622310E7946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F1AA6DE-FC27-734F-AC8C-66592ADC486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A0C86220-936C-4748-A868-3C32EF03968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D04054C-E979-0042-B411-8DB50C4331E3}"/>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B8BDB9D2-287F-754F-8C7F-712CB3612986}"/>
              </a:ext>
            </a:extLst>
          </p:cNvPr>
          <p:cNvGrpSpPr/>
          <p:nvPr/>
        </p:nvGrpSpPr>
        <p:grpSpPr>
          <a:xfrm>
            <a:off x="6047012" y="2820091"/>
            <a:ext cx="357600" cy="634183"/>
            <a:chOff x="10910965" y="2513124"/>
            <a:chExt cx="586768" cy="904023"/>
          </a:xfrm>
        </p:grpSpPr>
        <p:sp>
          <p:nvSpPr>
            <p:cNvPr id="148" name="Rectangle 147">
              <a:extLst>
                <a:ext uri="{FF2B5EF4-FFF2-40B4-BE49-F238E27FC236}">
                  <a16:creationId xmlns:a16="http://schemas.microsoft.com/office/drawing/2014/main" id="{EE3BC656-1F15-3541-918F-24CF2A2E071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9" name="Straight Connector 148">
              <a:extLst>
                <a:ext uri="{FF2B5EF4-FFF2-40B4-BE49-F238E27FC236}">
                  <a16:creationId xmlns:a16="http://schemas.microsoft.com/office/drawing/2014/main" id="{853E85B6-B0C8-D24B-BE44-7D9478E30C3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9A45F3A6-BF61-9045-BFD6-D3A2D0CD2A9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52530D69-F493-4E48-8140-12C10649D56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F1EE9AD-9FC6-B545-993A-ACB9A560CEC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3" name="Group 152">
            <a:extLst>
              <a:ext uri="{FF2B5EF4-FFF2-40B4-BE49-F238E27FC236}">
                <a16:creationId xmlns:a16="http://schemas.microsoft.com/office/drawing/2014/main" id="{DF0637CA-B847-8F48-B8C9-B75401E386A2}"/>
              </a:ext>
            </a:extLst>
          </p:cNvPr>
          <p:cNvGrpSpPr/>
          <p:nvPr/>
        </p:nvGrpSpPr>
        <p:grpSpPr>
          <a:xfrm>
            <a:off x="7166228" y="1579986"/>
            <a:ext cx="357600" cy="634183"/>
            <a:chOff x="10910965" y="2513124"/>
            <a:chExt cx="586768" cy="904023"/>
          </a:xfrm>
        </p:grpSpPr>
        <p:sp>
          <p:nvSpPr>
            <p:cNvPr id="154" name="Rectangle 153">
              <a:extLst>
                <a:ext uri="{FF2B5EF4-FFF2-40B4-BE49-F238E27FC236}">
                  <a16:creationId xmlns:a16="http://schemas.microsoft.com/office/drawing/2014/main" id="{25C5448A-6ED9-EE42-9728-2323C1ED468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5" name="Straight Connector 154">
              <a:extLst>
                <a:ext uri="{FF2B5EF4-FFF2-40B4-BE49-F238E27FC236}">
                  <a16:creationId xmlns:a16="http://schemas.microsoft.com/office/drawing/2014/main" id="{3FC0DCC4-367A-2146-B613-0903C21C5B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B280A75E-CB9B-DC4F-8F63-B45DE54CC16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2F34DC55-4A05-B149-B892-06B26874236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403A8014-0C89-5D42-802F-09680D5C4DF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92" name="Line 113">
            <a:extLst>
              <a:ext uri="{FF2B5EF4-FFF2-40B4-BE49-F238E27FC236}">
                <a16:creationId xmlns:a16="http://schemas.microsoft.com/office/drawing/2014/main" id="{8838B4E2-A532-6E47-AEF4-14729C32AA16}"/>
              </a:ext>
            </a:extLst>
          </p:cNvPr>
          <p:cNvSpPr>
            <a:spLocks noChangeShapeType="1"/>
          </p:cNvSpPr>
          <p:nvPr/>
        </p:nvSpPr>
        <p:spPr bwMode="auto">
          <a:xfrm flipH="1">
            <a:off x="9257399" y="2242311"/>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5" name="Group 134">
            <a:extLst>
              <a:ext uri="{FF2B5EF4-FFF2-40B4-BE49-F238E27FC236}">
                <a16:creationId xmlns:a16="http://schemas.microsoft.com/office/drawing/2014/main" id="{DEE32A2E-E3E8-974C-B050-845CA4991CE8}"/>
              </a:ext>
            </a:extLst>
          </p:cNvPr>
          <p:cNvGrpSpPr/>
          <p:nvPr/>
        </p:nvGrpSpPr>
        <p:grpSpPr>
          <a:xfrm>
            <a:off x="9453716" y="1637069"/>
            <a:ext cx="357600" cy="634183"/>
            <a:chOff x="10910965" y="2513124"/>
            <a:chExt cx="586768" cy="904023"/>
          </a:xfrm>
        </p:grpSpPr>
        <p:sp>
          <p:nvSpPr>
            <p:cNvPr id="136" name="Rectangle 135">
              <a:extLst>
                <a:ext uri="{FF2B5EF4-FFF2-40B4-BE49-F238E27FC236}">
                  <a16:creationId xmlns:a16="http://schemas.microsoft.com/office/drawing/2014/main" id="{36EA49ED-3E71-C441-8297-25F11265AF5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7" name="Straight Connector 136">
              <a:extLst>
                <a:ext uri="{FF2B5EF4-FFF2-40B4-BE49-F238E27FC236}">
                  <a16:creationId xmlns:a16="http://schemas.microsoft.com/office/drawing/2014/main" id="{DF0F817C-C846-4644-98B9-F36EADACB99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1F970CA-AFE5-E347-9CDE-8D770C9134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77C5D55-32C2-4046-A869-1FCF51BBAAC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0E802AC-6B6D-7B4A-99A0-CADB71BF6C3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0" name="Group 649">
            <a:extLst>
              <a:ext uri="{FF2B5EF4-FFF2-40B4-BE49-F238E27FC236}">
                <a16:creationId xmlns:a16="http://schemas.microsoft.com/office/drawing/2014/main" id="{442D49DD-B625-2044-ABE8-08653B990DD9}"/>
              </a:ext>
            </a:extLst>
          </p:cNvPr>
          <p:cNvGrpSpPr/>
          <p:nvPr/>
        </p:nvGrpSpPr>
        <p:grpSpPr>
          <a:xfrm>
            <a:off x="6869826" y="2671431"/>
            <a:ext cx="660225" cy="290099"/>
            <a:chOff x="7493876" y="2774731"/>
            <a:chExt cx="1481958" cy="894622"/>
          </a:xfrm>
        </p:grpSpPr>
        <p:sp>
          <p:nvSpPr>
            <p:cNvPr id="651" name="Freeform 650">
              <a:extLst>
                <a:ext uri="{FF2B5EF4-FFF2-40B4-BE49-F238E27FC236}">
                  <a16:creationId xmlns:a16="http://schemas.microsoft.com/office/drawing/2014/main" id="{781B9C8F-C42E-ED4B-9E19-C8CBB56BEB8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52" name="Oval 651">
              <a:extLst>
                <a:ext uri="{FF2B5EF4-FFF2-40B4-BE49-F238E27FC236}">
                  <a16:creationId xmlns:a16="http://schemas.microsoft.com/office/drawing/2014/main" id="{0E0D9018-D5B2-7742-90EB-23615AD8382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53" name="Group 652">
              <a:extLst>
                <a:ext uri="{FF2B5EF4-FFF2-40B4-BE49-F238E27FC236}">
                  <a16:creationId xmlns:a16="http://schemas.microsoft.com/office/drawing/2014/main" id="{C96D0382-34DE-5449-8232-4288C333AAE8}"/>
                </a:ext>
              </a:extLst>
            </p:cNvPr>
            <p:cNvGrpSpPr/>
            <p:nvPr/>
          </p:nvGrpSpPr>
          <p:grpSpPr>
            <a:xfrm>
              <a:off x="7713663" y="2848339"/>
              <a:ext cx="1042107" cy="425543"/>
              <a:chOff x="7786941" y="2884917"/>
              <a:chExt cx="897649" cy="353919"/>
            </a:xfrm>
          </p:grpSpPr>
          <p:sp>
            <p:nvSpPr>
              <p:cNvPr id="654" name="Freeform 653">
                <a:extLst>
                  <a:ext uri="{FF2B5EF4-FFF2-40B4-BE49-F238E27FC236}">
                    <a16:creationId xmlns:a16="http://schemas.microsoft.com/office/drawing/2014/main" id="{70D03A71-40DE-3E45-9F13-8165D05F018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5" name="Freeform 654">
                <a:extLst>
                  <a:ext uri="{FF2B5EF4-FFF2-40B4-BE49-F238E27FC236}">
                    <a16:creationId xmlns:a16="http://schemas.microsoft.com/office/drawing/2014/main" id="{B53D6BC3-8B2A-9E43-8D61-E57784BA4A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6" name="Freeform 655">
                <a:extLst>
                  <a:ext uri="{FF2B5EF4-FFF2-40B4-BE49-F238E27FC236}">
                    <a16:creationId xmlns:a16="http://schemas.microsoft.com/office/drawing/2014/main" id="{164ECF6A-F4B9-DF4F-BF3F-242C8FCB06F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7" name="Freeform 656">
                <a:extLst>
                  <a:ext uri="{FF2B5EF4-FFF2-40B4-BE49-F238E27FC236}">
                    <a16:creationId xmlns:a16="http://schemas.microsoft.com/office/drawing/2014/main" id="{E70C37A1-A0CF-3241-B2FE-E09E92D6CF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42" name="Group 641">
            <a:extLst>
              <a:ext uri="{FF2B5EF4-FFF2-40B4-BE49-F238E27FC236}">
                <a16:creationId xmlns:a16="http://schemas.microsoft.com/office/drawing/2014/main" id="{AD4E15D3-6EC7-F447-8715-221D41005AD8}"/>
              </a:ext>
            </a:extLst>
          </p:cNvPr>
          <p:cNvGrpSpPr/>
          <p:nvPr/>
        </p:nvGrpSpPr>
        <p:grpSpPr>
          <a:xfrm>
            <a:off x="7928680" y="2356760"/>
            <a:ext cx="660225" cy="290099"/>
            <a:chOff x="7493876" y="2774731"/>
            <a:chExt cx="1481958" cy="894622"/>
          </a:xfrm>
        </p:grpSpPr>
        <p:sp>
          <p:nvSpPr>
            <p:cNvPr id="643" name="Freeform 642">
              <a:extLst>
                <a:ext uri="{FF2B5EF4-FFF2-40B4-BE49-F238E27FC236}">
                  <a16:creationId xmlns:a16="http://schemas.microsoft.com/office/drawing/2014/main" id="{C2E154AC-5367-E44D-9F74-38EDFB2ED30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44" name="Oval 643">
              <a:extLst>
                <a:ext uri="{FF2B5EF4-FFF2-40B4-BE49-F238E27FC236}">
                  <a16:creationId xmlns:a16="http://schemas.microsoft.com/office/drawing/2014/main" id="{8DD3EE1C-49D5-524C-93C0-63A60B66E8F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45" name="Group 644">
              <a:extLst>
                <a:ext uri="{FF2B5EF4-FFF2-40B4-BE49-F238E27FC236}">
                  <a16:creationId xmlns:a16="http://schemas.microsoft.com/office/drawing/2014/main" id="{90B4AB50-5DF3-044D-A589-BE7AA79D5980}"/>
                </a:ext>
              </a:extLst>
            </p:cNvPr>
            <p:cNvGrpSpPr/>
            <p:nvPr/>
          </p:nvGrpSpPr>
          <p:grpSpPr>
            <a:xfrm>
              <a:off x="7713663" y="2848339"/>
              <a:ext cx="1042107" cy="425543"/>
              <a:chOff x="7786941" y="2884917"/>
              <a:chExt cx="897649" cy="353919"/>
            </a:xfrm>
          </p:grpSpPr>
          <p:sp>
            <p:nvSpPr>
              <p:cNvPr id="646" name="Freeform 645">
                <a:extLst>
                  <a:ext uri="{FF2B5EF4-FFF2-40B4-BE49-F238E27FC236}">
                    <a16:creationId xmlns:a16="http://schemas.microsoft.com/office/drawing/2014/main" id="{E4E59325-7458-9D4F-8AB8-BD8A22B5AE4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7" name="Freeform 646">
                <a:extLst>
                  <a:ext uri="{FF2B5EF4-FFF2-40B4-BE49-F238E27FC236}">
                    <a16:creationId xmlns:a16="http://schemas.microsoft.com/office/drawing/2014/main" id="{B3D13B56-8A0D-4B4A-8192-AF51A57C2E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8" name="Freeform 647">
                <a:extLst>
                  <a:ext uri="{FF2B5EF4-FFF2-40B4-BE49-F238E27FC236}">
                    <a16:creationId xmlns:a16="http://schemas.microsoft.com/office/drawing/2014/main" id="{2C8E2625-2E7C-F743-B981-73684DBE633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9" name="Freeform 648">
                <a:extLst>
                  <a:ext uri="{FF2B5EF4-FFF2-40B4-BE49-F238E27FC236}">
                    <a16:creationId xmlns:a16="http://schemas.microsoft.com/office/drawing/2014/main" id="{2A860CE2-3114-8741-8DB0-78E922B0428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34" name="Group 633">
            <a:extLst>
              <a:ext uri="{FF2B5EF4-FFF2-40B4-BE49-F238E27FC236}">
                <a16:creationId xmlns:a16="http://schemas.microsoft.com/office/drawing/2014/main" id="{3BA91B66-EDC3-974E-B9D9-8E4503135515}"/>
              </a:ext>
            </a:extLst>
          </p:cNvPr>
          <p:cNvGrpSpPr/>
          <p:nvPr/>
        </p:nvGrpSpPr>
        <p:grpSpPr>
          <a:xfrm>
            <a:off x="8246995" y="2882143"/>
            <a:ext cx="660225" cy="290099"/>
            <a:chOff x="7493876" y="2774731"/>
            <a:chExt cx="1481958" cy="894622"/>
          </a:xfrm>
        </p:grpSpPr>
        <p:sp>
          <p:nvSpPr>
            <p:cNvPr id="635" name="Freeform 634">
              <a:extLst>
                <a:ext uri="{FF2B5EF4-FFF2-40B4-BE49-F238E27FC236}">
                  <a16:creationId xmlns:a16="http://schemas.microsoft.com/office/drawing/2014/main" id="{5B8B67F8-FC77-7B4B-86F0-B0D0CD4C19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36" name="Oval 635">
              <a:extLst>
                <a:ext uri="{FF2B5EF4-FFF2-40B4-BE49-F238E27FC236}">
                  <a16:creationId xmlns:a16="http://schemas.microsoft.com/office/drawing/2014/main" id="{24DB41F0-B458-2740-8144-D8993DA5DFD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37" name="Group 636">
              <a:extLst>
                <a:ext uri="{FF2B5EF4-FFF2-40B4-BE49-F238E27FC236}">
                  <a16:creationId xmlns:a16="http://schemas.microsoft.com/office/drawing/2014/main" id="{2A22D03D-2357-944F-A71A-94B46AED72BE}"/>
                </a:ext>
              </a:extLst>
            </p:cNvPr>
            <p:cNvGrpSpPr/>
            <p:nvPr/>
          </p:nvGrpSpPr>
          <p:grpSpPr>
            <a:xfrm>
              <a:off x="7713663" y="2848339"/>
              <a:ext cx="1042107" cy="425543"/>
              <a:chOff x="7786941" y="2884917"/>
              <a:chExt cx="897649" cy="353919"/>
            </a:xfrm>
          </p:grpSpPr>
          <p:sp>
            <p:nvSpPr>
              <p:cNvPr id="638" name="Freeform 637">
                <a:extLst>
                  <a:ext uri="{FF2B5EF4-FFF2-40B4-BE49-F238E27FC236}">
                    <a16:creationId xmlns:a16="http://schemas.microsoft.com/office/drawing/2014/main" id="{E4CD4DE0-BD74-6742-9AB5-70B9AAC5E03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9" name="Freeform 638">
                <a:extLst>
                  <a:ext uri="{FF2B5EF4-FFF2-40B4-BE49-F238E27FC236}">
                    <a16:creationId xmlns:a16="http://schemas.microsoft.com/office/drawing/2014/main" id="{888F54AE-EE96-1643-8D6C-7B9B965689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0" name="Freeform 639">
                <a:extLst>
                  <a:ext uri="{FF2B5EF4-FFF2-40B4-BE49-F238E27FC236}">
                    <a16:creationId xmlns:a16="http://schemas.microsoft.com/office/drawing/2014/main" id="{A9967105-8A41-8646-A119-3F7E30AAD3E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1" name="Freeform 640">
                <a:extLst>
                  <a:ext uri="{FF2B5EF4-FFF2-40B4-BE49-F238E27FC236}">
                    <a16:creationId xmlns:a16="http://schemas.microsoft.com/office/drawing/2014/main" id="{F0349917-BFEB-DD4E-95A0-2C5BFAD63B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6" name="Group 625">
            <a:extLst>
              <a:ext uri="{FF2B5EF4-FFF2-40B4-BE49-F238E27FC236}">
                <a16:creationId xmlns:a16="http://schemas.microsoft.com/office/drawing/2014/main" id="{0556E247-D59A-2842-82DE-FE8E6F79E019}"/>
              </a:ext>
            </a:extLst>
          </p:cNvPr>
          <p:cNvGrpSpPr/>
          <p:nvPr/>
        </p:nvGrpSpPr>
        <p:grpSpPr>
          <a:xfrm>
            <a:off x="7203643" y="3367614"/>
            <a:ext cx="660225" cy="290099"/>
            <a:chOff x="7493876" y="2774731"/>
            <a:chExt cx="1481958" cy="894622"/>
          </a:xfrm>
        </p:grpSpPr>
        <p:sp>
          <p:nvSpPr>
            <p:cNvPr id="627" name="Freeform 626">
              <a:extLst>
                <a:ext uri="{FF2B5EF4-FFF2-40B4-BE49-F238E27FC236}">
                  <a16:creationId xmlns:a16="http://schemas.microsoft.com/office/drawing/2014/main" id="{445667BF-2880-A44B-92FF-0150E2B89E8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8" name="Oval 627">
              <a:extLst>
                <a:ext uri="{FF2B5EF4-FFF2-40B4-BE49-F238E27FC236}">
                  <a16:creationId xmlns:a16="http://schemas.microsoft.com/office/drawing/2014/main" id="{8FE549B8-413C-AB43-AED4-55FEDF4BD68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9" name="Group 628">
              <a:extLst>
                <a:ext uri="{FF2B5EF4-FFF2-40B4-BE49-F238E27FC236}">
                  <a16:creationId xmlns:a16="http://schemas.microsoft.com/office/drawing/2014/main" id="{6310970C-CD76-5940-AC70-64BBFBC43C82}"/>
                </a:ext>
              </a:extLst>
            </p:cNvPr>
            <p:cNvGrpSpPr/>
            <p:nvPr/>
          </p:nvGrpSpPr>
          <p:grpSpPr>
            <a:xfrm>
              <a:off x="7713663" y="2848339"/>
              <a:ext cx="1042107" cy="425543"/>
              <a:chOff x="7786941" y="2884917"/>
              <a:chExt cx="897649" cy="353919"/>
            </a:xfrm>
          </p:grpSpPr>
          <p:sp>
            <p:nvSpPr>
              <p:cNvPr id="630" name="Freeform 629">
                <a:extLst>
                  <a:ext uri="{FF2B5EF4-FFF2-40B4-BE49-F238E27FC236}">
                    <a16:creationId xmlns:a16="http://schemas.microsoft.com/office/drawing/2014/main" id="{5FD9D70B-CD96-5747-B734-9870835D7C5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1" name="Freeform 630">
                <a:extLst>
                  <a:ext uri="{FF2B5EF4-FFF2-40B4-BE49-F238E27FC236}">
                    <a16:creationId xmlns:a16="http://schemas.microsoft.com/office/drawing/2014/main" id="{06B65913-DCAC-AD4F-9F10-966CCC14489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2" name="Freeform 631">
                <a:extLst>
                  <a:ext uri="{FF2B5EF4-FFF2-40B4-BE49-F238E27FC236}">
                    <a16:creationId xmlns:a16="http://schemas.microsoft.com/office/drawing/2014/main" id="{EF0534C2-36B5-7849-AFFA-5AC31B60CA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3" name="Freeform 632">
                <a:extLst>
                  <a:ext uri="{FF2B5EF4-FFF2-40B4-BE49-F238E27FC236}">
                    <a16:creationId xmlns:a16="http://schemas.microsoft.com/office/drawing/2014/main" id="{3361B307-3719-A84A-8AD5-A3B61CE63C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639888" y="4329113"/>
            <a:ext cx="9650409" cy="990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another “</a:t>
            </a:r>
            <a:r>
              <a:rPr kumimoji="0" lang="en-US" altLang="ja-JP"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cost” of congestion: </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when packet dropped, any </a:t>
            </a: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and buffering used for that packet was wasted!</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72" name="Line 8">
            <a:extLst>
              <a:ext uri="{FF2B5EF4-FFF2-40B4-BE49-F238E27FC236}">
                <a16:creationId xmlns:a16="http://schemas.microsoft.com/office/drawing/2014/main" id="{54B69D69-DB5C-FF44-9A78-3EF27FA8D5BE}"/>
              </a:ext>
            </a:extLst>
          </p:cNvPr>
          <p:cNvSpPr>
            <a:spLocks noChangeShapeType="1"/>
          </p:cNvSpPr>
          <p:nvPr/>
        </p:nvSpPr>
        <p:spPr bwMode="auto">
          <a:xfrm flipH="1">
            <a:off x="7206675" y="2219117"/>
            <a:ext cx="546573" cy="5508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3" name="Line 9">
            <a:extLst>
              <a:ext uri="{FF2B5EF4-FFF2-40B4-BE49-F238E27FC236}">
                <a16:creationId xmlns:a16="http://schemas.microsoft.com/office/drawing/2014/main" id="{17302533-B643-1D44-BB74-F2288C9D8A65}"/>
              </a:ext>
            </a:extLst>
          </p:cNvPr>
          <p:cNvSpPr>
            <a:spLocks noChangeShapeType="1"/>
          </p:cNvSpPr>
          <p:nvPr/>
        </p:nvSpPr>
        <p:spPr bwMode="auto">
          <a:xfrm flipH="1">
            <a:off x="7492872" y="2219117"/>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1" name="Line 60">
            <a:extLst>
              <a:ext uri="{FF2B5EF4-FFF2-40B4-BE49-F238E27FC236}">
                <a16:creationId xmlns:a16="http://schemas.microsoft.com/office/drawing/2014/main" id="{8E9B5F3E-D7D4-784B-A561-225983C51D20}"/>
              </a:ext>
            </a:extLst>
          </p:cNvPr>
          <p:cNvSpPr>
            <a:spLocks noChangeShapeType="1"/>
          </p:cNvSpPr>
          <p:nvPr/>
        </p:nvSpPr>
        <p:spPr bwMode="auto">
          <a:xfrm flipH="1">
            <a:off x="6404029" y="3477375"/>
            <a:ext cx="865049" cy="773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9" name="Line 110">
            <a:extLst>
              <a:ext uri="{FF2B5EF4-FFF2-40B4-BE49-F238E27FC236}">
                <a16:creationId xmlns:a16="http://schemas.microsoft.com/office/drawing/2014/main" id="{81308001-6AF2-8841-BE13-23C6875DBD2A}"/>
              </a:ext>
            </a:extLst>
          </p:cNvPr>
          <p:cNvSpPr>
            <a:spLocks noChangeShapeType="1"/>
          </p:cNvSpPr>
          <p:nvPr/>
        </p:nvSpPr>
        <p:spPr bwMode="auto">
          <a:xfrm flipH="1">
            <a:off x="7492872" y="2491642"/>
            <a:ext cx="43037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0" name="Line 111">
            <a:extLst>
              <a:ext uri="{FF2B5EF4-FFF2-40B4-BE49-F238E27FC236}">
                <a16:creationId xmlns:a16="http://schemas.microsoft.com/office/drawing/2014/main" id="{E766695C-AC11-DB4D-88D9-ADEE97B162B4}"/>
              </a:ext>
            </a:extLst>
          </p:cNvPr>
          <p:cNvSpPr>
            <a:spLocks noChangeShapeType="1"/>
          </p:cNvSpPr>
          <p:nvPr/>
        </p:nvSpPr>
        <p:spPr bwMode="auto">
          <a:xfrm flipH="1" flipV="1">
            <a:off x="8549437" y="2503239"/>
            <a:ext cx="460499" cy="579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1" name="Line 112">
            <a:extLst>
              <a:ext uri="{FF2B5EF4-FFF2-40B4-BE49-F238E27FC236}">
                <a16:creationId xmlns:a16="http://schemas.microsoft.com/office/drawing/2014/main" id="{3C681570-FA16-4C40-9E6E-770D751E77C3}"/>
              </a:ext>
            </a:extLst>
          </p:cNvPr>
          <p:cNvSpPr>
            <a:spLocks noChangeShapeType="1"/>
          </p:cNvSpPr>
          <p:nvPr/>
        </p:nvSpPr>
        <p:spPr bwMode="auto">
          <a:xfrm flipH="1">
            <a:off x="8515007" y="2230714"/>
            <a:ext cx="768214" cy="8233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16" name="Group 227">
            <a:extLst>
              <a:ext uri="{FF2B5EF4-FFF2-40B4-BE49-F238E27FC236}">
                <a16:creationId xmlns:a16="http://schemas.microsoft.com/office/drawing/2014/main" id="{C5844755-7AB4-394A-8C3D-0EAB4297B7CC}"/>
              </a:ext>
            </a:extLst>
          </p:cNvPr>
          <p:cNvGrpSpPr>
            <a:grpSpLocks/>
          </p:cNvGrpSpPr>
          <p:nvPr/>
        </p:nvGrpSpPr>
        <p:grpSpPr bwMode="auto">
          <a:xfrm>
            <a:off x="8295103" y="2407263"/>
            <a:ext cx="186693" cy="155869"/>
            <a:chOff x="11283" y="10423"/>
            <a:chExt cx="475" cy="374"/>
          </a:xfrm>
        </p:grpSpPr>
        <p:sp>
          <p:nvSpPr>
            <p:cNvPr id="517" name="Rectangle 228">
              <a:extLst>
                <a:ext uri="{FF2B5EF4-FFF2-40B4-BE49-F238E27FC236}">
                  <a16:creationId xmlns:a16="http://schemas.microsoft.com/office/drawing/2014/main" id="{F2C17F9B-7965-ED45-A4D3-EFFC3FD54295}"/>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8" name="Line 229">
              <a:extLst>
                <a:ext uri="{FF2B5EF4-FFF2-40B4-BE49-F238E27FC236}">
                  <a16:creationId xmlns:a16="http://schemas.microsoft.com/office/drawing/2014/main" id="{2A6B3E53-1684-DF43-A05E-A2C80EF94FD2}"/>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9" name="Line 230">
              <a:extLst>
                <a:ext uri="{FF2B5EF4-FFF2-40B4-BE49-F238E27FC236}">
                  <a16:creationId xmlns:a16="http://schemas.microsoft.com/office/drawing/2014/main" id="{D8396C95-BBB2-5D46-A8D2-775CD554A264}"/>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0" name="Line 231">
              <a:extLst>
                <a:ext uri="{FF2B5EF4-FFF2-40B4-BE49-F238E27FC236}">
                  <a16:creationId xmlns:a16="http://schemas.microsoft.com/office/drawing/2014/main" id="{C157781C-8502-014B-A415-7383087D3127}"/>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1" name="Line 232">
              <a:extLst>
                <a:ext uri="{FF2B5EF4-FFF2-40B4-BE49-F238E27FC236}">
                  <a16:creationId xmlns:a16="http://schemas.microsoft.com/office/drawing/2014/main" id="{11C3D78E-49BA-C343-B6BB-91EC56F7062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2" name="Line 233">
              <a:extLst>
                <a:ext uri="{FF2B5EF4-FFF2-40B4-BE49-F238E27FC236}">
                  <a16:creationId xmlns:a16="http://schemas.microsoft.com/office/drawing/2014/main" id="{18778F4C-DAAF-B04E-9D01-34E52E4B740E}"/>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3" name="Line 234">
              <a:extLst>
                <a:ext uri="{FF2B5EF4-FFF2-40B4-BE49-F238E27FC236}">
                  <a16:creationId xmlns:a16="http://schemas.microsoft.com/office/drawing/2014/main" id="{37A63491-BBEE-3E44-BBF3-79A4DB88BA10}"/>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0" name="Line 235">
            <a:extLst>
              <a:ext uri="{FF2B5EF4-FFF2-40B4-BE49-F238E27FC236}">
                <a16:creationId xmlns:a16="http://schemas.microsoft.com/office/drawing/2014/main" id="{502BD3B4-B453-4343-B3CD-F6AE3C5CA733}"/>
              </a:ext>
            </a:extLst>
          </p:cNvPr>
          <p:cNvSpPr>
            <a:spLocks noChangeShapeType="1"/>
          </p:cNvSpPr>
          <p:nvPr/>
        </p:nvSpPr>
        <p:spPr bwMode="auto">
          <a:xfrm>
            <a:off x="8577410" y="1813227"/>
            <a:ext cx="163542" cy="1932"/>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31" name="Group 236">
            <a:extLst>
              <a:ext uri="{FF2B5EF4-FFF2-40B4-BE49-F238E27FC236}">
                <a16:creationId xmlns:a16="http://schemas.microsoft.com/office/drawing/2014/main" id="{BD40F4B4-9FA4-B242-890F-C7DC5C1F1E4B}"/>
              </a:ext>
            </a:extLst>
          </p:cNvPr>
          <p:cNvGrpSpPr>
            <a:grpSpLocks/>
          </p:cNvGrpSpPr>
          <p:nvPr/>
        </p:nvGrpSpPr>
        <p:grpSpPr bwMode="auto">
          <a:xfrm>
            <a:off x="7363760" y="1608349"/>
            <a:ext cx="53797" cy="172019"/>
            <a:chOff x="10104" y="10005"/>
            <a:chExt cx="137" cy="411"/>
          </a:xfrm>
        </p:grpSpPr>
        <p:sp>
          <p:nvSpPr>
            <p:cNvPr id="532" name="Oval 237">
              <a:extLst>
                <a:ext uri="{FF2B5EF4-FFF2-40B4-BE49-F238E27FC236}">
                  <a16:creationId xmlns:a16="http://schemas.microsoft.com/office/drawing/2014/main" id="{9F31E068-8077-0E41-BA3C-C53046677C0A}"/>
                </a:ext>
              </a:extLst>
            </p:cNvPr>
            <p:cNvSpPr>
              <a:spLocks noChangeArrowheads="1"/>
            </p:cNvSpPr>
            <p:nvPr/>
          </p:nvSpPr>
          <p:spPr bwMode="auto">
            <a:xfrm>
              <a:off x="10104" y="10005"/>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Oval 238">
              <a:extLst>
                <a:ext uri="{FF2B5EF4-FFF2-40B4-BE49-F238E27FC236}">
                  <a16:creationId xmlns:a16="http://schemas.microsoft.com/office/drawing/2014/main" id="{B99DFC93-E1C9-6B48-9E97-F404126B9D76}"/>
                </a:ext>
              </a:extLst>
            </p:cNvPr>
            <p:cNvSpPr>
              <a:spLocks noChangeArrowheads="1"/>
            </p:cNvSpPr>
            <p:nvPr/>
          </p:nvSpPr>
          <p:spPr bwMode="auto">
            <a:xfrm>
              <a:off x="10104" y="10278"/>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48" name="Group 255">
            <a:extLst>
              <a:ext uri="{FF2B5EF4-FFF2-40B4-BE49-F238E27FC236}">
                <a16:creationId xmlns:a16="http://schemas.microsoft.com/office/drawing/2014/main" id="{AA469380-A079-C241-8EF0-12E5E2FF123A}"/>
              </a:ext>
            </a:extLst>
          </p:cNvPr>
          <p:cNvGrpSpPr>
            <a:grpSpLocks/>
          </p:cNvGrpSpPr>
          <p:nvPr/>
        </p:nvGrpSpPr>
        <p:grpSpPr bwMode="auto">
          <a:xfrm rot="7844936">
            <a:off x="8457757" y="2928960"/>
            <a:ext cx="204878" cy="142023"/>
            <a:chOff x="11283" y="10423"/>
            <a:chExt cx="475" cy="374"/>
          </a:xfrm>
        </p:grpSpPr>
        <p:sp>
          <p:nvSpPr>
            <p:cNvPr id="549" name="Rectangle 256">
              <a:extLst>
                <a:ext uri="{FF2B5EF4-FFF2-40B4-BE49-F238E27FC236}">
                  <a16:creationId xmlns:a16="http://schemas.microsoft.com/office/drawing/2014/main" id="{27D5FDD2-8596-9B4B-B4F5-2748842EF1D6}"/>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0" name="Line 257">
              <a:extLst>
                <a:ext uri="{FF2B5EF4-FFF2-40B4-BE49-F238E27FC236}">
                  <a16:creationId xmlns:a16="http://schemas.microsoft.com/office/drawing/2014/main" id="{5EA4070D-C55C-3C46-971A-495141BBF3E4}"/>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1" name="Line 258">
              <a:extLst>
                <a:ext uri="{FF2B5EF4-FFF2-40B4-BE49-F238E27FC236}">
                  <a16:creationId xmlns:a16="http://schemas.microsoft.com/office/drawing/2014/main" id="{E7415EB7-9A38-A34B-BC52-23820D0899A6}"/>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2" name="Line 259">
              <a:extLst>
                <a:ext uri="{FF2B5EF4-FFF2-40B4-BE49-F238E27FC236}">
                  <a16:creationId xmlns:a16="http://schemas.microsoft.com/office/drawing/2014/main" id="{E1B69AC3-E7AE-F84B-AE13-9E4B698B4530}"/>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3" name="Line 260">
              <a:extLst>
                <a:ext uri="{FF2B5EF4-FFF2-40B4-BE49-F238E27FC236}">
                  <a16:creationId xmlns:a16="http://schemas.microsoft.com/office/drawing/2014/main" id="{14297734-2A75-5D4A-905C-558B07A25DA7}"/>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4" name="Line 261">
              <a:extLst>
                <a:ext uri="{FF2B5EF4-FFF2-40B4-BE49-F238E27FC236}">
                  <a16:creationId xmlns:a16="http://schemas.microsoft.com/office/drawing/2014/main" id="{FAD2D458-99B5-D64F-9787-A3907B8537FB}"/>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5" name="Line 262">
              <a:extLst>
                <a:ext uri="{FF2B5EF4-FFF2-40B4-BE49-F238E27FC236}">
                  <a16:creationId xmlns:a16="http://schemas.microsoft.com/office/drawing/2014/main" id="{ED7690F6-614B-474E-9678-ABBBF355307B}"/>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56" name="Line 263">
            <a:extLst>
              <a:ext uri="{FF2B5EF4-FFF2-40B4-BE49-F238E27FC236}">
                <a16:creationId xmlns:a16="http://schemas.microsoft.com/office/drawing/2014/main" id="{24DFA125-06DC-CE4E-A7FC-5EC2D00675EF}"/>
              </a:ext>
            </a:extLst>
          </p:cNvPr>
          <p:cNvSpPr>
            <a:spLocks noChangeShapeType="1"/>
          </p:cNvSpPr>
          <p:nvPr/>
        </p:nvSpPr>
        <p:spPr bwMode="auto">
          <a:xfrm flipH="1" flipV="1">
            <a:off x="7764006" y="3471578"/>
            <a:ext cx="1172766" cy="1159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7" name="Line 264">
            <a:extLst>
              <a:ext uri="{FF2B5EF4-FFF2-40B4-BE49-F238E27FC236}">
                <a16:creationId xmlns:a16="http://schemas.microsoft.com/office/drawing/2014/main" id="{5FF66E32-B896-A043-9D26-2F80DC2B70A1}"/>
              </a:ext>
            </a:extLst>
          </p:cNvPr>
          <p:cNvSpPr>
            <a:spLocks noChangeShapeType="1"/>
          </p:cNvSpPr>
          <p:nvPr/>
        </p:nvSpPr>
        <p:spPr bwMode="auto">
          <a:xfrm flipH="1">
            <a:off x="8129823" y="3059889"/>
            <a:ext cx="367969" cy="4174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8" name="Freeform 265">
            <a:extLst>
              <a:ext uri="{FF2B5EF4-FFF2-40B4-BE49-F238E27FC236}">
                <a16:creationId xmlns:a16="http://schemas.microsoft.com/office/drawing/2014/main" id="{E2E6E031-8D15-5A42-B00A-1F4F08AF6A0B}"/>
              </a:ext>
            </a:extLst>
          </p:cNvPr>
          <p:cNvSpPr>
            <a:spLocks/>
          </p:cNvSpPr>
          <p:nvPr/>
        </p:nvSpPr>
        <p:spPr bwMode="auto">
          <a:xfrm>
            <a:off x="7391735" y="1631543"/>
            <a:ext cx="1956042" cy="1814908"/>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05" h="4500">
                <a:moveTo>
                  <a:pt x="0" y="0"/>
                </a:moveTo>
                <a:lnTo>
                  <a:pt x="0" y="1320"/>
                </a:lnTo>
                <a:lnTo>
                  <a:pt x="1230" y="1350"/>
                </a:lnTo>
                <a:lnTo>
                  <a:pt x="495" y="2040"/>
                </a:lnTo>
                <a:lnTo>
                  <a:pt x="4515" y="2115"/>
                </a:lnTo>
                <a:lnTo>
                  <a:pt x="2220" y="4500"/>
                </a:lnTo>
                <a:lnTo>
                  <a:pt x="5205" y="4500"/>
                </a:lnTo>
                <a:lnTo>
                  <a:pt x="5205" y="3405"/>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73" name="Group 280">
            <a:extLst>
              <a:ext uri="{FF2B5EF4-FFF2-40B4-BE49-F238E27FC236}">
                <a16:creationId xmlns:a16="http://schemas.microsoft.com/office/drawing/2014/main" id="{6DC31668-B2DC-E241-A69F-970AD2E5CEA7}"/>
              </a:ext>
            </a:extLst>
          </p:cNvPr>
          <p:cNvGrpSpPr>
            <a:grpSpLocks/>
          </p:cNvGrpSpPr>
          <p:nvPr/>
        </p:nvGrpSpPr>
        <p:grpSpPr bwMode="auto">
          <a:xfrm>
            <a:off x="7312115" y="3392332"/>
            <a:ext cx="187213" cy="156558"/>
            <a:chOff x="11283" y="10423"/>
            <a:chExt cx="475" cy="374"/>
          </a:xfrm>
        </p:grpSpPr>
        <p:sp>
          <p:nvSpPr>
            <p:cNvPr id="574" name="Rectangle 281">
              <a:extLst>
                <a:ext uri="{FF2B5EF4-FFF2-40B4-BE49-F238E27FC236}">
                  <a16:creationId xmlns:a16="http://schemas.microsoft.com/office/drawing/2014/main" id="{11A3D544-AE22-3748-9FE3-D90EFDC5B35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5" name="Line 282">
              <a:extLst>
                <a:ext uri="{FF2B5EF4-FFF2-40B4-BE49-F238E27FC236}">
                  <a16:creationId xmlns:a16="http://schemas.microsoft.com/office/drawing/2014/main" id="{BEC4224F-ED50-4947-9082-B57164E485BD}"/>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6" name="Line 283">
              <a:extLst>
                <a:ext uri="{FF2B5EF4-FFF2-40B4-BE49-F238E27FC236}">
                  <a16:creationId xmlns:a16="http://schemas.microsoft.com/office/drawing/2014/main" id="{8DD52BC5-C333-1F4D-ABBB-944B9DB245D1}"/>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7" name="Line 284">
              <a:extLst>
                <a:ext uri="{FF2B5EF4-FFF2-40B4-BE49-F238E27FC236}">
                  <a16:creationId xmlns:a16="http://schemas.microsoft.com/office/drawing/2014/main" id="{D000FA71-709B-0E4B-8BEF-C45BC3FE79E5}"/>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8" name="Line 285">
              <a:extLst>
                <a:ext uri="{FF2B5EF4-FFF2-40B4-BE49-F238E27FC236}">
                  <a16:creationId xmlns:a16="http://schemas.microsoft.com/office/drawing/2014/main" id="{B41DB283-7D57-A045-B70B-0D8C09746539}"/>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9" name="Line 286">
              <a:extLst>
                <a:ext uri="{FF2B5EF4-FFF2-40B4-BE49-F238E27FC236}">
                  <a16:creationId xmlns:a16="http://schemas.microsoft.com/office/drawing/2014/main" id="{9E5F402E-8251-7646-ADF1-C8D024D1C11F}"/>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0" name="Line 287">
              <a:extLst>
                <a:ext uri="{FF2B5EF4-FFF2-40B4-BE49-F238E27FC236}">
                  <a16:creationId xmlns:a16="http://schemas.microsoft.com/office/drawing/2014/main" id="{66CC75A1-C65C-3049-963E-0DFA47653CFA}"/>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95" name="Line 302">
            <a:extLst>
              <a:ext uri="{FF2B5EF4-FFF2-40B4-BE49-F238E27FC236}">
                <a16:creationId xmlns:a16="http://schemas.microsoft.com/office/drawing/2014/main" id="{D6A409AC-791D-264B-9A6A-29925F8122DE}"/>
              </a:ext>
            </a:extLst>
          </p:cNvPr>
          <p:cNvSpPr>
            <a:spLocks noChangeShapeType="1"/>
          </p:cNvSpPr>
          <p:nvPr/>
        </p:nvSpPr>
        <p:spPr bwMode="auto">
          <a:xfrm flipH="1">
            <a:off x="6515926" y="2963248"/>
            <a:ext cx="514296" cy="51412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6" name="Group 303">
            <a:extLst>
              <a:ext uri="{FF2B5EF4-FFF2-40B4-BE49-F238E27FC236}">
                <a16:creationId xmlns:a16="http://schemas.microsoft.com/office/drawing/2014/main" id="{0E0CC657-EE01-1444-92BE-C1D54E3F7BBC}"/>
              </a:ext>
            </a:extLst>
          </p:cNvPr>
          <p:cNvGrpSpPr>
            <a:grpSpLocks/>
          </p:cNvGrpSpPr>
          <p:nvPr/>
        </p:nvGrpSpPr>
        <p:grpSpPr bwMode="auto">
          <a:xfrm rot="8027572">
            <a:off x="7091324" y="2716351"/>
            <a:ext cx="204878" cy="142023"/>
            <a:chOff x="11283" y="10423"/>
            <a:chExt cx="475" cy="374"/>
          </a:xfrm>
        </p:grpSpPr>
        <p:sp>
          <p:nvSpPr>
            <p:cNvPr id="597" name="Rectangle 304">
              <a:extLst>
                <a:ext uri="{FF2B5EF4-FFF2-40B4-BE49-F238E27FC236}">
                  <a16:creationId xmlns:a16="http://schemas.microsoft.com/office/drawing/2014/main" id="{A259E52C-F06C-7042-9819-4B87037A374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8" name="Line 305">
              <a:extLst>
                <a:ext uri="{FF2B5EF4-FFF2-40B4-BE49-F238E27FC236}">
                  <a16:creationId xmlns:a16="http://schemas.microsoft.com/office/drawing/2014/main" id="{FCA29A28-11AF-7744-92A7-70BFDC111B05}"/>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9" name="Line 306">
              <a:extLst>
                <a:ext uri="{FF2B5EF4-FFF2-40B4-BE49-F238E27FC236}">
                  <a16:creationId xmlns:a16="http://schemas.microsoft.com/office/drawing/2014/main" id="{CB933097-E020-C042-8313-287B98167A3C}"/>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0" name="Line 307">
              <a:extLst>
                <a:ext uri="{FF2B5EF4-FFF2-40B4-BE49-F238E27FC236}">
                  <a16:creationId xmlns:a16="http://schemas.microsoft.com/office/drawing/2014/main" id="{420119F4-8030-9C41-BBBE-13596216B26A}"/>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1" name="Line 308">
              <a:extLst>
                <a:ext uri="{FF2B5EF4-FFF2-40B4-BE49-F238E27FC236}">
                  <a16:creationId xmlns:a16="http://schemas.microsoft.com/office/drawing/2014/main" id="{DAD30011-10E5-FA44-A6C7-171D1805CBA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2" name="Line 309">
              <a:extLst>
                <a:ext uri="{FF2B5EF4-FFF2-40B4-BE49-F238E27FC236}">
                  <a16:creationId xmlns:a16="http://schemas.microsoft.com/office/drawing/2014/main" id="{D6E1DBA8-2139-534A-812C-2D3021B42820}"/>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3" name="Line 310">
              <a:extLst>
                <a:ext uri="{FF2B5EF4-FFF2-40B4-BE49-F238E27FC236}">
                  <a16:creationId xmlns:a16="http://schemas.microsoft.com/office/drawing/2014/main" id="{E5BA2CAF-CE82-1046-A87A-25F846197222}"/>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4" name="Freeform 311">
            <a:extLst>
              <a:ext uri="{FF2B5EF4-FFF2-40B4-BE49-F238E27FC236}">
                <a16:creationId xmlns:a16="http://schemas.microsoft.com/office/drawing/2014/main" id="{0E044273-3CF1-1F44-AE22-0090B74B4B91}"/>
              </a:ext>
            </a:extLst>
          </p:cNvPr>
          <p:cNvSpPr>
            <a:spLocks/>
          </p:cNvSpPr>
          <p:nvPr/>
        </p:nvSpPr>
        <p:spPr bwMode="auto">
          <a:xfrm>
            <a:off x="6421244" y="1656669"/>
            <a:ext cx="2999696" cy="1863229"/>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980" h="4620">
                <a:moveTo>
                  <a:pt x="7965" y="3420"/>
                </a:moveTo>
                <a:lnTo>
                  <a:pt x="7980" y="4620"/>
                </a:lnTo>
                <a:lnTo>
                  <a:pt x="0" y="4605"/>
                </a:lnTo>
                <a:lnTo>
                  <a:pt x="3315" y="1485"/>
                </a:lnTo>
                <a:lnTo>
                  <a:pt x="2355" y="1455"/>
                </a:lnTo>
                <a:lnTo>
                  <a:pt x="2355" y="0"/>
                </a:ln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5" name="Freeform 312">
            <a:extLst>
              <a:ext uri="{FF2B5EF4-FFF2-40B4-BE49-F238E27FC236}">
                <a16:creationId xmlns:a16="http://schemas.microsoft.com/office/drawing/2014/main" id="{9835AE55-355E-3449-A433-1E30954185D2}"/>
              </a:ext>
            </a:extLst>
          </p:cNvPr>
          <p:cNvSpPr>
            <a:spLocks/>
          </p:cNvSpPr>
          <p:nvPr/>
        </p:nvSpPr>
        <p:spPr bwMode="auto">
          <a:xfrm>
            <a:off x="6184539" y="1716586"/>
            <a:ext cx="3399942" cy="1832304"/>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9045" h="4545">
                <a:moveTo>
                  <a:pt x="0" y="2880"/>
                </a:moveTo>
                <a:lnTo>
                  <a:pt x="0" y="4530"/>
                </a:lnTo>
                <a:lnTo>
                  <a:pt x="885" y="4545"/>
                </a:lnTo>
                <a:lnTo>
                  <a:pt x="3510" y="2010"/>
                </a:lnTo>
                <a:lnTo>
                  <a:pt x="7140" y="2055"/>
                </a:lnTo>
                <a:lnTo>
                  <a:pt x="8145" y="1020"/>
                </a:lnTo>
                <a:lnTo>
                  <a:pt x="9045" y="1020"/>
                </a:lnTo>
                <a:lnTo>
                  <a:pt x="9015"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6" name="Freeform 313">
            <a:extLst>
              <a:ext uri="{FF2B5EF4-FFF2-40B4-BE49-F238E27FC236}">
                <a16:creationId xmlns:a16="http://schemas.microsoft.com/office/drawing/2014/main" id="{6222373D-283A-3B4A-B1F6-7CDE8C98C64E}"/>
              </a:ext>
            </a:extLst>
          </p:cNvPr>
          <p:cNvSpPr>
            <a:spLocks/>
          </p:cNvSpPr>
          <p:nvPr/>
        </p:nvSpPr>
        <p:spPr bwMode="auto">
          <a:xfrm>
            <a:off x="6257703" y="1747511"/>
            <a:ext cx="3430069" cy="1693141"/>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20" h="4201">
                <a:moveTo>
                  <a:pt x="0" y="2821"/>
                </a:moveTo>
                <a:lnTo>
                  <a:pt x="0" y="4201"/>
                </a:lnTo>
                <a:lnTo>
                  <a:pt x="4890" y="4201"/>
                </a:lnTo>
                <a:lnTo>
                  <a:pt x="8055" y="1051"/>
                </a:lnTo>
                <a:lnTo>
                  <a:pt x="9120" y="1080"/>
                </a:lnTo>
                <a:lnTo>
                  <a:pt x="9105" y="0"/>
                </a:ln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07" name="Group 314">
            <a:extLst>
              <a:ext uri="{FF2B5EF4-FFF2-40B4-BE49-F238E27FC236}">
                <a16:creationId xmlns:a16="http://schemas.microsoft.com/office/drawing/2014/main" id="{7CED4D5D-1774-B94F-AB74-7B6F1F74FA06}"/>
              </a:ext>
            </a:extLst>
          </p:cNvPr>
          <p:cNvGrpSpPr>
            <a:grpSpLocks/>
          </p:cNvGrpSpPr>
          <p:nvPr/>
        </p:nvGrpSpPr>
        <p:grpSpPr bwMode="auto">
          <a:xfrm>
            <a:off x="6156566" y="2860810"/>
            <a:ext cx="53796" cy="172019"/>
            <a:chOff x="10104" y="10005"/>
            <a:chExt cx="137" cy="411"/>
          </a:xfrm>
        </p:grpSpPr>
        <p:sp>
          <p:nvSpPr>
            <p:cNvPr id="608" name="Oval 315">
              <a:extLst>
                <a:ext uri="{FF2B5EF4-FFF2-40B4-BE49-F238E27FC236}">
                  <a16:creationId xmlns:a16="http://schemas.microsoft.com/office/drawing/2014/main" id="{695435D0-43FA-5946-96EF-D369E25A8FF0}"/>
                </a:ext>
              </a:extLst>
            </p:cNvPr>
            <p:cNvSpPr>
              <a:spLocks noChangeArrowheads="1"/>
            </p:cNvSpPr>
            <p:nvPr/>
          </p:nvSpPr>
          <p:spPr bwMode="auto">
            <a:xfrm>
              <a:off x="10104"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9" name="Oval 316">
              <a:extLst>
                <a:ext uri="{FF2B5EF4-FFF2-40B4-BE49-F238E27FC236}">
                  <a16:creationId xmlns:a16="http://schemas.microsoft.com/office/drawing/2014/main" id="{85BDA995-131F-0641-914D-C85C2FA16403}"/>
                </a:ext>
              </a:extLst>
            </p:cNvPr>
            <p:cNvSpPr>
              <a:spLocks noChangeArrowheads="1"/>
            </p:cNvSpPr>
            <p:nvPr/>
          </p:nvSpPr>
          <p:spPr bwMode="auto">
            <a:xfrm>
              <a:off x="10104"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0" name="Group 317">
            <a:extLst>
              <a:ext uri="{FF2B5EF4-FFF2-40B4-BE49-F238E27FC236}">
                <a16:creationId xmlns:a16="http://schemas.microsoft.com/office/drawing/2014/main" id="{0FFCB242-31DD-7443-A923-107E105D8A00}"/>
              </a:ext>
            </a:extLst>
          </p:cNvPr>
          <p:cNvGrpSpPr>
            <a:grpSpLocks/>
          </p:cNvGrpSpPr>
          <p:nvPr/>
        </p:nvGrpSpPr>
        <p:grpSpPr bwMode="auto">
          <a:xfrm>
            <a:off x="9388663" y="3009635"/>
            <a:ext cx="53796" cy="173953"/>
            <a:chOff x="10104" y="10005"/>
            <a:chExt cx="137" cy="411"/>
          </a:xfrm>
        </p:grpSpPr>
        <p:sp>
          <p:nvSpPr>
            <p:cNvPr id="611" name="Oval 318">
              <a:extLst>
                <a:ext uri="{FF2B5EF4-FFF2-40B4-BE49-F238E27FC236}">
                  <a16:creationId xmlns:a16="http://schemas.microsoft.com/office/drawing/2014/main" id="{F25BDD80-1612-BD46-B423-42AE33DB436B}"/>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2" name="Oval 319">
              <a:extLst>
                <a:ext uri="{FF2B5EF4-FFF2-40B4-BE49-F238E27FC236}">
                  <a16:creationId xmlns:a16="http://schemas.microsoft.com/office/drawing/2014/main" id="{0B1DEF04-FA4A-924B-9F2F-610BC29F3350}"/>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3" name="Group 320">
            <a:extLst>
              <a:ext uri="{FF2B5EF4-FFF2-40B4-BE49-F238E27FC236}">
                <a16:creationId xmlns:a16="http://schemas.microsoft.com/office/drawing/2014/main" id="{0B529F14-3F08-E440-B6EC-F5B67289F089}"/>
              </a:ext>
            </a:extLst>
          </p:cNvPr>
          <p:cNvGrpSpPr>
            <a:grpSpLocks/>
          </p:cNvGrpSpPr>
          <p:nvPr/>
        </p:nvGrpSpPr>
        <p:grpSpPr bwMode="auto">
          <a:xfrm>
            <a:off x="9653341" y="1703056"/>
            <a:ext cx="53797" cy="173953"/>
            <a:chOff x="10104" y="10005"/>
            <a:chExt cx="137" cy="411"/>
          </a:xfrm>
        </p:grpSpPr>
        <p:sp>
          <p:nvSpPr>
            <p:cNvPr id="614" name="Oval 321">
              <a:extLst>
                <a:ext uri="{FF2B5EF4-FFF2-40B4-BE49-F238E27FC236}">
                  <a16:creationId xmlns:a16="http://schemas.microsoft.com/office/drawing/2014/main" id="{6437B6FC-D8DB-9746-A099-12114F7BD677}"/>
                </a:ext>
              </a:extLst>
            </p:cNvPr>
            <p:cNvSpPr>
              <a:spLocks noChangeArrowheads="1"/>
            </p:cNvSpPr>
            <p:nvPr/>
          </p:nvSpPr>
          <p:spPr bwMode="auto">
            <a:xfrm>
              <a:off x="10104" y="10005"/>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5" name="Oval 322">
              <a:extLst>
                <a:ext uri="{FF2B5EF4-FFF2-40B4-BE49-F238E27FC236}">
                  <a16:creationId xmlns:a16="http://schemas.microsoft.com/office/drawing/2014/main" id="{0FDD47FB-2A41-0B4E-85FF-3CBB4DBDBE3B}"/>
                </a:ext>
              </a:extLst>
            </p:cNvPr>
            <p:cNvSpPr>
              <a:spLocks noChangeArrowheads="1"/>
            </p:cNvSpPr>
            <p:nvPr/>
          </p:nvSpPr>
          <p:spPr bwMode="auto">
            <a:xfrm>
              <a:off x="10104" y="10278"/>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 name="Group 2">
            <a:extLst>
              <a:ext uri="{FF2B5EF4-FFF2-40B4-BE49-F238E27FC236}">
                <a16:creationId xmlns:a16="http://schemas.microsoft.com/office/drawing/2014/main" id="{DCBFFE77-548F-9846-9A06-08C1230178E0}"/>
              </a:ext>
            </a:extLst>
          </p:cNvPr>
          <p:cNvGrpSpPr/>
          <p:nvPr/>
        </p:nvGrpSpPr>
        <p:grpSpPr>
          <a:xfrm>
            <a:off x="1505725" y="1423988"/>
            <a:ext cx="3115488" cy="2380952"/>
            <a:chOff x="1505725" y="1423988"/>
            <a:chExt cx="3115488" cy="2380952"/>
          </a:xfrm>
        </p:grpSpPr>
        <p:sp>
          <p:nvSpPr>
            <p:cNvPr id="616" name="Line 330">
              <a:extLst>
                <a:ext uri="{FF2B5EF4-FFF2-40B4-BE49-F238E27FC236}">
                  <a16:creationId xmlns:a16="http://schemas.microsoft.com/office/drawing/2014/main" id="{9BFD01DA-5202-CF44-9ED5-2B470718DBC3}"/>
                </a:ext>
              </a:extLst>
            </p:cNvPr>
            <p:cNvSpPr>
              <a:spLocks noChangeShapeType="1"/>
            </p:cNvSpPr>
            <p:nvPr/>
          </p:nvSpPr>
          <p:spPr bwMode="auto">
            <a:xfrm>
              <a:off x="2143125" y="1520825"/>
              <a:ext cx="0" cy="18605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Line 331">
              <a:extLst>
                <a:ext uri="{FF2B5EF4-FFF2-40B4-BE49-F238E27FC236}">
                  <a16:creationId xmlns:a16="http://schemas.microsoft.com/office/drawing/2014/main" id="{ACC222AF-8E70-314C-9EA2-B9677C72D968}"/>
                </a:ext>
              </a:extLst>
            </p:cNvPr>
            <p:cNvSpPr>
              <a:spLocks noChangeShapeType="1"/>
            </p:cNvSpPr>
            <p:nvPr/>
          </p:nvSpPr>
          <p:spPr bwMode="auto">
            <a:xfrm flipV="1">
              <a:off x="2127250" y="3373438"/>
              <a:ext cx="2333625" cy="4762"/>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8" name="Freeform 333">
              <a:extLst>
                <a:ext uri="{FF2B5EF4-FFF2-40B4-BE49-F238E27FC236}">
                  <a16:creationId xmlns:a16="http://schemas.microsoft.com/office/drawing/2014/main" id="{6D089360-38AC-4243-B6DB-EF4A57135057}"/>
                </a:ext>
              </a:extLst>
            </p:cNvPr>
            <p:cNvSpPr>
              <a:spLocks/>
            </p:cNvSpPr>
            <p:nvPr/>
          </p:nvSpPr>
          <p:spPr bwMode="auto">
            <a:xfrm>
              <a:off x="2132013" y="2607303"/>
              <a:ext cx="2489200" cy="759348"/>
            </a:xfrm>
            <a:custGeom>
              <a:avLst/>
              <a:gdLst>
                <a:gd name="T0" fmla="*/ 0 w 1568"/>
                <a:gd name="T1" fmla="*/ 2147483647 h 380"/>
                <a:gd name="T2" fmla="*/ 2147483647 w 1568"/>
                <a:gd name="T3" fmla="*/ 2147483647 h 380"/>
                <a:gd name="T4" fmla="*/ 2147483647 w 1568"/>
                <a:gd name="T5" fmla="*/ 2147483647 h 380"/>
                <a:gd name="T6" fmla="*/ 2147483647 w 1568"/>
                <a:gd name="T7" fmla="*/ 2147483647 h 380"/>
                <a:gd name="T8" fmla="*/ 0 60000 65536"/>
                <a:gd name="T9" fmla="*/ 0 60000 65536"/>
                <a:gd name="T10" fmla="*/ 0 60000 65536"/>
                <a:gd name="T11" fmla="*/ 0 60000 65536"/>
                <a:gd name="connsiteX0" fmla="*/ 0 w 10000"/>
                <a:gd name="connsiteY0" fmla="*/ 9512 h 9512"/>
                <a:gd name="connsiteX1" fmla="*/ 4152 w 10000"/>
                <a:gd name="connsiteY1" fmla="*/ 12 h 9512"/>
                <a:gd name="connsiteX2" fmla="*/ 5829 w 10000"/>
                <a:gd name="connsiteY2" fmla="*/ 8065 h 9512"/>
                <a:gd name="connsiteX3" fmla="*/ 10000 w 10000"/>
                <a:gd name="connsiteY3" fmla="*/ 8802 h 9512"/>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158"/>
                <a:gd name="connsiteX1" fmla="*/ 4152 w 10000"/>
                <a:gd name="connsiteY1" fmla="*/ 13 h 10158"/>
                <a:gd name="connsiteX2" fmla="*/ 5829 w 10000"/>
                <a:gd name="connsiteY2" fmla="*/ 8479 h 10158"/>
                <a:gd name="connsiteX3" fmla="*/ 10000 w 10000"/>
                <a:gd name="connsiteY3" fmla="*/ 9968 h 10158"/>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968 h 10000"/>
                <a:gd name="connsiteX0" fmla="*/ 0 w 10000"/>
                <a:gd name="connsiteY0" fmla="*/ 9898 h 9898"/>
                <a:gd name="connsiteX1" fmla="*/ 5094 w 10000"/>
                <a:gd name="connsiteY1" fmla="*/ 13 h 9898"/>
                <a:gd name="connsiteX2" fmla="*/ 5829 w 10000"/>
                <a:gd name="connsiteY2" fmla="*/ 8377 h 9898"/>
                <a:gd name="connsiteX3" fmla="*/ 10000 w 10000"/>
                <a:gd name="connsiteY3" fmla="*/ 9866 h 9898"/>
                <a:gd name="connsiteX0" fmla="*/ 0 w 10000"/>
                <a:gd name="connsiteY0" fmla="*/ 9991 h 10073"/>
                <a:gd name="connsiteX1" fmla="*/ 5094 w 10000"/>
                <a:gd name="connsiteY1" fmla="*/ 4 h 10073"/>
                <a:gd name="connsiteX2" fmla="*/ 6347 w 10000"/>
                <a:gd name="connsiteY2" fmla="*/ 8866 h 10073"/>
                <a:gd name="connsiteX3" fmla="*/ 10000 w 10000"/>
                <a:gd name="connsiteY3" fmla="*/ 9959 h 10073"/>
                <a:gd name="connsiteX0" fmla="*/ 0 w 10000"/>
                <a:gd name="connsiteY0" fmla="*/ 9992 h 10012"/>
                <a:gd name="connsiteX1" fmla="*/ 5094 w 10000"/>
                <a:gd name="connsiteY1" fmla="*/ 5 h 10012"/>
                <a:gd name="connsiteX2" fmla="*/ 6331 w 10000"/>
                <a:gd name="connsiteY2" fmla="*/ 8661 h 10012"/>
                <a:gd name="connsiteX3" fmla="*/ 10000 w 10000"/>
                <a:gd name="connsiteY3" fmla="*/ 9960 h 10012"/>
                <a:gd name="connsiteX0" fmla="*/ 0 w 10000"/>
                <a:gd name="connsiteY0" fmla="*/ 9992 h 10001"/>
                <a:gd name="connsiteX1" fmla="*/ 5094 w 10000"/>
                <a:gd name="connsiteY1" fmla="*/ 5 h 10001"/>
                <a:gd name="connsiteX2" fmla="*/ 6661 w 10000"/>
                <a:gd name="connsiteY2" fmla="*/ 8610 h 10001"/>
                <a:gd name="connsiteX3" fmla="*/ 10000 w 10000"/>
                <a:gd name="connsiteY3" fmla="*/ 9960 h 10001"/>
              </a:gdLst>
              <a:ahLst/>
              <a:cxnLst>
                <a:cxn ang="0">
                  <a:pos x="connsiteX0" y="connsiteY0"/>
                </a:cxn>
                <a:cxn ang="0">
                  <a:pos x="connsiteX1" y="connsiteY1"/>
                </a:cxn>
                <a:cxn ang="0">
                  <a:pos x="connsiteX2" y="connsiteY2"/>
                </a:cxn>
                <a:cxn ang="0">
                  <a:pos x="connsiteX3" y="connsiteY3"/>
                </a:cxn>
              </a:cxnLst>
              <a:rect l="l" t="t" r="r" b="b"/>
              <a:pathLst>
                <a:path w="10000" h="10001">
                  <a:moveTo>
                    <a:pt x="0" y="9992"/>
                  </a:moveTo>
                  <a:cubicBezTo>
                    <a:pt x="695" y="8315"/>
                    <a:pt x="3984" y="235"/>
                    <a:pt x="5094" y="5"/>
                  </a:cubicBezTo>
                  <a:cubicBezTo>
                    <a:pt x="6204" y="-225"/>
                    <a:pt x="5488" y="6933"/>
                    <a:pt x="6661" y="8610"/>
                  </a:cubicBezTo>
                  <a:cubicBezTo>
                    <a:pt x="7835" y="10287"/>
                    <a:pt x="8882" y="9997"/>
                    <a:pt x="10000" y="996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9" name="Line 334">
              <a:extLst>
                <a:ext uri="{FF2B5EF4-FFF2-40B4-BE49-F238E27FC236}">
                  <a16:creationId xmlns:a16="http://schemas.microsoft.com/office/drawing/2014/main" id="{AF5D54D6-CC93-6E42-8712-1BDF48F23C59}"/>
                </a:ext>
              </a:extLst>
            </p:cNvPr>
            <p:cNvSpPr>
              <a:spLocks noChangeShapeType="1"/>
            </p:cNvSpPr>
            <p:nvPr/>
          </p:nvSpPr>
          <p:spPr bwMode="auto">
            <a:xfrm>
              <a:off x="2011363" y="1673225"/>
              <a:ext cx="1254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0" name="Line 335">
              <a:extLst>
                <a:ext uri="{FF2B5EF4-FFF2-40B4-BE49-F238E27FC236}">
                  <a16:creationId xmlns:a16="http://schemas.microsoft.com/office/drawing/2014/main" id="{5F83D767-834B-CD45-B9C0-86188156B399}"/>
                </a:ext>
              </a:extLst>
            </p:cNvPr>
            <p:cNvSpPr>
              <a:spLocks noChangeShapeType="1"/>
            </p:cNvSpPr>
            <p:nvPr/>
          </p:nvSpPr>
          <p:spPr bwMode="auto">
            <a:xfrm>
              <a:off x="3944938" y="3381375"/>
              <a:ext cx="0" cy="13493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1" name="Text Box 336">
              <a:extLst>
                <a:ext uri="{FF2B5EF4-FFF2-40B4-BE49-F238E27FC236}">
                  <a16:creationId xmlns:a16="http://schemas.microsoft.com/office/drawing/2014/main" id="{4D3494C0-DD1C-794E-97BA-6E4472E2FD59}"/>
                </a:ext>
              </a:extLst>
            </p:cNvPr>
            <p:cNvSpPr txBox="1">
              <a:spLocks noChangeArrowheads="1"/>
            </p:cNvSpPr>
            <p:nvPr/>
          </p:nvSpPr>
          <p:spPr bwMode="auto">
            <a:xfrm>
              <a:off x="1505725" y="1423988"/>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2" name="Text Box 337">
              <a:extLst>
                <a:ext uri="{FF2B5EF4-FFF2-40B4-BE49-F238E27FC236}">
                  <a16:creationId xmlns:a16="http://schemas.microsoft.com/office/drawing/2014/main" id="{CE6E8577-4BD8-EE4D-8020-05E336E07DC2}"/>
                </a:ext>
              </a:extLst>
            </p:cNvPr>
            <p:cNvSpPr txBox="1">
              <a:spLocks noChangeArrowheads="1"/>
            </p:cNvSpPr>
            <p:nvPr/>
          </p:nvSpPr>
          <p:spPr bwMode="auto">
            <a:xfrm>
              <a:off x="3742512" y="3433763"/>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3" name="Text Box 338">
              <a:extLst>
                <a:ext uri="{FF2B5EF4-FFF2-40B4-BE49-F238E27FC236}">
                  <a16:creationId xmlns:a16="http://schemas.microsoft.com/office/drawing/2014/main" id="{05367630-23E9-2744-A1A7-0C85EC93DB37}"/>
                </a:ext>
              </a:extLst>
            </p:cNvPr>
            <p:cNvSpPr txBox="1">
              <a:spLocks noChangeArrowheads="1"/>
            </p:cNvSpPr>
            <p:nvPr/>
          </p:nvSpPr>
          <p:spPr bwMode="auto">
            <a:xfrm rot="-5400000">
              <a:off x="1416844" y="2351882"/>
              <a:ext cx="808037"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ymbol" charset="0"/>
                  <a:ea typeface="ＭＳ Ｐゴシック" charset="0"/>
                  <a:cs typeface="+mn-cs"/>
                </a:rPr>
                <a:t>l</a:t>
              </a:r>
              <a:r>
                <a:rPr kumimoji="0" lang="en-US" sz="2400" b="0" i="0" u="none" strike="noStrike" kern="1200" cap="none" spc="0" normalizeH="0" baseline="-25000" noProof="0">
                  <a:ln>
                    <a:noFill/>
                  </a:ln>
                  <a:solidFill>
                    <a:srgbClr val="000000"/>
                  </a:solidFill>
                  <a:effectLst/>
                  <a:uLnTx/>
                  <a:uFillTx/>
                  <a:latin typeface="Arial" charset="0"/>
                  <a:ea typeface="ＭＳ Ｐゴシック" charset="0"/>
                  <a:cs typeface="+mn-cs"/>
                </a:rPr>
                <a:t>out</a:t>
              </a:r>
            </a:p>
          </p:txBody>
        </p:sp>
        <p:sp>
          <p:nvSpPr>
            <p:cNvPr id="624" name="Text Box 339">
              <a:extLst>
                <a:ext uri="{FF2B5EF4-FFF2-40B4-BE49-F238E27FC236}">
                  <a16:creationId xmlns:a16="http://schemas.microsoft.com/office/drawing/2014/main" id="{5131AB9A-BD62-7E48-B700-9F673321A2AA}"/>
                </a:ext>
              </a:extLst>
            </p:cNvPr>
            <p:cNvSpPr txBox="1">
              <a:spLocks noChangeArrowheads="1"/>
            </p:cNvSpPr>
            <p:nvPr/>
          </p:nvSpPr>
          <p:spPr bwMode="auto">
            <a:xfrm>
              <a:off x="2857001" y="3343275"/>
              <a:ext cx="562975"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err="1">
                  <a:ln>
                    <a:noFill/>
                  </a:ln>
                  <a:solidFill>
                    <a:srgbClr val="00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in</a:t>
              </a:r>
              <a:r>
                <a:rPr kumimoji="0" lang="en-US" altLang="ja-JP"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30" name="Slide Number Placeholder 2">
            <a:extLst>
              <a:ext uri="{FF2B5EF4-FFF2-40B4-BE49-F238E27FC236}">
                <a16:creationId xmlns:a16="http://schemas.microsoft.com/office/drawing/2014/main" id="{B2D434D1-E742-A043-86CE-3BB54BC2F1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116</a:t>
            </a:fld>
            <a:endParaRPr lang="en-US" dirty="0"/>
          </a:p>
        </p:txBody>
      </p:sp>
    </p:spTree>
    <p:extLst>
      <p:ext uri="{BB962C8B-B14F-4D97-AF65-F5344CB8AC3E}">
        <p14:creationId xmlns:p14="http://schemas.microsoft.com/office/powerpoint/2010/main" val="4282205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insights</a:t>
            </a:r>
            <a:endParaRPr lang="en-US" sz="4400" b="0" dirty="0"/>
          </a:p>
        </p:txBody>
      </p:sp>
      <p:grpSp>
        <p:nvGrpSpPr>
          <p:cNvPr id="10" name="Group 9">
            <a:extLst>
              <a:ext uri="{FF2B5EF4-FFF2-40B4-BE49-F238E27FC236}">
                <a16:creationId xmlns:a16="http://schemas.microsoft.com/office/drawing/2014/main" id="{C64ABAFB-5459-F446-A0AC-48FC5C1C05E1}"/>
              </a:ext>
            </a:extLst>
          </p:cNvPr>
          <p:cNvGrpSpPr/>
          <p:nvPr/>
        </p:nvGrpSpPr>
        <p:grpSpPr>
          <a:xfrm>
            <a:off x="1054099" y="5185696"/>
            <a:ext cx="8420101" cy="1336368"/>
            <a:chOff x="1054099" y="4728508"/>
            <a:chExt cx="8420101" cy="1336368"/>
          </a:xfrm>
        </p:grpSpPr>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
              <a:extLst>
                <a:ext uri="{FF2B5EF4-FFF2-40B4-BE49-F238E27FC236}">
                  <a16:creationId xmlns:a16="http://schemas.microsoft.com/office/drawing/2014/main" id="{E62417CD-29D3-4540-95AB-DBD339E4A56F}"/>
                </a:ext>
              </a:extLst>
            </p:cNvPr>
            <p:cNvSpPr>
              <a:spLocks noChangeArrowheads="1"/>
            </p:cNvSpPr>
            <p:nvPr/>
          </p:nvSpPr>
          <p:spPr bwMode="auto">
            <a:xfrm>
              <a:off x="1054099" y="4926013"/>
              <a:ext cx="6735751" cy="8081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 buffering wasted for packets lost downstream</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pic>
          <p:nvPicPr>
            <p:cNvPr id="3" name="Picture 2">
              <a:extLst>
                <a:ext uri="{FF2B5EF4-FFF2-40B4-BE49-F238E27FC236}">
                  <a16:creationId xmlns:a16="http://schemas.microsoft.com/office/drawing/2014/main" id="{497D00A8-A6C2-354A-9DB9-EE706DA9DEDB}"/>
                </a:ext>
              </a:extLst>
            </p:cNvPr>
            <p:cNvPicPr>
              <a:picLocks noChangeAspect="1"/>
            </p:cNvPicPr>
            <p:nvPr/>
          </p:nvPicPr>
          <p:blipFill>
            <a:blip r:embed="rId3"/>
            <a:stretch>
              <a:fillRect/>
            </a:stretch>
          </p:blipFill>
          <p:spPr>
            <a:xfrm>
              <a:off x="7734126" y="4728508"/>
              <a:ext cx="1657096" cy="1336368"/>
            </a:xfrm>
            <a:prstGeom prst="rect">
              <a:avLst/>
            </a:prstGeom>
          </p:spPr>
        </p:pic>
      </p:grpSp>
      <p:grpSp>
        <p:nvGrpSpPr>
          <p:cNvPr id="13" name="Group 12">
            <a:extLst>
              <a:ext uri="{FF2B5EF4-FFF2-40B4-BE49-F238E27FC236}">
                <a16:creationId xmlns:a16="http://schemas.microsoft.com/office/drawing/2014/main" id="{77E4D1E4-3EEB-4E4B-8616-C6D7345EBEEE}"/>
              </a:ext>
            </a:extLst>
          </p:cNvPr>
          <p:cNvGrpSpPr/>
          <p:nvPr/>
        </p:nvGrpSpPr>
        <p:grpSpPr>
          <a:xfrm>
            <a:off x="1028700" y="2052023"/>
            <a:ext cx="10080734" cy="1334789"/>
            <a:chOff x="1028700" y="1860299"/>
            <a:chExt cx="10080734" cy="1334789"/>
          </a:xfrm>
        </p:grpSpPr>
        <p:sp>
          <p:nvSpPr>
            <p:cNvPr id="129" name="Rectangle 4">
              <a:extLst>
                <a:ext uri="{FF2B5EF4-FFF2-40B4-BE49-F238E27FC236}">
                  <a16:creationId xmlns:a16="http://schemas.microsoft.com/office/drawing/2014/main" id="{C8DF44BF-39DD-7A44-89E8-80E5392BB02F}"/>
                </a:ext>
              </a:extLst>
            </p:cNvPr>
            <p:cNvSpPr>
              <a:spLocks noChangeArrowheads="1"/>
            </p:cNvSpPr>
            <p:nvPr/>
          </p:nvSpPr>
          <p:spPr bwMode="auto">
            <a:xfrm>
              <a:off x="1028700" y="2139156"/>
              <a:ext cx="10080734"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delay increases as capacity approached </a:t>
              </a:r>
            </a:p>
          </p:txBody>
        </p:sp>
        <p:pic>
          <p:nvPicPr>
            <p:cNvPr id="9" name="Picture 8">
              <a:extLst>
                <a:ext uri="{FF2B5EF4-FFF2-40B4-BE49-F238E27FC236}">
                  <a16:creationId xmlns:a16="http://schemas.microsoft.com/office/drawing/2014/main" id="{B3BC8354-A522-CA41-8AD1-6483FE2E7AA3}"/>
                </a:ext>
              </a:extLst>
            </p:cNvPr>
            <p:cNvPicPr>
              <a:picLocks noChangeAspect="1"/>
            </p:cNvPicPr>
            <p:nvPr/>
          </p:nvPicPr>
          <p:blipFill>
            <a:blip r:embed="rId4"/>
            <a:stretch>
              <a:fillRect/>
            </a:stretch>
          </p:blipFill>
          <p:spPr>
            <a:xfrm>
              <a:off x="9451601" y="1860299"/>
              <a:ext cx="1402990" cy="1334789"/>
            </a:xfrm>
            <a:prstGeom prst="rect">
              <a:avLst/>
            </a:prstGeom>
          </p:spPr>
        </p:pic>
      </p:grpSp>
      <p:grpSp>
        <p:nvGrpSpPr>
          <p:cNvPr id="18" name="Group 17">
            <a:extLst>
              <a:ext uri="{FF2B5EF4-FFF2-40B4-BE49-F238E27FC236}">
                <a16:creationId xmlns:a16="http://schemas.microsoft.com/office/drawing/2014/main" id="{A3D27AAF-A2F5-E143-ACD8-97D841F75BBA}"/>
              </a:ext>
            </a:extLst>
          </p:cNvPr>
          <p:cNvGrpSpPr/>
          <p:nvPr/>
        </p:nvGrpSpPr>
        <p:grpSpPr>
          <a:xfrm>
            <a:off x="1041400" y="4167737"/>
            <a:ext cx="9952137" cy="1463041"/>
            <a:chOff x="1041400" y="4167737"/>
            <a:chExt cx="9952137" cy="1463041"/>
          </a:xfrm>
        </p:grpSpPr>
        <p:sp>
          <p:nvSpPr>
            <p:cNvPr id="131" name="Rectangle 4">
              <a:extLst>
                <a:ext uri="{FF2B5EF4-FFF2-40B4-BE49-F238E27FC236}">
                  <a16:creationId xmlns:a16="http://schemas.microsoft.com/office/drawing/2014/main" id="{E69E1480-29A3-FC40-B2EA-9D31AA40C563}"/>
                </a:ext>
              </a:extLst>
            </p:cNvPr>
            <p:cNvSpPr>
              <a:spLocks noChangeArrowheads="1"/>
            </p:cNvSpPr>
            <p:nvPr/>
          </p:nvSpPr>
          <p:spPr bwMode="auto">
            <a:xfrm>
              <a:off x="1041400" y="4352873"/>
              <a:ext cx="6769100" cy="7622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un-needed duplicates further decreases effective throughput</a:t>
              </a:r>
            </a:p>
          </p:txBody>
        </p:sp>
        <p:pic>
          <p:nvPicPr>
            <p:cNvPr id="14" name="Picture 13">
              <a:extLst>
                <a:ext uri="{FF2B5EF4-FFF2-40B4-BE49-F238E27FC236}">
                  <a16:creationId xmlns:a16="http://schemas.microsoft.com/office/drawing/2014/main" id="{0C8C9A99-D0A4-9E4A-AD6A-0403159B3DB3}"/>
                </a:ext>
              </a:extLst>
            </p:cNvPr>
            <p:cNvPicPr>
              <a:picLocks noChangeAspect="1"/>
            </p:cNvPicPr>
            <p:nvPr/>
          </p:nvPicPr>
          <p:blipFill>
            <a:blip r:embed="rId5"/>
            <a:stretch>
              <a:fillRect/>
            </a:stretch>
          </p:blipFill>
          <p:spPr>
            <a:xfrm>
              <a:off x="9364995" y="4167737"/>
              <a:ext cx="1628542" cy="1463041"/>
            </a:xfrm>
            <a:prstGeom prst="rect">
              <a:avLst/>
            </a:prstGeom>
          </p:spPr>
        </p:pic>
      </p:grpSp>
      <p:grpSp>
        <p:nvGrpSpPr>
          <p:cNvPr id="17" name="Group 16">
            <a:extLst>
              <a:ext uri="{FF2B5EF4-FFF2-40B4-BE49-F238E27FC236}">
                <a16:creationId xmlns:a16="http://schemas.microsoft.com/office/drawing/2014/main" id="{25331F8E-78B4-5E4D-9E14-918B774CF79B}"/>
              </a:ext>
            </a:extLst>
          </p:cNvPr>
          <p:cNvGrpSpPr/>
          <p:nvPr/>
        </p:nvGrpSpPr>
        <p:grpSpPr>
          <a:xfrm>
            <a:off x="1041400" y="2983830"/>
            <a:ext cx="8301120" cy="1447533"/>
            <a:chOff x="1041400" y="2983830"/>
            <a:chExt cx="8301120" cy="1447533"/>
          </a:xfrm>
        </p:grpSpPr>
        <p:sp>
          <p:nvSpPr>
            <p:cNvPr id="130" name="Rectangle 4">
              <a:extLst>
                <a:ext uri="{FF2B5EF4-FFF2-40B4-BE49-F238E27FC236}">
                  <a16:creationId xmlns:a16="http://schemas.microsoft.com/office/drawing/2014/main" id="{E0B74A1B-74C4-184F-94CC-A99D0D2E3668}"/>
                </a:ext>
              </a:extLst>
            </p:cNvPr>
            <p:cNvSpPr>
              <a:spLocks noChangeArrowheads="1"/>
            </p:cNvSpPr>
            <p:nvPr/>
          </p:nvSpPr>
          <p:spPr bwMode="auto">
            <a:xfrm>
              <a:off x="1041400" y="3256108"/>
              <a:ext cx="6332794" cy="4272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loss/retransmission decreases effective throughput</a:t>
              </a:r>
            </a:p>
          </p:txBody>
        </p:sp>
        <p:pic>
          <p:nvPicPr>
            <p:cNvPr id="16" name="Picture 15">
              <a:extLst>
                <a:ext uri="{FF2B5EF4-FFF2-40B4-BE49-F238E27FC236}">
                  <a16:creationId xmlns:a16="http://schemas.microsoft.com/office/drawing/2014/main" id="{B0F0FCDE-CAF5-4C40-A5A2-D21059E4F26A}"/>
                </a:ext>
              </a:extLst>
            </p:cNvPr>
            <p:cNvPicPr>
              <a:picLocks noChangeAspect="1"/>
            </p:cNvPicPr>
            <p:nvPr/>
          </p:nvPicPr>
          <p:blipFill>
            <a:blip r:embed="rId6"/>
            <a:stretch>
              <a:fillRect/>
            </a:stretch>
          </p:blipFill>
          <p:spPr>
            <a:xfrm>
              <a:off x="7723915" y="2983830"/>
              <a:ext cx="1618605" cy="1447533"/>
            </a:xfrm>
            <a:prstGeom prst="rect">
              <a:avLst/>
            </a:prstGeom>
          </p:spPr>
        </p:pic>
      </p:grpSp>
      <p:grpSp>
        <p:nvGrpSpPr>
          <p:cNvPr id="20" name="Group 19">
            <a:extLst>
              <a:ext uri="{FF2B5EF4-FFF2-40B4-BE49-F238E27FC236}">
                <a16:creationId xmlns:a16="http://schemas.microsoft.com/office/drawing/2014/main" id="{1F7EFD51-4F3D-7A4D-8E82-A230AAE12880}"/>
              </a:ext>
            </a:extLst>
          </p:cNvPr>
          <p:cNvGrpSpPr/>
          <p:nvPr/>
        </p:nvGrpSpPr>
        <p:grpSpPr>
          <a:xfrm>
            <a:off x="1041400" y="1190115"/>
            <a:ext cx="8210815" cy="1330482"/>
            <a:chOff x="1041400" y="1190115"/>
            <a:chExt cx="8210815" cy="1330482"/>
          </a:xfrm>
        </p:grpSpPr>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041400" y="1395413"/>
              <a:ext cx="6538912"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throughput can never exceed capacity </a:t>
              </a:r>
            </a:p>
          </p:txBody>
        </p:sp>
        <p:pic>
          <p:nvPicPr>
            <p:cNvPr id="19" name="Picture 18">
              <a:extLst>
                <a:ext uri="{FF2B5EF4-FFF2-40B4-BE49-F238E27FC236}">
                  <a16:creationId xmlns:a16="http://schemas.microsoft.com/office/drawing/2014/main" id="{C7DCF390-386B-AE45-BE92-F53BE11B8376}"/>
                </a:ext>
              </a:extLst>
            </p:cNvPr>
            <p:cNvPicPr>
              <a:picLocks noChangeAspect="1"/>
            </p:cNvPicPr>
            <p:nvPr/>
          </p:nvPicPr>
          <p:blipFill>
            <a:blip r:embed="rId7"/>
            <a:stretch>
              <a:fillRect/>
            </a:stretch>
          </p:blipFill>
          <p:spPr>
            <a:xfrm>
              <a:off x="7729084" y="1190115"/>
              <a:ext cx="1523131" cy="1330482"/>
            </a:xfrm>
            <a:prstGeom prst="rect">
              <a:avLst/>
            </a:prstGeom>
          </p:spPr>
        </p:pic>
      </p:grpSp>
      <p:sp>
        <p:nvSpPr>
          <p:cNvPr id="21" name="Slide Number Placeholder 2">
            <a:extLst>
              <a:ext uri="{FF2B5EF4-FFF2-40B4-BE49-F238E27FC236}">
                <a16:creationId xmlns:a16="http://schemas.microsoft.com/office/drawing/2014/main" id="{BBFEA973-F377-3247-B95A-5759C5BD8A0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117</a:t>
            </a:fld>
            <a:endParaRPr lang="en-US" dirty="0"/>
          </a:p>
        </p:txBody>
      </p:sp>
    </p:spTree>
    <p:extLst>
      <p:ext uri="{BB962C8B-B14F-4D97-AF65-F5344CB8AC3E}">
        <p14:creationId xmlns:p14="http://schemas.microsoft.com/office/powerpoint/2010/main" val="803740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7" name="Group 176">
            <a:extLst>
              <a:ext uri="{FF2B5EF4-FFF2-40B4-BE49-F238E27FC236}">
                <a16:creationId xmlns:a16="http://schemas.microsoft.com/office/drawing/2014/main" id="{06DD7C50-58C4-B34F-A819-0EADD89C2A37}"/>
              </a:ext>
            </a:extLst>
          </p:cNvPr>
          <p:cNvGrpSpPr/>
          <p:nvPr/>
        </p:nvGrpSpPr>
        <p:grpSpPr>
          <a:xfrm>
            <a:off x="10476914" y="2368655"/>
            <a:ext cx="717868" cy="1154474"/>
            <a:chOff x="7664720" y="2795550"/>
            <a:chExt cx="717868" cy="1154474"/>
          </a:xfrm>
        </p:grpSpPr>
        <p:sp>
          <p:nvSpPr>
            <p:cNvPr id="178" name="Rectangle 177">
              <a:extLst>
                <a:ext uri="{FF2B5EF4-FFF2-40B4-BE49-F238E27FC236}">
                  <a16:creationId xmlns:a16="http://schemas.microsoft.com/office/drawing/2014/main" id="{F52B9B30-D973-4342-9353-3C55976BEB6A}"/>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79" name="Straight Connector 178">
              <a:extLst>
                <a:ext uri="{FF2B5EF4-FFF2-40B4-BE49-F238E27FC236}">
                  <a16:creationId xmlns:a16="http://schemas.microsoft.com/office/drawing/2014/main" id="{224EADA8-9231-C54D-B660-93136571FE3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EB564AD7-6052-D74E-AFB8-443721B0BA8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BC030439-89A7-D141-93A0-55E98A03659C}"/>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A29CBFF5-3970-894F-B8C7-846B6CF65EF2}"/>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2" name="Freeform 270">
            <a:extLst>
              <a:ext uri="{FF2B5EF4-FFF2-40B4-BE49-F238E27FC236}">
                <a16:creationId xmlns:a16="http://schemas.microsoft.com/office/drawing/2014/main" id="{CE7C7371-97B5-C346-A95F-94B2CF95CEF8}"/>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4" name="Group 354">
            <a:extLst>
              <a:ext uri="{FF2B5EF4-FFF2-40B4-BE49-F238E27FC236}">
                <a16:creationId xmlns:a16="http://schemas.microsoft.com/office/drawing/2014/main" id="{1BCC2894-BF9B-8F46-AA42-B55DC303E1A8}"/>
              </a:ext>
            </a:extLst>
          </p:cNvPr>
          <p:cNvGrpSpPr>
            <a:grpSpLocks/>
          </p:cNvGrpSpPr>
          <p:nvPr/>
        </p:nvGrpSpPr>
        <p:grpSpPr bwMode="auto">
          <a:xfrm>
            <a:off x="6405254" y="3243263"/>
            <a:ext cx="525462" cy="434975"/>
            <a:chOff x="-44" y="1473"/>
            <a:chExt cx="981" cy="1105"/>
          </a:xfrm>
        </p:grpSpPr>
        <p:pic>
          <p:nvPicPr>
            <p:cNvPr id="135" name="Picture 355" descr="desktop_computer_stylized_medium">
              <a:extLst>
                <a:ext uri="{FF2B5EF4-FFF2-40B4-BE49-F238E27FC236}">
                  <a16:creationId xmlns:a16="http://schemas.microsoft.com/office/drawing/2014/main" id="{3E99589F-1E40-7C43-B8AA-5029A4A263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 name="Freeform 356">
              <a:extLst>
                <a:ext uri="{FF2B5EF4-FFF2-40B4-BE49-F238E27FC236}">
                  <a16:creationId xmlns:a16="http://schemas.microsoft.com/office/drawing/2014/main" id="{B3DD6BB4-576F-9148-8D11-578565B588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37" name="Group 136">
            <a:extLst>
              <a:ext uri="{FF2B5EF4-FFF2-40B4-BE49-F238E27FC236}">
                <a16:creationId xmlns:a16="http://schemas.microsoft.com/office/drawing/2014/main" id="{147F56F3-1CFD-5745-9F94-FFAF782BC64A}"/>
              </a:ext>
            </a:extLst>
          </p:cNvPr>
          <p:cNvGrpSpPr/>
          <p:nvPr/>
        </p:nvGrpSpPr>
        <p:grpSpPr>
          <a:xfrm>
            <a:off x="7045286" y="2362077"/>
            <a:ext cx="717868" cy="1154474"/>
            <a:chOff x="7664720" y="2799688"/>
            <a:chExt cx="717868" cy="1154474"/>
          </a:xfrm>
        </p:grpSpPr>
        <p:sp>
          <p:nvSpPr>
            <p:cNvPr id="138" name="Rectangle 137">
              <a:extLst>
                <a:ext uri="{FF2B5EF4-FFF2-40B4-BE49-F238E27FC236}">
                  <a16:creationId xmlns:a16="http://schemas.microsoft.com/office/drawing/2014/main" id="{12A18A2C-071A-724E-ABAB-EE121ADBCB05}"/>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9" name="Straight Connector 138">
              <a:extLst>
                <a:ext uri="{FF2B5EF4-FFF2-40B4-BE49-F238E27FC236}">
                  <a16:creationId xmlns:a16="http://schemas.microsoft.com/office/drawing/2014/main" id="{5A246001-6FA7-F047-AECA-800C5A5F30CD}"/>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407FE2E-B4F8-E142-9856-65C553F4A8E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F241007-617C-9B47-BDCF-F85615C450A7}"/>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2AB2A72B-F1C5-4049-8439-AABBF750CD86}"/>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884903" y="1939313"/>
            <a:ext cx="5562600" cy="2536434"/>
          </a:xfrm>
        </p:spPr>
        <p:txBody>
          <a:bodyPr>
            <a:normAutofit lnSpcReduction="10000"/>
          </a:bodyPr>
          <a:lstStyle/>
          <a:p>
            <a:pPr>
              <a:buFont typeface="Wingdings" charset="0"/>
              <a:buNone/>
              <a:defRPr/>
            </a:pPr>
            <a:r>
              <a:rPr lang="en-US" sz="3200" dirty="0">
                <a:solidFill>
                  <a:srgbClr val="C00000"/>
                </a:solidFill>
              </a:rPr>
              <a:t>E</a:t>
            </a:r>
            <a:r>
              <a:rPr lang="en-US" sz="3200" dirty="0">
                <a:solidFill>
                  <a:srgbClr val="C00000"/>
                </a:solidFill>
                <a:cs typeface="+mn-cs"/>
              </a:rPr>
              <a:t>nd-end congestion control:</a:t>
            </a:r>
          </a:p>
          <a:p>
            <a:pPr marL="466725" indent="-336550">
              <a:defRPr/>
            </a:pPr>
            <a:r>
              <a:rPr lang="en-US" sz="3200" dirty="0"/>
              <a:t>no explicit feedback from network</a:t>
            </a:r>
          </a:p>
          <a:p>
            <a:pPr marL="466725" indent="-336550">
              <a:defRPr/>
            </a:pPr>
            <a:r>
              <a:rPr lang="en-US" sz="3200" dirty="0"/>
              <a:t>congestion </a:t>
            </a:r>
            <a:r>
              <a:rPr lang="en-US" sz="3200" i="1" dirty="0">
                <a:solidFill>
                  <a:srgbClr val="C00000"/>
                </a:solidFill>
              </a:rPr>
              <a:t>inferred</a:t>
            </a:r>
            <a:r>
              <a:rPr lang="en-US" sz="3200" dirty="0"/>
              <a:t> from observed loss, delay</a:t>
            </a: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5" name="Freeform 2">
            <a:extLst>
              <a:ext uri="{FF2B5EF4-FFF2-40B4-BE49-F238E27FC236}">
                <a16:creationId xmlns:a16="http://schemas.microsoft.com/office/drawing/2014/main" id="{152A9AF6-236E-E947-A90D-95476DF178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6" name="Freeform 6">
            <a:extLst>
              <a:ext uri="{FF2B5EF4-FFF2-40B4-BE49-F238E27FC236}">
                <a16:creationId xmlns:a16="http://schemas.microsoft.com/office/drawing/2014/main" id="{57E9EEA9-F362-5541-9FCC-5483A233137E}"/>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7" name="Freeform 91">
            <a:extLst>
              <a:ext uri="{FF2B5EF4-FFF2-40B4-BE49-F238E27FC236}">
                <a16:creationId xmlns:a16="http://schemas.microsoft.com/office/drawing/2014/main" id="{E427D45F-306D-1B44-BF5E-891FCB01E246}"/>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8" name="Freeform 92">
            <a:extLst>
              <a:ext uri="{FF2B5EF4-FFF2-40B4-BE49-F238E27FC236}">
                <a16:creationId xmlns:a16="http://schemas.microsoft.com/office/drawing/2014/main" id="{F209776F-AA9D-E941-ADBB-CB44422BD081}"/>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9" name="Freeform 93">
            <a:extLst>
              <a:ext uri="{FF2B5EF4-FFF2-40B4-BE49-F238E27FC236}">
                <a16:creationId xmlns:a16="http://schemas.microsoft.com/office/drawing/2014/main" id="{8B9D5253-F5A6-2746-81DB-996216E1FB97}"/>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0" name="Freeform 94">
            <a:extLst>
              <a:ext uri="{FF2B5EF4-FFF2-40B4-BE49-F238E27FC236}">
                <a16:creationId xmlns:a16="http://schemas.microsoft.com/office/drawing/2014/main" id="{61F0A20F-097C-EA42-809A-3298AB6693B1}"/>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 name="Freeform 95">
            <a:extLst>
              <a:ext uri="{FF2B5EF4-FFF2-40B4-BE49-F238E27FC236}">
                <a16:creationId xmlns:a16="http://schemas.microsoft.com/office/drawing/2014/main" id="{424EA790-DC83-AE41-B59F-CDBDBE0981CB}"/>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2" name="Freeform 96">
            <a:extLst>
              <a:ext uri="{FF2B5EF4-FFF2-40B4-BE49-F238E27FC236}">
                <a16:creationId xmlns:a16="http://schemas.microsoft.com/office/drawing/2014/main" id="{72EB3BD6-9F21-2342-8AED-3E9F67894AD9}"/>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71" name="Group 70">
            <a:extLst>
              <a:ext uri="{FF2B5EF4-FFF2-40B4-BE49-F238E27FC236}">
                <a16:creationId xmlns:a16="http://schemas.microsoft.com/office/drawing/2014/main" id="{475DCF5F-4092-2C43-896B-19822B08E6B5}"/>
              </a:ext>
            </a:extLst>
          </p:cNvPr>
          <p:cNvGrpSpPr/>
          <p:nvPr/>
        </p:nvGrpSpPr>
        <p:grpSpPr>
          <a:xfrm>
            <a:off x="9719734" y="3946352"/>
            <a:ext cx="578032" cy="285706"/>
            <a:chOff x="7493876" y="2774731"/>
            <a:chExt cx="1481958" cy="894622"/>
          </a:xfrm>
        </p:grpSpPr>
        <p:sp>
          <p:nvSpPr>
            <p:cNvPr id="72" name="Freeform 71">
              <a:extLst>
                <a:ext uri="{FF2B5EF4-FFF2-40B4-BE49-F238E27FC236}">
                  <a16:creationId xmlns:a16="http://schemas.microsoft.com/office/drawing/2014/main" id="{318160F9-6FEC-9A43-8802-7C6CC98A3EE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73" name="Oval 72">
              <a:extLst>
                <a:ext uri="{FF2B5EF4-FFF2-40B4-BE49-F238E27FC236}">
                  <a16:creationId xmlns:a16="http://schemas.microsoft.com/office/drawing/2014/main" id="{5375EF01-0290-9B47-8E36-E43DE1108F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74" name="Group 73">
              <a:extLst>
                <a:ext uri="{FF2B5EF4-FFF2-40B4-BE49-F238E27FC236}">
                  <a16:creationId xmlns:a16="http://schemas.microsoft.com/office/drawing/2014/main" id="{9B178D65-D230-EE4E-A397-C7BE84BE7B28}"/>
                </a:ext>
              </a:extLst>
            </p:cNvPr>
            <p:cNvGrpSpPr/>
            <p:nvPr/>
          </p:nvGrpSpPr>
          <p:grpSpPr>
            <a:xfrm>
              <a:off x="7713663" y="2848339"/>
              <a:ext cx="1042107" cy="425543"/>
              <a:chOff x="7786941" y="2884917"/>
              <a:chExt cx="897649" cy="353919"/>
            </a:xfrm>
          </p:grpSpPr>
          <p:sp>
            <p:nvSpPr>
              <p:cNvPr id="75" name="Freeform 74">
                <a:extLst>
                  <a:ext uri="{FF2B5EF4-FFF2-40B4-BE49-F238E27FC236}">
                    <a16:creationId xmlns:a16="http://schemas.microsoft.com/office/drawing/2014/main" id="{F6706B47-A3DA-2948-AE76-ECB82CD2119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6" name="Freeform 75">
                <a:extLst>
                  <a:ext uri="{FF2B5EF4-FFF2-40B4-BE49-F238E27FC236}">
                    <a16:creationId xmlns:a16="http://schemas.microsoft.com/office/drawing/2014/main" id="{6997E8A2-E352-944A-9B99-BDEBAA2024A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7" name="Freeform 76">
                <a:extLst>
                  <a:ext uri="{FF2B5EF4-FFF2-40B4-BE49-F238E27FC236}">
                    <a16:creationId xmlns:a16="http://schemas.microsoft.com/office/drawing/2014/main" id="{C5522D15-A640-D544-8C5A-740AB151741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8" name="Freeform 77">
                <a:extLst>
                  <a:ext uri="{FF2B5EF4-FFF2-40B4-BE49-F238E27FC236}">
                    <a16:creationId xmlns:a16="http://schemas.microsoft.com/office/drawing/2014/main" id="{0A657C9E-78AA-054A-8253-7E707F297A7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79" name="Group 78">
            <a:extLst>
              <a:ext uri="{FF2B5EF4-FFF2-40B4-BE49-F238E27FC236}">
                <a16:creationId xmlns:a16="http://schemas.microsoft.com/office/drawing/2014/main" id="{0703BE46-EF6B-8F4F-8103-DB506FA237F8}"/>
              </a:ext>
            </a:extLst>
          </p:cNvPr>
          <p:cNvGrpSpPr/>
          <p:nvPr/>
        </p:nvGrpSpPr>
        <p:grpSpPr>
          <a:xfrm>
            <a:off x="9351606" y="4600112"/>
            <a:ext cx="578032" cy="285706"/>
            <a:chOff x="7493876" y="2774731"/>
            <a:chExt cx="1481958" cy="894622"/>
          </a:xfrm>
        </p:grpSpPr>
        <p:sp>
          <p:nvSpPr>
            <p:cNvPr id="80" name="Freeform 79">
              <a:extLst>
                <a:ext uri="{FF2B5EF4-FFF2-40B4-BE49-F238E27FC236}">
                  <a16:creationId xmlns:a16="http://schemas.microsoft.com/office/drawing/2014/main" id="{C93DB37A-DC30-7049-A906-DE4299FCFE9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1" name="Oval 80">
              <a:extLst>
                <a:ext uri="{FF2B5EF4-FFF2-40B4-BE49-F238E27FC236}">
                  <a16:creationId xmlns:a16="http://schemas.microsoft.com/office/drawing/2014/main" id="{4D540D06-51B9-D24C-A5F5-D49982A0863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82" name="Group 81">
              <a:extLst>
                <a:ext uri="{FF2B5EF4-FFF2-40B4-BE49-F238E27FC236}">
                  <a16:creationId xmlns:a16="http://schemas.microsoft.com/office/drawing/2014/main" id="{50B97449-7EBF-F346-9FFA-F3CB1C97A6B6}"/>
                </a:ext>
              </a:extLst>
            </p:cNvPr>
            <p:cNvGrpSpPr/>
            <p:nvPr/>
          </p:nvGrpSpPr>
          <p:grpSpPr>
            <a:xfrm>
              <a:off x="7713663" y="2848339"/>
              <a:ext cx="1042107" cy="425543"/>
              <a:chOff x="7786941" y="2884917"/>
              <a:chExt cx="897649" cy="353919"/>
            </a:xfrm>
          </p:grpSpPr>
          <p:sp>
            <p:nvSpPr>
              <p:cNvPr id="83" name="Freeform 82">
                <a:extLst>
                  <a:ext uri="{FF2B5EF4-FFF2-40B4-BE49-F238E27FC236}">
                    <a16:creationId xmlns:a16="http://schemas.microsoft.com/office/drawing/2014/main" id="{1A098066-DD0C-0547-8ABC-8D18EA23F16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4" name="Freeform 83">
                <a:extLst>
                  <a:ext uri="{FF2B5EF4-FFF2-40B4-BE49-F238E27FC236}">
                    <a16:creationId xmlns:a16="http://schemas.microsoft.com/office/drawing/2014/main" id="{54B9AE5D-1C6E-8747-BA6A-CE53FF8E918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5" name="Freeform 84">
                <a:extLst>
                  <a:ext uri="{FF2B5EF4-FFF2-40B4-BE49-F238E27FC236}">
                    <a16:creationId xmlns:a16="http://schemas.microsoft.com/office/drawing/2014/main" id="{D4A0CA9E-BE5A-D743-94BD-A9A3807788B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6" name="Freeform 85">
                <a:extLst>
                  <a:ext uri="{FF2B5EF4-FFF2-40B4-BE49-F238E27FC236}">
                    <a16:creationId xmlns:a16="http://schemas.microsoft.com/office/drawing/2014/main" id="{208F4AD6-8E7A-EC46-8054-65F26912355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87" name="Group 86">
            <a:extLst>
              <a:ext uri="{FF2B5EF4-FFF2-40B4-BE49-F238E27FC236}">
                <a16:creationId xmlns:a16="http://schemas.microsoft.com/office/drawing/2014/main" id="{2174B89A-A569-2044-B74A-55933EDB42EC}"/>
              </a:ext>
            </a:extLst>
          </p:cNvPr>
          <p:cNvGrpSpPr/>
          <p:nvPr/>
        </p:nvGrpSpPr>
        <p:grpSpPr>
          <a:xfrm>
            <a:off x="8195132" y="4551443"/>
            <a:ext cx="578032" cy="285706"/>
            <a:chOff x="7493876" y="2774731"/>
            <a:chExt cx="1481958" cy="894622"/>
          </a:xfrm>
        </p:grpSpPr>
        <p:sp>
          <p:nvSpPr>
            <p:cNvPr id="88" name="Freeform 87">
              <a:extLst>
                <a:ext uri="{FF2B5EF4-FFF2-40B4-BE49-F238E27FC236}">
                  <a16:creationId xmlns:a16="http://schemas.microsoft.com/office/drawing/2014/main" id="{5E0F2D6A-4975-2240-9DBA-9752CDABCD3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9" name="Oval 88">
              <a:extLst>
                <a:ext uri="{FF2B5EF4-FFF2-40B4-BE49-F238E27FC236}">
                  <a16:creationId xmlns:a16="http://schemas.microsoft.com/office/drawing/2014/main" id="{7671BCEE-CA54-2A42-97FC-01FA73F51C9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0" name="Group 89">
              <a:extLst>
                <a:ext uri="{FF2B5EF4-FFF2-40B4-BE49-F238E27FC236}">
                  <a16:creationId xmlns:a16="http://schemas.microsoft.com/office/drawing/2014/main" id="{BB74E383-7E77-2E4D-BBB3-C0CB1C080B5D}"/>
                </a:ext>
              </a:extLst>
            </p:cNvPr>
            <p:cNvGrpSpPr/>
            <p:nvPr/>
          </p:nvGrpSpPr>
          <p:grpSpPr>
            <a:xfrm>
              <a:off x="7713663" y="2848339"/>
              <a:ext cx="1042107" cy="425543"/>
              <a:chOff x="7786941" y="2884917"/>
              <a:chExt cx="897649" cy="353919"/>
            </a:xfrm>
          </p:grpSpPr>
          <p:sp>
            <p:nvSpPr>
              <p:cNvPr id="91" name="Freeform 90">
                <a:extLst>
                  <a:ext uri="{FF2B5EF4-FFF2-40B4-BE49-F238E27FC236}">
                    <a16:creationId xmlns:a16="http://schemas.microsoft.com/office/drawing/2014/main" id="{23C2C74B-BD87-0F41-9E97-2D6D70231DE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2" name="Freeform 91">
                <a:extLst>
                  <a:ext uri="{FF2B5EF4-FFF2-40B4-BE49-F238E27FC236}">
                    <a16:creationId xmlns:a16="http://schemas.microsoft.com/office/drawing/2014/main" id="{F9A726BB-74B1-444A-9200-225EE583E8C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3" name="Freeform 92">
                <a:extLst>
                  <a:ext uri="{FF2B5EF4-FFF2-40B4-BE49-F238E27FC236}">
                    <a16:creationId xmlns:a16="http://schemas.microsoft.com/office/drawing/2014/main" id="{480EBF5E-6B8D-F547-BD3C-56A7E685D38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4" name="Freeform 93">
                <a:extLst>
                  <a:ext uri="{FF2B5EF4-FFF2-40B4-BE49-F238E27FC236}">
                    <a16:creationId xmlns:a16="http://schemas.microsoft.com/office/drawing/2014/main" id="{BD8743C8-69EE-7C4B-AAD2-C758A3F1F9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95" name="Group 94">
            <a:extLst>
              <a:ext uri="{FF2B5EF4-FFF2-40B4-BE49-F238E27FC236}">
                <a16:creationId xmlns:a16="http://schemas.microsoft.com/office/drawing/2014/main" id="{5E3371FA-1B37-E043-BBA9-FBAEC0EF06BB}"/>
              </a:ext>
            </a:extLst>
          </p:cNvPr>
          <p:cNvGrpSpPr/>
          <p:nvPr/>
        </p:nvGrpSpPr>
        <p:grpSpPr>
          <a:xfrm>
            <a:off x="8800632" y="3636044"/>
            <a:ext cx="578032" cy="285706"/>
            <a:chOff x="7493876" y="2774731"/>
            <a:chExt cx="1481958" cy="894622"/>
          </a:xfrm>
        </p:grpSpPr>
        <p:sp>
          <p:nvSpPr>
            <p:cNvPr id="96" name="Freeform 95">
              <a:extLst>
                <a:ext uri="{FF2B5EF4-FFF2-40B4-BE49-F238E27FC236}">
                  <a16:creationId xmlns:a16="http://schemas.microsoft.com/office/drawing/2014/main" id="{D3C4E5C9-0C6C-FE44-8E48-3AEAB312320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97" name="Oval 96">
              <a:extLst>
                <a:ext uri="{FF2B5EF4-FFF2-40B4-BE49-F238E27FC236}">
                  <a16:creationId xmlns:a16="http://schemas.microsoft.com/office/drawing/2014/main" id="{00F2B9E3-1FE0-3341-9F1D-E60AC91CF4F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8" name="Group 97">
              <a:extLst>
                <a:ext uri="{FF2B5EF4-FFF2-40B4-BE49-F238E27FC236}">
                  <a16:creationId xmlns:a16="http://schemas.microsoft.com/office/drawing/2014/main" id="{D9A4FE6E-757F-104A-A301-53D57A115B9D}"/>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D1C4D832-AA7B-2F44-88F3-867F1C5C739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0" name="Freeform 99">
                <a:extLst>
                  <a:ext uri="{FF2B5EF4-FFF2-40B4-BE49-F238E27FC236}">
                    <a16:creationId xmlns:a16="http://schemas.microsoft.com/office/drawing/2014/main" id="{17B4F7C5-8F07-6444-9C56-5CCC6DAD801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Freeform 100">
                <a:extLst>
                  <a:ext uri="{FF2B5EF4-FFF2-40B4-BE49-F238E27FC236}">
                    <a16:creationId xmlns:a16="http://schemas.microsoft.com/office/drawing/2014/main" id="{A4D1016A-A633-4F47-AD16-9F5C4A1B4B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Freeform 101">
                <a:extLst>
                  <a:ext uri="{FF2B5EF4-FFF2-40B4-BE49-F238E27FC236}">
                    <a16:creationId xmlns:a16="http://schemas.microsoft.com/office/drawing/2014/main" id="{4E90D1C0-25CA-D549-8BEC-F6FC08E9AF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03" name="Group 102">
            <a:extLst>
              <a:ext uri="{FF2B5EF4-FFF2-40B4-BE49-F238E27FC236}">
                <a16:creationId xmlns:a16="http://schemas.microsoft.com/office/drawing/2014/main" id="{5E0A555A-7D83-9C41-BC45-9CE34B97A2A0}"/>
              </a:ext>
            </a:extLst>
          </p:cNvPr>
          <p:cNvGrpSpPr/>
          <p:nvPr/>
        </p:nvGrpSpPr>
        <p:grpSpPr>
          <a:xfrm>
            <a:off x="8711293" y="4233883"/>
            <a:ext cx="578032" cy="285706"/>
            <a:chOff x="7493876" y="2774731"/>
            <a:chExt cx="1481958" cy="894622"/>
          </a:xfrm>
        </p:grpSpPr>
        <p:sp>
          <p:nvSpPr>
            <p:cNvPr id="104" name="Freeform 103">
              <a:extLst>
                <a:ext uri="{FF2B5EF4-FFF2-40B4-BE49-F238E27FC236}">
                  <a16:creationId xmlns:a16="http://schemas.microsoft.com/office/drawing/2014/main" id="{0CEF8A07-20B9-AE45-8F1F-7A43CAB1D71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5" name="Oval 104">
              <a:extLst>
                <a:ext uri="{FF2B5EF4-FFF2-40B4-BE49-F238E27FC236}">
                  <a16:creationId xmlns:a16="http://schemas.microsoft.com/office/drawing/2014/main" id="{EA79D59C-1529-9C45-BD77-6FFDD5DEAA4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6" name="Group 105">
              <a:extLst>
                <a:ext uri="{FF2B5EF4-FFF2-40B4-BE49-F238E27FC236}">
                  <a16:creationId xmlns:a16="http://schemas.microsoft.com/office/drawing/2014/main" id="{E973AF34-BA3E-0A49-9E54-BD6B223BA524}"/>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C47C43C3-8FCB-5847-9007-9FF04DAF74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Freeform 107">
                <a:extLst>
                  <a:ext uri="{FF2B5EF4-FFF2-40B4-BE49-F238E27FC236}">
                    <a16:creationId xmlns:a16="http://schemas.microsoft.com/office/drawing/2014/main" id="{09F2051C-9B20-EE45-9CE2-4D3C79652D1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79216339-F1AE-4C4A-9C17-5BCC324EB3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Freeform 109">
                <a:extLst>
                  <a:ext uri="{FF2B5EF4-FFF2-40B4-BE49-F238E27FC236}">
                    <a16:creationId xmlns:a16="http://schemas.microsoft.com/office/drawing/2014/main" id="{161D2AE2-963A-F744-92D8-01315F74683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11" name="Group 110">
            <a:extLst>
              <a:ext uri="{FF2B5EF4-FFF2-40B4-BE49-F238E27FC236}">
                <a16:creationId xmlns:a16="http://schemas.microsoft.com/office/drawing/2014/main" id="{EFB94137-26B4-A84C-B882-BC754696ADF8}"/>
              </a:ext>
            </a:extLst>
          </p:cNvPr>
          <p:cNvGrpSpPr/>
          <p:nvPr/>
        </p:nvGrpSpPr>
        <p:grpSpPr>
          <a:xfrm>
            <a:off x="7764614" y="3944180"/>
            <a:ext cx="578032" cy="285706"/>
            <a:chOff x="7493876" y="2774731"/>
            <a:chExt cx="1481958" cy="894622"/>
          </a:xfrm>
        </p:grpSpPr>
        <p:sp>
          <p:nvSpPr>
            <p:cNvPr id="112" name="Freeform 111">
              <a:extLst>
                <a:ext uri="{FF2B5EF4-FFF2-40B4-BE49-F238E27FC236}">
                  <a16:creationId xmlns:a16="http://schemas.microsoft.com/office/drawing/2014/main" id="{56959650-8F47-BD44-967D-3B54247086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13" name="Oval 112">
              <a:extLst>
                <a:ext uri="{FF2B5EF4-FFF2-40B4-BE49-F238E27FC236}">
                  <a16:creationId xmlns:a16="http://schemas.microsoft.com/office/drawing/2014/main" id="{D4F846E9-5E5D-9246-A16E-A37E1F2DB7E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14" name="Group 113">
              <a:extLst>
                <a:ext uri="{FF2B5EF4-FFF2-40B4-BE49-F238E27FC236}">
                  <a16:creationId xmlns:a16="http://schemas.microsoft.com/office/drawing/2014/main" id="{6C080F1D-CE13-8A4D-AE86-A9987401AEFE}"/>
                </a:ext>
              </a:extLst>
            </p:cNvPr>
            <p:cNvGrpSpPr/>
            <p:nvPr/>
          </p:nvGrpSpPr>
          <p:grpSpPr>
            <a:xfrm>
              <a:off x="7713663" y="2848339"/>
              <a:ext cx="1042107" cy="425543"/>
              <a:chOff x="7786941" y="2884917"/>
              <a:chExt cx="897649" cy="353919"/>
            </a:xfrm>
          </p:grpSpPr>
          <p:sp>
            <p:nvSpPr>
              <p:cNvPr id="115" name="Freeform 114">
                <a:extLst>
                  <a:ext uri="{FF2B5EF4-FFF2-40B4-BE49-F238E27FC236}">
                    <a16:creationId xmlns:a16="http://schemas.microsoft.com/office/drawing/2014/main" id="{C92B06F2-78EF-804D-8E0C-DCE71C44A56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Freeform 115">
                <a:extLst>
                  <a:ext uri="{FF2B5EF4-FFF2-40B4-BE49-F238E27FC236}">
                    <a16:creationId xmlns:a16="http://schemas.microsoft.com/office/drawing/2014/main" id="{C074DBD1-927C-2B4D-B10B-DD852445FB2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7" name="Freeform 116">
                <a:extLst>
                  <a:ext uri="{FF2B5EF4-FFF2-40B4-BE49-F238E27FC236}">
                    <a16:creationId xmlns:a16="http://schemas.microsoft.com/office/drawing/2014/main" id="{BC9D84BC-889B-C849-9229-D2795054B3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8" name="Freeform 117">
                <a:extLst>
                  <a:ext uri="{FF2B5EF4-FFF2-40B4-BE49-F238E27FC236}">
                    <a16:creationId xmlns:a16="http://schemas.microsoft.com/office/drawing/2014/main" id="{9073BE05-706B-1446-BB36-AB53194859C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3" name="Group 2">
            <a:extLst>
              <a:ext uri="{FF2B5EF4-FFF2-40B4-BE49-F238E27FC236}">
                <a16:creationId xmlns:a16="http://schemas.microsoft.com/office/drawing/2014/main" id="{C584E5A3-CC37-804B-8E37-84F25E87BC63}"/>
              </a:ext>
            </a:extLst>
          </p:cNvPr>
          <p:cNvGrpSpPr/>
          <p:nvPr/>
        </p:nvGrpSpPr>
        <p:grpSpPr>
          <a:xfrm>
            <a:off x="8867832" y="4245561"/>
            <a:ext cx="456701" cy="226548"/>
            <a:chOff x="6859123" y="5156933"/>
            <a:chExt cx="456701" cy="226548"/>
          </a:xfrm>
        </p:grpSpPr>
        <p:sp>
          <p:nvSpPr>
            <p:cNvPr id="9" name="Rectangle 8">
              <a:extLst>
                <a:ext uri="{FF2B5EF4-FFF2-40B4-BE49-F238E27FC236}">
                  <a16:creationId xmlns:a16="http://schemas.microsoft.com/office/drawing/2014/main" id="{C093256C-E351-F04F-8F57-8CBAADAD32D9}"/>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 name="Straight Connector 10">
              <a:extLst>
                <a:ext uri="{FF2B5EF4-FFF2-40B4-BE49-F238E27FC236}">
                  <a16:creationId xmlns:a16="http://schemas.microsoft.com/office/drawing/2014/main" id="{0C154E25-F682-744F-8785-AB5EDB9A5A5F}"/>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E29C5F0A-310C-1443-A4BF-D9B6A1F9EDB9}"/>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B65FCB07-1990-1F40-B6A0-2DC9A68091B3}"/>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E0B89AD6-5E3A-1642-BCCA-337C835BC035}"/>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35A1AE44-6AB7-1949-9184-889F736756EC}"/>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C564862D-347A-7E41-8F9D-0ADF80768A2B}"/>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AC855F5F-C9C2-4744-9B1E-696B4F0DB89C}"/>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2D3DD9EA-3345-8345-9221-C06D0834BC89}"/>
              </a:ext>
            </a:extLst>
          </p:cNvPr>
          <p:cNvGrpSpPr/>
          <p:nvPr/>
        </p:nvGrpSpPr>
        <p:grpSpPr>
          <a:xfrm>
            <a:off x="7428575" y="2677315"/>
            <a:ext cx="3355719" cy="1705017"/>
            <a:chOff x="7428575" y="2677315"/>
            <a:chExt cx="3355719" cy="1705017"/>
          </a:xfrm>
        </p:grpSpPr>
        <p:sp>
          <p:nvSpPr>
            <p:cNvPr id="13" name="Freeform 12">
              <a:extLst>
                <a:ext uri="{FF2B5EF4-FFF2-40B4-BE49-F238E27FC236}">
                  <a16:creationId xmlns:a16="http://schemas.microsoft.com/office/drawing/2014/main" id="{F7906425-B196-CC44-BB40-5ACEF23B0A29}"/>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4689" name="Freeform 114688">
              <a:extLst>
                <a:ext uri="{FF2B5EF4-FFF2-40B4-BE49-F238E27FC236}">
                  <a16:creationId xmlns:a16="http://schemas.microsoft.com/office/drawing/2014/main" id="{F4B58868-99E6-0645-9773-CB66EC208FBD}"/>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TextBox 7">
              <a:extLst>
                <a:ext uri="{FF2B5EF4-FFF2-40B4-BE49-F238E27FC236}">
                  <a16:creationId xmlns:a16="http://schemas.microsoft.com/office/drawing/2014/main" id="{431762DD-608F-AC4F-8D36-9BC825C14FB4}"/>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129" name="TextBox 128">
              <a:extLst>
                <a:ext uri="{FF2B5EF4-FFF2-40B4-BE49-F238E27FC236}">
                  <a16:creationId xmlns:a16="http://schemas.microsoft.com/office/drawing/2014/main" id="{38081CC2-E66E-0845-8CCA-2D10C6BE30EA}"/>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10" name="Group 9">
            <a:extLst>
              <a:ext uri="{FF2B5EF4-FFF2-40B4-BE49-F238E27FC236}">
                <a16:creationId xmlns:a16="http://schemas.microsoft.com/office/drawing/2014/main" id="{57CD35EA-0731-A641-906C-8974E60D529B}"/>
              </a:ext>
            </a:extLst>
          </p:cNvPr>
          <p:cNvGrpSpPr/>
          <p:nvPr/>
        </p:nvGrpSpPr>
        <p:grpSpPr>
          <a:xfrm>
            <a:off x="6799618" y="2691243"/>
            <a:ext cx="4657206" cy="1827509"/>
            <a:chOff x="6799618" y="2691243"/>
            <a:chExt cx="4657206" cy="1827509"/>
          </a:xfrm>
        </p:grpSpPr>
        <p:sp>
          <p:nvSpPr>
            <p:cNvPr id="124" name="Freeform 123">
              <a:extLst>
                <a:ext uri="{FF2B5EF4-FFF2-40B4-BE49-F238E27FC236}">
                  <a16:creationId xmlns:a16="http://schemas.microsoft.com/office/drawing/2014/main" id="{809FCE5A-94F2-AB43-A427-15DC48978945}"/>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0" name="TextBox 129">
              <a:extLst>
                <a:ext uri="{FF2B5EF4-FFF2-40B4-BE49-F238E27FC236}">
                  <a16:creationId xmlns:a16="http://schemas.microsoft.com/office/drawing/2014/main" id="{AC21E889-4F82-8649-829E-554EB51D7E5D}"/>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131" name="TextBox 130">
              <a:extLst>
                <a:ext uri="{FF2B5EF4-FFF2-40B4-BE49-F238E27FC236}">
                  <a16:creationId xmlns:a16="http://schemas.microsoft.com/office/drawing/2014/main" id="{4D544F8A-E5C9-4C42-B077-C996AF3E7BF7}"/>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176" name="Freeform 254">
            <a:extLst>
              <a:ext uri="{FF2B5EF4-FFF2-40B4-BE49-F238E27FC236}">
                <a16:creationId xmlns:a16="http://schemas.microsoft.com/office/drawing/2014/main" id="{098028B6-BF7C-6A40-A6E7-BD363548A403}"/>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4" name="Group 289">
            <a:extLst>
              <a:ext uri="{FF2B5EF4-FFF2-40B4-BE49-F238E27FC236}">
                <a16:creationId xmlns:a16="http://schemas.microsoft.com/office/drawing/2014/main" id="{36A89038-0233-574C-A16F-E12F82E32856}"/>
              </a:ext>
            </a:extLst>
          </p:cNvPr>
          <p:cNvGrpSpPr>
            <a:grpSpLocks/>
          </p:cNvGrpSpPr>
          <p:nvPr/>
        </p:nvGrpSpPr>
        <p:grpSpPr bwMode="auto">
          <a:xfrm>
            <a:off x="11355079" y="3260620"/>
            <a:ext cx="231775" cy="441325"/>
            <a:chOff x="4140" y="429"/>
            <a:chExt cx="1425" cy="2396"/>
          </a:xfrm>
        </p:grpSpPr>
        <p:sp>
          <p:nvSpPr>
            <p:cNvPr id="188" name="Freeform 290">
              <a:extLst>
                <a:ext uri="{FF2B5EF4-FFF2-40B4-BE49-F238E27FC236}">
                  <a16:creationId xmlns:a16="http://schemas.microsoft.com/office/drawing/2014/main" id="{9264264F-C8FF-E941-B8DB-F2A13E30F56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Rectangle 291">
              <a:extLst>
                <a:ext uri="{FF2B5EF4-FFF2-40B4-BE49-F238E27FC236}">
                  <a16:creationId xmlns:a16="http://schemas.microsoft.com/office/drawing/2014/main" id="{5580AF65-ED2C-7F4A-90B9-25AFA8C927C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Freeform 292">
              <a:extLst>
                <a:ext uri="{FF2B5EF4-FFF2-40B4-BE49-F238E27FC236}">
                  <a16:creationId xmlns:a16="http://schemas.microsoft.com/office/drawing/2014/main" id="{BC0C9A2A-A362-5D48-A13D-A730292A1B6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Freeform 293">
              <a:extLst>
                <a:ext uri="{FF2B5EF4-FFF2-40B4-BE49-F238E27FC236}">
                  <a16:creationId xmlns:a16="http://schemas.microsoft.com/office/drawing/2014/main" id="{741E5815-F201-3946-BA11-1961624585E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5" name="Rectangle 294">
              <a:extLst>
                <a:ext uri="{FF2B5EF4-FFF2-40B4-BE49-F238E27FC236}">
                  <a16:creationId xmlns:a16="http://schemas.microsoft.com/office/drawing/2014/main" id="{16834F46-BEA1-E54A-99D2-06A1D9E4EFA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95">
              <a:extLst>
                <a:ext uri="{FF2B5EF4-FFF2-40B4-BE49-F238E27FC236}">
                  <a16:creationId xmlns:a16="http://schemas.microsoft.com/office/drawing/2014/main" id="{EFE1DB65-55C6-A040-8489-E8E7A5072621}"/>
                </a:ext>
              </a:extLst>
            </p:cNvPr>
            <p:cNvGrpSpPr>
              <a:grpSpLocks/>
            </p:cNvGrpSpPr>
            <p:nvPr/>
          </p:nvGrpSpPr>
          <p:grpSpPr bwMode="auto">
            <a:xfrm>
              <a:off x="4749" y="668"/>
              <a:ext cx="581" cy="145"/>
              <a:chOff x="614" y="2568"/>
              <a:chExt cx="725" cy="139"/>
            </a:xfrm>
          </p:grpSpPr>
          <p:sp>
            <p:nvSpPr>
              <p:cNvPr id="233" name="AutoShape 296">
                <a:extLst>
                  <a:ext uri="{FF2B5EF4-FFF2-40B4-BE49-F238E27FC236}">
                    <a16:creationId xmlns:a16="http://schemas.microsoft.com/office/drawing/2014/main" id="{60C873E6-EA5F-E546-9871-6CD69A03054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4" name="AutoShape 297">
                <a:extLst>
                  <a:ext uri="{FF2B5EF4-FFF2-40B4-BE49-F238E27FC236}">
                    <a16:creationId xmlns:a16="http://schemas.microsoft.com/office/drawing/2014/main" id="{AE94AAEC-480B-8047-91E5-519724D0625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3" name="Rectangle 298">
              <a:extLst>
                <a:ext uri="{FF2B5EF4-FFF2-40B4-BE49-F238E27FC236}">
                  <a16:creationId xmlns:a16="http://schemas.microsoft.com/office/drawing/2014/main" id="{66AA352A-88C1-474E-8553-BFDBC71D6A7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299">
              <a:extLst>
                <a:ext uri="{FF2B5EF4-FFF2-40B4-BE49-F238E27FC236}">
                  <a16:creationId xmlns:a16="http://schemas.microsoft.com/office/drawing/2014/main" id="{063BD826-F329-CE4F-8A05-BAE407197A8D}"/>
                </a:ext>
              </a:extLst>
            </p:cNvPr>
            <p:cNvGrpSpPr>
              <a:grpSpLocks/>
            </p:cNvGrpSpPr>
            <p:nvPr/>
          </p:nvGrpSpPr>
          <p:grpSpPr bwMode="auto">
            <a:xfrm>
              <a:off x="4747" y="994"/>
              <a:ext cx="581" cy="134"/>
              <a:chOff x="614" y="2568"/>
              <a:chExt cx="725" cy="139"/>
            </a:xfrm>
          </p:grpSpPr>
          <p:sp>
            <p:nvSpPr>
              <p:cNvPr id="231" name="AutoShape 300">
                <a:extLst>
                  <a:ext uri="{FF2B5EF4-FFF2-40B4-BE49-F238E27FC236}">
                    <a16:creationId xmlns:a16="http://schemas.microsoft.com/office/drawing/2014/main" id="{502F9F8E-D733-304B-8917-5387C94462A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AutoShape 301">
                <a:extLst>
                  <a:ext uri="{FF2B5EF4-FFF2-40B4-BE49-F238E27FC236}">
                    <a16:creationId xmlns:a16="http://schemas.microsoft.com/office/drawing/2014/main" id="{8FA48F3E-A09B-9947-AC4E-53AB08CAC06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302">
              <a:extLst>
                <a:ext uri="{FF2B5EF4-FFF2-40B4-BE49-F238E27FC236}">
                  <a16:creationId xmlns:a16="http://schemas.microsoft.com/office/drawing/2014/main" id="{7E665F5D-879D-9E40-84B5-66D85E68A50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Rectangle 303">
              <a:extLst>
                <a:ext uri="{FF2B5EF4-FFF2-40B4-BE49-F238E27FC236}">
                  <a16:creationId xmlns:a16="http://schemas.microsoft.com/office/drawing/2014/main" id="{7647528B-9EF0-E54D-974E-7DFC94037620}"/>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304">
              <a:extLst>
                <a:ext uri="{FF2B5EF4-FFF2-40B4-BE49-F238E27FC236}">
                  <a16:creationId xmlns:a16="http://schemas.microsoft.com/office/drawing/2014/main" id="{467A70C4-7121-374D-AFDB-661BA82AC2A8}"/>
                </a:ext>
              </a:extLst>
            </p:cNvPr>
            <p:cNvGrpSpPr>
              <a:grpSpLocks/>
            </p:cNvGrpSpPr>
            <p:nvPr/>
          </p:nvGrpSpPr>
          <p:grpSpPr bwMode="auto">
            <a:xfrm>
              <a:off x="4735" y="1627"/>
              <a:ext cx="582" cy="151"/>
              <a:chOff x="614" y="2568"/>
              <a:chExt cx="725" cy="139"/>
            </a:xfrm>
          </p:grpSpPr>
          <p:sp>
            <p:nvSpPr>
              <p:cNvPr id="229" name="AutoShape 305">
                <a:extLst>
                  <a:ext uri="{FF2B5EF4-FFF2-40B4-BE49-F238E27FC236}">
                    <a16:creationId xmlns:a16="http://schemas.microsoft.com/office/drawing/2014/main" id="{C5AF588B-0651-0545-9142-FD07BC8763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306">
                <a:extLst>
                  <a:ext uri="{FF2B5EF4-FFF2-40B4-BE49-F238E27FC236}">
                    <a16:creationId xmlns:a16="http://schemas.microsoft.com/office/drawing/2014/main" id="{9BEB1652-4112-004D-B7AC-1F3734A3C0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8" name="Freeform 307">
              <a:extLst>
                <a:ext uri="{FF2B5EF4-FFF2-40B4-BE49-F238E27FC236}">
                  <a16:creationId xmlns:a16="http://schemas.microsoft.com/office/drawing/2014/main" id="{D7A79ECE-B70D-2548-A773-6DCE4F281A8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09" name="Group 308">
              <a:extLst>
                <a:ext uri="{FF2B5EF4-FFF2-40B4-BE49-F238E27FC236}">
                  <a16:creationId xmlns:a16="http://schemas.microsoft.com/office/drawing/2014/main" id="{1ECF4553-693A-DD4D-A0E2-8AA0E2504F64}"/>
                </a:ext>
              </a:extLst>
            </p:cNvPr>
            <p:cNvGrpSpPr>
              <a:grpSpLocks/>
            </p:cNvGrpSpPr>
            <p:nvPr/>
          </p:nvGrpSpPr>
          <p:grpSpPr bwMode="auto">
            <a:xfrm>
              <a:off x="4739" y="1327"/>
              <a:ext cx="582" cy="139"/>
              <a:chOff x="614" y="2568"/>
              <a:chExt cx="725" cy="139"/>
            </a:xfrm>
          </p:grpSpPr>
          <p:sp>
            <p:nvSpPr>
              <p:cNvPr id="227" name="AutoShape 309">
                <a:extLst>
                  <a:ext uri="{FF2B5EF4-FFF2-40B4-BE49-F238E27FC236}">
                    <a16:creationId xmlns:a16="http://schemas.microsoft.com/office/drawing/2014/main" id="{9C16F586-202A-6C49-BECE-8D7B0011EBA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310">
                <a:extLst>
                  <a:ext uri="{FF2B5EF4-FFF2-40B4-BE49-F238E27FC236}">
                    <a16:creationId xmlns:a16="http://schemas.microsoft.com/office/drawing/2014/main" id="{C758F7C7-9330-BE46-A86A-D42B5637C8E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Rectangle 311">
              <a:extLst>
                <a:ext uri="{FF2B5EF4-FFF2-40B4-BE49-F238E27FC236}">
                  <a16:creationId xmlns:a16="http://schemas.microsoft.com/office/drawing/2014/main" id="{533FE805-6D97-3D40-A722-65F7EC32A1D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1" name="Freeform 312">
              <a:extLst>
                <a:ext uri="{FF2B5EF4-FFF2-40B4-BE49-F238E27FC236}">
                  <a16:creationId xmlns:a16="http://schemas.microsoft.com/office/drawing/2014/main" id="{620834FD-6B76-EA4B-A18C-65A47D402B0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Freeform 313">
              <a:extLst>
                <a:ext uri="{FF2B5EF4-FFF2-40B4-BE49-F238E27FC236}">
                  <a16:creationId xmlns:a16="http://schemas.microsoft.com/office/drawing/2014/main" id="{C5A12F9D-49AB-5145-AA15-D382AA5D35C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3" name="Oval 314">
              <a:extLst>
                <a:ext uri="{FF2B5EF4-FFF2-40B4-BE49-F238E27FC236}">
                  <a16:creationId xmlns:a16="http://schemas.microsoft.com/office/drawing/2014/main" id="{80DD1625-6CB9-AC4C-88B8-9DC831FCEE6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Freeform 315">
              <a:extLst>
                <a:ext uri="{FF2B5EF4-FFF2-40B4-BE49-F238E27FC236}">
                  <a16:creationId xmlns:a16="http://schemas.microsoft.com/office/drawing/2014/main" id="{A65F0511-3C28-C743-A21D-6264A21184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1" name="AutoShape 316">
              <a:extLst>
                <a:ext uri="{FF2B5EF4-FFF2-40B4-BE49-F238E27FC236}">
                  <a16:creationId xmlns:a16="http://schemas.microsoft.com/office/drawing/2014/main" id="{FADC981B-C983-6D40-AEA7-04B355ECAD3A}"/>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AutoShape 317">
              <a:extLst>
                <a:ext uri="{FF2B5EF4-FFF2-40B4-BE49-F238E27FC236}">
                  <a16:creationId xmlns:a16="http://schemas.microsoft.com/office/drawing/2014/main" id="{708D79ED-DBE2-644C-B85E-DB3961F564FD}"/>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3" name="Oval 318">
              <a:extLst>
                <a:ext uri="{FF2B5EF4-FFF2-40B4-BE49-F238E27FC236}">
                  <a16:creationId xmlns:a16="http://schemas.microsoft.com/office/drawing/2014/main" id="{87AF5859-5E53-EE4C-954A-8D2D2B20071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Oval 319">
              <a:extLst>
                <a:ext uri="{FF2B5EF4-FFF2-40B4-BE49-F238E27FC236}">
                  <a16:creationId xmlns:a16="http://schemas.microsoft.com/office/drawing/2014/main" id="{43616DFE-DE4C-D94C-B77F-413A270CAAE8}"/>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5" name="Oval 320">
              <a:extLst>
                <a:ext uri="{FF2B5EF4-FFF2-40B4-BE49-F238E27FC236}">
                  <a16:creationId xmlns:a16="http://schemas.microsoft.com/office/drawing/2014/main" id="{63CB7C6A-7959-294B-919F-406DF43820E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Rectangle 321">
              <a:extLst>
                <a:ext uri="{FF2B5EF4-FFF2-40B4-BE49-F238E27FC236}">
                  <a16:creationId xmlns:a16="http://schemas.microsoft.com/office/drawing/2014/main" id="{3ED5D38A-C2F0-8444-B700-8ED29C8B7FB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Rectangle 3">
            <a:extLst>
              <a:ext uri="{FF2B5EF4-FFF2-40B4-BE49-F238E27FC236}">
                <a16:creationId xmlns:a16="http://schemas.microsoft.com/office/drawing/2014/main" id="{4AEA1865-8C28-134C-8B6C-07E3981D0325}"/>
              </a:ext>
            </a:extLst>
          </p:cNvPr>
          <p:cNvSpPr txBox="1">
            <a:spLocks noChangeArrowheads="1"/>
          </p:cNvSpPr>
          <p:nvPr/>
        </p:nvSpPr>
        <p:spPr>
          <a:xfrm>
            <a:off x="921800" y="4257398"/>
            <a:ext cx="5562600" cy="6322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6725" marR="0" lvl="0" indent="-3365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approach taken by TCP</a:t>
            </a:r>
            <a:endParaRPr kumimoji="0" lang="en-US" sz="36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3" name="Slide Number Placeholder 2">
            <a:extLst>
              <a:ext uri="{FF2B5EF4-FFF2-40B4-BE49-F238E27FC236}">
                <a16:creationId xmlns:a16="http://schemas.microsoft.com/office/drawing/2014/main" id="{80FEFCD4-E64A-AA4F-ACAB-74CB4ECDD2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118</a:t>
            </a:fld>
            <a:endParaRPr lang="en-US" dirty="0"/>
          </a:p>
        </p:txBody>
      </p:sp>
    </p:spTree>
    <p:extLst>
      <p:ext uri="{BB962C8B-B14F-4D97-AF65-F5344CB8AC3E}">
        <p14:creationId xmlns:p14="http://schemas.microsoft.com/office/powerpoint/2010/main" val="274916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right)">
                                      <p:cBhvr>
                                        <p:cTn id="11" dur="10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28"/>
                                        </p:tgtEl>
                                        <p:attrNameLst>
                                          <p:attrName>style.visibility</p:attrName>
                                        </p:attrNameLst>
                                      </p:cBhvr>
                                      <p:to>
                                        <p:strVal val="visible"/>
                                      </p:to>
                                    </p:set>
                                    <p:animEffect transition="in" filter="dissolve">
                                      <p:cBhvr>
                                        <p:cTn id="16"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718945" y="5640403"/>
            <a:ext cx="5781368" cy="736333"/>
          </a:xfrm>
        </p:spPr>
        <p:txBody>
          <a:bodyPr>
            <a:normAutofit/>
          </a:bodyPr>
          <a:lstStyle/>
          <a:p>
            <a:pPr marL="407988" indent="-277813">
              <a:defRPr/>
            </a:pPr>
            <a:r>
              <a:rPr lang="en-US" sz="3000" dirty="0"/>
              <a:t>TCP ECN, ATM, </a:t>
            </a:r>
            <a:r>
              <a:rPr lang="en-US" sz="3000" dirty="0" err="1"/>
              <a:t>DECbit</a:t>
            </a:r>
            <a:r>
              <a:rPr lang="en-US" sz="3000" dirty="0"/>
              <a:t> protocols</a:t>
            </a:r>
            <a:endParaRPr lang="en-US" sz="3500" dirty="0">
              <a:cs typeface="+mn-cs"/>
            </a:endParaRP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28" name="Freeform 2">
            <a:extLst>
              <a:ext uri="{FF2B5EF4-FFF2-40B4-BE49-F238E27FC236}">
                <a16:creationId xmlns:a16="http://schemas.microsoft.com/office/drawing/2014/main" id="{366E9ABE-54D6-794A-BFDC-C271FA98FB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2" name="Freeform 6">
            <a:extLst>
              <a:ext uri="{FF2B5EF4-FFF2-40B4-BE49-F238E27FC236}">
                <a16:creationId xmlns:a16="http://schemas.microsoft.com/office/drawing/2014/main" id="{FFF13A6F-0F53-424B-A39A-76E877F099A6}"/>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4" name="Freeform 91">
            <a:extLst>
              <a:ext uri="{FF2B5EF4-FFF2-40B4-BE49-F238E27FC236}">
                <a16:creationId xmlns:a16="http://schemas.microsoft.com/office/drawing/2014/main" id="{0468E56B-A027-0D44-AEB8-704F79D68813}"/>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5" name="Freeform 92">
            <a:extLst>
              <a:ext uri="{FF2B5EF4-FFF2-40B4-BE49-F238E27FC236}">
                <a16:creationId xmlns:a16="http://schemas.microsoft.com/office/drawing/2014/main" id="{054FFAAB-E9BC-3E4C-8FB9-3EA2FFF0707B}"/>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6" name="Freeform 93">
            <a:extLst>
              <a:ext uri="{FF2B5EF4-FFF2-40B4-BE49-F238E27FC236}">
                <a16:creationId xmlns:a16="http://schemas.microsoft.com/office/drawing/2014/main" id="{1504AC5D-D6C1-D049-A591-6F0963B988CC}"/>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7" name="Freeform 94">
            <a:extLst>
              <a:ext uri="{FF2B5EF4-FFF2-40B4-BE49-F238E27FC236}">
                <a16:creationId xmlns:a16="http://schemas.microsoft.com/office/drawing/2014/main" id="{49EE5ACA-6705-2D4D-9A89-77A1C64919B5}"/>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8" name="Freeform 95">
            <a:extLst>
              <a:ext uri="{FF2B5EF4-FFF2-40B4-BE49-F238E27FC236}">
                <a16:creationId xmlns:a16="http://schemas.microsoft.com/office/drawing/2014/main" id="{C75D3801-AA9A-394F-B133-0C907B494EA8}"/>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9" name="Freeform 96">
            <a:extLst>
              <a:ext uri="{FF2B5EF4-FFF2-40B4-BE49-F238E27FC236}">
                <a16:creationId xmlns:a16="http://schemas.microsoft.com/office/drawing/2014/main" id="{22DFD150-DCC3-9C4E-B2A1-9978ADFC2D32}"/>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140" name="Group 139">
            <a:extLst>
              <a:ext uri="{FF2B5EF4-FFF2-40B4-BE49-F238E27FC236}">
                <a16:creationId xmlns:a16="http://schemas.microsoft.com/office/drawing/2014/main" id="{FE2A56FD-5BF2-8A47-B917-EC5BDAE7B6D9}"/>
              </a:ext>
            </a:extLst>
          </p:cNvPr>
          <p:cNvGrpSpPr/>
          <p:nvPr/>
        </p:nvGrpSpPr>
        <p:grpSpPr>
          <a:xfrm>
            <a:off x="9719734" y="3946352"/>
            <a:ext cx="578032" cy="285706"/>
            <a:chOff x="7493876" y="2774731"/>
            <a:chExt cx="1481958" cy="894622"/>
          </a:xfrm>
        </p:grpSpPr>
        <p:sp>
          <p:nvSpPr>
            <p:cNvPr id="295" name="Freeform 294">
              <a:extLst>
                <a:ext uri="{FF2B5EF4-FFF2-40B4-BE49-F238E27FC236}">
                  <a16:creationId xmlns:a16="http://schemas.microsoft.com/office/drawing/2014/main" id="{A22F5E6C-8071-584B-A45A-61580F1DF3A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96" name="Oval 295">
              <a:extLst>
                <a:ext uri="{FF2B5EF4-FFF2-40B4-BE49-F238E27FC236}">
                  <a16:creationId xmlns:a16="http://schemas.microsoft.com/office/drawing/2014/main" id="{19D9D590-1C6D-B940-8236-FB7A7C7C3E1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7" name="Group 296">
              <a:extLst>
                <a:ext uri="{FF2B5EF4-FFF2-40B4-BE49-F238E27FC236}">
                  <a16:creationId xmlns:a16="http://schemas.microsoft.com/office/drawing/2014/main" id="{55AD85DE-1093-294C-A79D-C39AACCD04DE}"/>
                </a:ext>
              </a:extLst>
            </p:cNvPr>
            <p:cNvGrpSpPr/>
            <p:nvPr/>
          </p:nvGrpSpPr>
          <p:grpSpPr>
            <a:xfrm>
              <a:off x="7713663" y="2848339"/>
              <a:ext cx="1042107" cy="425543"/>
              <a:chOff x="7786941" y="2884917"/>
              <a:chExt cx="897649" cy="353919"/>
            </a:xfrm>
          </p:grpSpPr>
          <p:sp>
            <p:nvSpPr>
              <p:cNvPr id="298" name="Freeform 297">
                <a:extLst>
                  <a:ext uri="{FF2B5EF4-FFF2-40B4-BE49-F238E27FC236}">
                    <a16:creationId xmlns:a16="http://schemas.microsoft.com/office/drawing/2014/main" id="{74555870-3136-5F47-A50A-B9C84ADD9B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9" name="Freeform 298">
                <a:extLst>
                  <a:ext uri="{FF2B5EF4-FFF2-40B4-BE49-F238E27FC236}">
                    <a16:creationId xmlns:a16="http://schemas.microsoft.com/office/drawing/2014/main" id="{4C89C07A-54CC-1F4B-8662-219BDC60226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0" name="Freeform 299">
                <a:extLst>
                  <a:ext uri="{FF2B5EF4-FFF2-40B4-BE49-F238E27FC236}">
                    <a16:creationId xmlns:a16="http://schemas.microsoft.com/office/drawing/2014/main" id="{AD074A1D-33A9-FD4E-9502-6E1A7B8749F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1" name="Freeform 300">
                <a:extLst>
                  <a:ext uri="{FF2B5EF4-FFF2-40B4-BE49-F238E27FC236}">
                    <a16:creationId xmlns:a16="http://schemas.microsoft.com/office/drawing/2014/main" id="{CCD24AC6-75BD-7240-ACA1-858F993F76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41" name="Group 140">
            <a:extLst>
              <a:ext uri="{FF2B5EF4-FFF2-40B4-BE49-F238E27FC236}">
                <a16:creationId xmlns:a16="http://schemas.microsoft.com/office/drawing/2014/main" id="{87D364BE-067C-ED48-9F93-CCBD43D1F1FD}"/>
              </a:ext>
            </a:extLst>
          </p:cNvPr>
          <p:cNvGrpSpPr/>
          <p:nvPr/>
        </p:nvGrpSpPr>
        <p:grpSpPr>
          <a:xfrm>
            <a:off x="9351606" y="4600112"/>
            <a:ext cx="578032" cy="285706"/>
            <a:chOff x="7493876" y="2774731"/>
            <a:chExt cx="1481958" cy="894622"/>
          </a:xfrm>
        </p:grpSpPr>
        <p:sp>
          <p:nvSpPr>
            <p:cNvPr id="288" name="Freeform 287">
              <a:extLst>
                <a:ext uri="{FF2B5EF4-FFF2-40B4-BE49-F238E27FC236}">
                  <a16:creationId xmlns:a16="http://schemas.microsoft.com/office/drawing/2014/main" id="{56103B33-85E9-6646-AD36-73F16468B3C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9" name="Oval 288">
              <a:extLst>
                <a:ext uri="{FF2B5EF4-FFF2-40B4-BE49-F238E27FC236}">
                  <a16:creationId xmlns:a16="http://schemas.microsoft.com/office/drawing/2014/main" id="{A249CC8A-2DD9-A540-96D6-72B9DFE29F2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0" name="Group 289">
              <a:extLst>
                <a:ext uri="{FF2B5EF4-FFF2-40B4-BE49-F238E27FC236}">
                  <a16:creationId xmlns:a16="http://schemas.microsoft.com/office/drawing/2014/main" id="{BB9841D9-85A4-6641-AFC4-673E96A51A94}"/>
                </a:ext>
              </a:extLst>
            </p:cNvPr>
            <p:cNvGrpSpPr/>
            <p:nvPr/>
          </p:nvGrpSpPr>
          <p:grpSpPr>
            <a:xfrm>
              <a:off x="7713663" y="2848339"/>
              <a:ext cx="1042107" cy="425543"/>
              <a:chOff x="7786941" y="2884917"/>
              <a:chExt cx="897649" cy="353919"/>
            </a:xfrm>
          </p:grpSpPr>
          <p:sp>
            <p:nvSpPr>
              <p:cNvPr id="291" name="Freeform 290">
                <a:extLst>
                  <a:ext uri="{FF2B5EF4-FFF2-40B4-BE49-F238E27FC236}">
                    <a16:creationId xmlns:a16="http://schemas.microsoft.com/office/drawing/2014/main" id="{1F8ACD1E-2A08-8148-97FE-2327BF094A0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2" name="Freeform 291">
                <a:extLst>
                  <a:ext uri="{FF2B5EF4-FFF2-40B4-BE49-F238E27FC236}">
                    <a16:creationId xmlns:a16="http://schemas.microsoft.com/office/drawing/2014/main" id="{4E9748D8-5A01-D746-848B-32926B95C5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3" name="Freeform 292">
                <a:extLst>
                  <a:ext uri="{FF2B5EF4-FFF2-40B4-BE49-F238E27FC236}">
                    <a16:creationId xmlns:a16="http://schemas.microsoft.com/office/drawing/2014/main" id="{FD69F9EC-EC8E-3148-A0CF-68ADE091607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4" name="Freeform 293">
                <a:extLst>
                  <a:ext uri="{FF2B5EF4-FFF2-40B4-BE49-F238E27FC236}">
                    <a16:creationId xmlns:a16="http://schemas.microsoft.com/office/drawing/2014/main" id="{0C246818-5046-3547-9748-C8A5F8D31AA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5" name="Group 174">
            <a:extLst>
              <a:ext uri="{FF2B5EF4-FFF2-40B4-BE49-F238E27FC236}">
                <a16:creationId xmlns:a16="http://schemas.microsoft.com/office/drawing/2014/main" id="{4D4971E8-AD3B-214C-97F6-17EC02BCA29D}"/>
              </a:ext>
            </a:extLst>
          </p:cNvPr>
          <p:cNvGrpSpPr/>
          <p:nvPr/>
        </p:nvGrpSpPr>
        <p:grpSpPr>
          <a:xfrm>
            <a:off x="8195132" y="4551443"/>
            <a:ext cx="578032" cy="285706"/>
            <a:chOff x="7493876" y="2774731"/>
            <a:chExt cx="1481958" cy="894622"/>
          </a:xfrm>
        </p:grpSpPr>
        <p:sp>
          <p:nvSpPr>
            <p:cNvPr id="281" name="Freeform 280">
              <a:extLst>
                <a:ext uri="{FF2B5EF4-FFF2-40B4-BE49-F238E27FC236}">
                  <a16:creationId xmlns:a16="http://schemas.microsoft.com/office/drawing/2014/main" id="{9739AEF0-B1B8-F540-9C41-AE1C85694CA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2" name="Oval 281">
              <a:extLst>
                <a:ext uri="{FF2B5EF4-FFF2-40B4-BE49-F238E27FC236}">
                  <a16:creationId xmlns:a16="http://schemas.microsoft.com/office/drawing/2014/main" id="{9A8C264F-EE1E-AE42-AD54-26038D64E2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83" name="Group 282">
              <a:extLst>
                <a:ext uri="{FF2B5EF4-FFF2-40B4-BE49-F238E27FC236}">
                  <a16:creationId xmlns:a16="http://schemas.microsoft.com/office/drawing/2014/main" id="{C4315C5D-BBB1-1548-A740-5E5B96BEB874}"/>
                </a:ext>
              </a:extLst>
            </p:cNvPr>
            <p:cNvGrpSpPr/>
            <p:nvPr/>
          </p:nvGrpSpPr>
          <p:grpSpPr>
            <a:xfrm>
              <a:off x="7713663" y="2848339"/>
              <a:ext cx="1042107" cy="425543"/>
              <a:chOff x="7786941" y="2884917"/>
              <a:chExt cx="897649" cy="353919"/>
            </a:xfrm>
          </p:grpSpPr>
          <p:sp>
            <p:nvSpPr>
              <p:cNvPr id="284" name="Freeform 283">
                <a:extLst>
                  <a:ext uri="{FF2B5EF4-FFF2-40B4-BE49-F238E27FC236}">
                    <a16:creationId xmlns:a16="http://schemas.microsoft.com/office/drawing/2014/main" id="{895B76F4-731F-1A42-B1DA-2147C72110E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5" name="Freeform 284">
                <a:extLst>
                  <a:ext uri="{FF2B5EF4-FFF2-40B4-BE49-F238E27FC236}">
                    <a16:creationId xmlns:a16="http://schemas.microsoft.com/office/drawing/2014/main" id="{0DD88259-DBF1-C849-9347-E21FCDE91C2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6" name="Freeform 285">
                <a:extLst>
                  <a:ext uri="{FF2B5EF4-FFF2-40B4-BE49-F238E27FC236}">
                    <a16:creationId xmlns:a16="http://schemas.microsoft.com/office/drawing/2014/main" id="{7F83BAF8-E480-3243-8D32-1B36CF28B4D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7" name="Freeform 286">
                <a:extLst>
                  <a:ext uri="{FF2B5EF4-FFF2-40B4-BE49-F238E27FC236}">
                    <a16:creationId xmlns:a16="http://schemas.microsoft.com/office/drawing/2014/main" id="{05F54ED9-26EA-304E-B1C7-6F58A4EB53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6" name="Group 175">
            <a:extLst>
              <a:ext uri="{FF2B5EF4-FFF2-40B4-BE49-F238E27FC236}">
                <a16:creationId xmlns:a16="http://schemas.microsoft.com/office/drawing/2014/main" id="{73201F79-4BE9-2E4A-9B0C-FB48F9222B08}"/>
              </a:ext>
            </a:extLst>
          </p:cNvPr>
          <p:cNvGrpSpPr/>
          <p:nvPr/>
        </p:nvGrpSpPr>
        <p:grpSpPr>
          <a:xfrm>
            <a:off x="8800632" y="3636044"/>
            <a:ext cx="578032" cy="285706"/>
            <a:chOff x="7493876" y="2774731"/>
            <a:chExt cx="1481958" cy="894622"/>
          </a:xfrm>
        </p:grpSpPr>
        <p:sp>
          <p:nvSpPr>
            <p:cNvPr id="274" name="Freeform 273">
              <a:extLst>
                <a:ext uri="{FF2B5EF4-FFF2-40B4-BE49-F238E27FC236}">
                  <a16:creationId xmlns:a16="http://schemas.microsoft.com/office/drawing/2014/main" id="{B69ED55D-3ADE-7541-A833-BAED4178F4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75" name="Oval 274">
              <a:extLst>
                <a:ext uri="{FF2B5EF4-FFF2-40B4-BE49-F238E27FC236}">
                  <a16:creationId xmlns:a16="http://schemas.microsoft.com/office/drawing/2014/main" id="{475EA0AA-3E1E-A848-A884-768A31DBCF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76" name="Group 275">
              <a:extLst>
                <a:ext uri="{FF2B5EF4-FFF2-40B4-BE49-F238E27FC236}">
                  <a16:creationId xmlns:a16="http://schemas.microsoft.com/office/drawing/2014/main" id="{33E36C01-9187-3C43-B7AF-0C810E75817D}"/>
                </a:ext>
              </a:extLst>
            </p:cNvPr>
            <p:cNvGrpSpPr/>
            <p:nvPr/>
          </p:nvGrpSpPr>
          <p:grpSpPr>
            <a:xfrm>
              <a:off x="7713663" y="2848339"/>
              <a:ext cx="1042107" cy="425543"/>
              <a:chOff x="7786941" y="2884917"/>
              <a:chExt cx="897649" cy="353919"/>
            </a:xfrm>
          </p:grpSpPr>
          <p:sp>
            <p:nvSpPr>
              <p:cNvPr id="277" name="Freeform 276">
                <a:extLst>
                  <a:ext uri="{FF2B5EF4-FFF2-40B4-BE49-F238E27FC236}">
                    <a16:creationId xmlns:a16="http://schemas.microsoft.com/office/drawing/2014/main" id="{7E1D2CF9-8553-254D-99D3-498E60EF92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8" name="Freeform 277">
                <a:extLst>
                  <a:ext uri="{FF2B5EF4-FFF2-40B4-BE49-F238E27FC236}">
                    <a16:creationId xmlns:a16="http://schemas.microsoft.com/office/drawing/2014/main" id="{10BB4142-3B92-B24F-AF76-70C8728A34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9" name="Freeform 278">
                <a:extLst>
                  <a:ext uri="{FF2B5EF4-FFF2-40B4-BE49-F238E27FC236}">
                    <a16:creationId xmlns:a16="http://schemas.microsoft.com/office/drawing/2014/main" id="{A8740BCE-7F97-7642-B163-168373E22B1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Freeform 279">
                <a:extLst>
                  <a:ext uri="{FF2B5EF4-FFF2-40B4-BE49-F238E27FC236}">
                    <a16:creationId xmlns:a16="http://schemas.microsoft.com/office/drawing/2014/main" id="{9B5C1122-8A18-FC4A-A85F-6F1A1A2BF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7" name="Group 176">
            <a:extLst>
              <a:ext uri="{FF2B5EF4-FFF2-40B4-BE49-F238E27FC236}">
                <a16:creationId xmlns:a16="http://schemas.microsoft.com/office/drawing/2014/main" id="{2CAF0E6F-60BF-1240-A259-C66B643E89AC}"/>
              </a:ext>
            </a:extLst>
          </p:cNvPr>
          <p:cNvGrpSpPr/>
          <p:nvPr/>
        </p:nvGrpSpPr>
        <p:grpSpPr>
          <a:xfrm>
            <a:off x="8711293" y="4233883"/>
            <a:ext cx="578032" cy="285706"/>
            <a:chOff x="7493876" y="2774731"/>
            <a:chExt cx="1481958" cy="894622"/>
          </a:xfrm>
        </p:grpSpPr>
        <p:sp>
          <p:nvSpPr>
            <p:cNvPr id="267" name="Freeform 266">
              <a:extLst>
                <a:ext uri="{FF2B5EF4-FFF2-40B4-BE49-F238E27FC236}">
                  <a16:creationId xmlns:a16="http://schemas.microsoft.com/office/drawing/2014/main" id="{4E5B85EA-9E84-A242-B1CC-71F987F7E59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8" name="Oval 267">
              <a:extLst>
                <a:ext uri="{FF2B5EF4-FFF2-40B4-BE49-F238E27FC236}">
                  <a16:creationId xmlns:a16="http://schemas.microsoft.com/office/drawing/2014/main" id="{C034AB19-CDAE-D044-BA78-A52EC726959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9" name="Group 268">
              <a:extLst>
                <a:ext uri="{FF2B5EF4-FFF2-40B4-BE49-F238E27FC236}">
                  <a16:creationId xmlns:a16="http://schemas.microsoft.com/office/drawing/2014/main" id="{9E108296-06B4-4949-A9AD-3C1FA5DCEA06}"/>
                </a:ext>
              </a:extLst>
            </p:cNvPr>
            <p:cNvGrpSpPr/>
            <p:nvPr/>
          </p:nvGrpSpPr>
          <p:grpSpPr>
            <a:xfrm>
              <a:off x="7713663" y="2848339"/>
              <a:ext cx="1042107" cy="425543"/>
              <a:chOff x="7786941" y="2884917"/>
              <a:chExt cx="897649" cy="353919"/>
            </a:xfrm>
          </p:grpSpPr>
          <p:sp>
            <p:nvSpPr>
              <p:cNvPr id="270" name="Freeform 269">
                <a:extLst>
                  <a:ext uri="{FF2B5EF4-FFF2-40B4-BE49-F238E27FC236}">
                    <a16:creationId xmlns:a16="http://schemas.microsoft.com/office/drawing/2014/main" id="{8530AB93-30E4-7A4B-88C4-61542A5A0AC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1" name="Freeform 270">
                <a:extLst>
                  <a:ext uri="{FF2B5EF4-FFF2-40B4-BE49-F238E27FC236}">
                    <a16:creationId xmlns:a16="http://schemas.microsoft.com/office/drawing/2014/main" id="{D239BC1C-F100-2448-A44B-0B1C3E017E2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2" name="Freeform 271">
                <a:extLst>
                  <a:ext uri="{FF2B5EF4-FFF2-40B4-BE49-F238E27FC236}">
                    <a16:creationId xmlns:a16="http://schemas.microsoft.com/office/drawing/2014/main" id="{7FCAA9D2-9640-064E-9D9B-F975C49ECB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3" name="Freeform 272">
                <a:extLst>
                  <a:ext uri="{FF2B5EF4-FFF2-40B4-BE49-F238E27FC236}">
                    <a16:creationId xmlns:a16="http://schemas.microsoft.com/office/drawing/2014/main" id="{645CEC1F-F8DD-F048-9976-7ECD558712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8" name="Group 177">
            <a:extLst>
              <a:ext uri="{FF2B5EF4-FFF2-40B4-BE49-F238E27FC236}">
                <a16:creationId xmlns:a16="http://schemas.microsoft.com/office/drawing/2014/main" id="{B80B3CBF-96BC-A640-867D-5DE8C38FCAA4}"/>
              </a:ext>
            </a:extLst>
          </p:cNvPr>
          <p:cNvGrpSpPr/>
          <p:nvPr/>
        </p:nvGrpSpPr>
        <p:grpSpPr>
          <a:xfrm>
            <a:off x="7764614" y="3944180"/>
            <a:ext cx="578032" cy="285706"/>
            <a:chOff x="7493876" y="2774731"/>
            <a:chExt cx="1481958" cy="894622"/>
          </a:xfrm>
        </p:grpSpPr>
        <p:sp>
          <p:nvSpPr>
            <p:cNvPr id="260" name="Freeform 259">
              <a:extLst>
                <a:ext uri="{FF2B5EF4-FFF2-40B4-BE49-F238E27FC236}">
                  <a16:creationId xmlns:a16="http://schemas.microsoft.com/office/drawing/2014/main" id="{E2DEA29E-E539-DD4A-8E78-F10B0CB91D3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1" name="Oval 260">
              <a:extLst>
                <a:ext uri="{FF2B5EF4-FFF2-40B4-BE49-F238E27FC236}">
                  <a16:creationId xmlns:a16="http://schemas.microsoft.com/office/drawing/2014/main" id="{B75DAF39-296E-174B-9017-65859A66C61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2" name="Group 261">
              <a:extLst>
                <a:ext uri="{FF2B5EF4-FFF2-40B4-BE49-F238E27FC236}">
                  <a16:creationId xmlns:a16="http://schemas.microsoft.com/office/drawing/2014/main" id="{F88F2AE9-EF9D-9349-9FB8-E52CAD986B93}"/>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FB60E484-FF23-D44E-87D8-BB30525A1A1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4" name="Freeform 263">
                <a:extLst>
                  <a:ext uri="{FF2B5EF4-FFF2-40B4-BE49-F238E27FC236}">
                    <a16:creationId xmlns:a16="http://schemas.microsoft.com/office/drawing/2014/main" id="{B0FF7CDC-AB3A-6C44-8273-6FEA8A00EF4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5" name="Freeform 264">
                <a:extLst>
                  <a:ext uri="{FF2B5EF4-FFF2-40B4-BE49-F238E27FC236}">
                    <a16:creationId xmlns:a16="http://schemas.microsoft.com/office/drawing/2014/main" id="{D102FF9A-7D62-CC4B-8939-37FC1A1E61D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6" name="Freeform 265">
                <a:extLst>
                  <a:ext uri="{FF2B5EF4-FFF2-40B4-BE49-F238E27FC236}">
                    <a16:creationId xmlns:a16="http://schemas.microsoft.com/office/drawing/2014/main" id="{928B49DE-7679-8C46-A671-A7856D8F84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79" name="Freeform 254">
            <a:extLst>
              <a:ext uri="{FF2B5EF4-FFF2-40B4-BE49-F238E27FC236}">
                <a16:creationId xmlns:a16="http://schemas.microsoft.com/office/drawing/2014/main" id="{4BD65FCE-B086-1C41-89A5-8DAF6BA0013D}"/>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0" name="Group 289">
            <a:extLst>
              <a:ext uri="{FF2B5EF4-FFF2-40B4-BE49-F238E27FC236}">
                <a16:creationId xmlns:a16="http://schemas.microsoft.com/office/drawing/2014/main" id="{282CC52C-6D00-A04B-884E-AF704D4FD9CC}"/>
              </a:ext>
            </a:extLst>
          </p:cNvPr>
          <p:cNvGrpSpPr>
            <a:grpSpLocks/>
          </p:cNvGrpSpPr>
          <p:nvPr/>
        </p:nvGrpSpPr>
        <p:grpSpPr bwMode="auto">
          <a:xfrm>
            <a:off x="11355079" y="3260620"/>
            <a:ext cx="231775" cy="441325"/>
            <a:chOff x="4140" y="429"/>
            <a:chExt cx="1425" cy="2396"/>
          </a:xfrm>
        </p:grpSpPr>
        <p:sp>
          <p:nvSpPr>
            <p:cNvPr id="228" name="Freeform 290">
              <a:extLst>
                <a:ext uri="{FF2B5EF4-FFF2-40B4-BE49-F238E27FC236}">
                  <a16:creationId xmlns:a16="http://schemas.microsoft.com/office/drawing/2014/main" id="{DD58842D-C583-744E-BFD5-323B2ED543E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Rectangle 291">
              <a:extLst>
                <a:ext uri="{FF2B5EF4-FFF2-40B4-BE49-F238E27FC236}">
                  <a16:creationId xmlns:a16="http://schemas.microsoft.com/office/drawing/2014/main" id="{7A587CA9-D508-B244-898D-908A8BD8F72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Freeform 292">
              <a:extLst>
                <a:ext uri="{FF2B5EF4-FFF2-40B4-BE49-F238E27FC236}">
                  <a16:creationId xmlns:a16="http://schemas.microsoft.com/office/drawing/2014/main" id="{15485B65-6A91-A741-B71C-C9054384FF1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Freeform 293">
              <a:extLst>
                <a:ext uri="{FF2B5EF4-FFF2-40B4-BE49-F238E27FC236}">
                  <a16:creationId xmlns:a16="http://schemas.microsoft.com/office/drawing/2014/main" id="{9FD462AB-E254-4B44-ACEE-57DF3FEA3E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2" name="Rectangle 294">
              <a:extLst>
                <a:ext uri="{FF2B5EF4-FFF2-40B4-BE49-F238E27FC236}">
                  <a16:creationId xmlns:a16="http://schemas.microsoft.com/office/drawing/2014/main" id="{8B02D026-F14D-2740-A4A5-53851F0B2463}"/>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95">
              <a:extLst>
                <a:ext uri="{FF2B5EF4-FFF2-40B4-BE49-F238E27FC236}">
                  <a16:creationId xmlns:a16="http://schemas.microsoft.com/office/drawing/2014/main" id="{B0C25286-A814-9143-B593-142AD05ACA72}"/>
                </a:ext>
              </a:extLst>
            </p:cNvPr>
            <p:cNvGrpSpPr>
              <a:grpSpLocks/>
            </p:cNvGrpSpPr>
            <p:nvPr/>
          </p:nvGrpSpPr>
          <p:grpSpPr bwMode="auto">
            <a:xfrm>
              <a:off x="4749" y="668"/>
              <a:ext cx="581" cy="145"/>
              <a:chOff x="614" y="2568"/>
              <a:chExt cx="725" cy="139"/>
            </a:xfrm>
          </p:grpSpPr>
          <p:sp>
            <p:nvSpPr>
              <p:cNvPr id="258" name="AutoShape 296">
                <a:extLst>
                  <a:ext uri="{FF2B5EF4-FFF2-40B4-BE49-F238E27FC236}">
                    <a16:creationId xmlns:a16="http://schemas.microsoft.com/office/drawing/2014/main" id="{2F585279-173F-3044-B252-4EED42C34D7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97">
                <a:extLst>
                  <a:ext uri="{FF2B5EF4-FFF2-40B4-BE49-F238E27FC236}">
                    <a16:creationId xmlns:a16="http://schemas.microsoft.com/office/drawing/2014/main" id="{C0B63C95-0F44-8E4E-AEF1-8EEACAC76CD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Rectangle 298">
              <a:extLst>
                <a:ext uri="{FF2B5EF4-FFF2-40B4-BE49-F238E27FC236}">
                  <a16:creationId xmlns:a16="http://schemas.microsoft.com/office/drawing/2014/main" id="{640C9C7A-DAFB-DB46-B834-AEAC566FA64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99">
              <a:extLst>
                <a:ext uri="{FF2B5EF4-FFF2-40B4-BE49-F238E27FC236}">
                  <a16:creationId xmlns:a16="http://schemas.microsoft.com/office/drawing/2014/main" id="{23F48019-DD1C-564E-B574-A8D1DB03F640}"/>
                </a:ext>
              </a:extLst>
            </p:cNvPr>
            <p:cNvGrpSpPr>
              <a:grpSpLocks/>
            </p:cNvGrpSpPr>
            <p:nvPr/>
          </p:nvGrpSpPr>
          <p:grpSpPr bwMode="auto">
            <a:xfrm>
              <a:off x="4747" y="994"/>
              <a:ext cx="581" cy="134"/>
              <a:chOff x="614" y="2568"/>
              <a:chExt cx="725" cy="139"/>
            </a:xfrm>
          </p:grpSpPr>
          <p:sp>
            <p:nvSpPr>
              <p:cNvPr id="256" name="AutoShape 300">
                <a:extLst>
                  <a:ext uri="{FF2B5EF4-FFF2-40B4-BE49-F238E27FC236}">
                    <a16:creationId xmlns:a16="http://schemas.microsoft.com/office/drawing/2014/main" id="{E4024405-5028-0C46-8622-FC0B3C82022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301">
                <a:extLst>
                  <a:ext uri="{FF2B5EF4-FFF2-40B4-BE49-F238E27FC236}">
                    <a16:creationId xmlns:a16="http://schemas.microsoft.com/office/drawing/2014/main" id="{A5F943AE-9009-0944-89F8-AA45045404E6}"/>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302">
              <a:extLst>
                <a:ext uri="{FF2B5EF4-FFF2-40B4-BE49-F238E27FC236}">
                  <a16:creationId xmlns:a16="http://schemas.microsoft.com/office/drawing/2014/main" id="{1D7CBC12-6E8F-5743-B297-791903B3F60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Rectangle 303">
              <a:extLst>
                <a:ext uri="{FF2B5EF4-FFF2-40B4-BE49-F238E27FC236}">
                  <a16:creationId xmlns:a16="http://schemas.microsoft.com/office/drawing/2014/main" id="{C3850711-AC6C-D149-8913-D8083044DE4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304">
              <a:extLst>
                <a:ext uri="{FF2B5EF4-FFF2-40B4-BE49-F238E27FC236}">
                  <a16:creationId xmlns:a16="http://schemas.microsoft.com/office/drawing/2014/main" id="{9D49FEB6-488F-2048-A11B-E06E76DBE7A4}"/>
                </a:ext>
              </a:extLst>
            </p:cNvPr>
            <p:cNvGrpSpPr>
              <a:grpSpLocks/>
            </p:cNvGrpSpPr>
            <p:nvPr/>
          </p:nvGrpSpPr>
          <p:grpSpPr bwMode="auto">
            <a:xfrm>
              <a:off x="4735" y="1627"/>
              <a:ext cx="582" cy="151"/>
              <a:chOff x="614" y="2568"/>
              <a:chExt cx="725" cy="139"/>
            </a:xfrm>
          </p:grpSpPr>
          <p:sp>
            <p:nvSpPr>
              <p:cNvPr id="254" name="AutoShape 305">
                <a:extLst>
                  <a:ext uri="{FF2B5EF4-FFF2-40B4-BE49-F238E27FC236}">
                    <a16:creationId xmlns:a16="http://schemas.microsoft.com/office/drawing/2014/main" id="{0B25DD4D-3C90-584F-8831-6C80F4C7A98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306">
                <a:extLst>
                  <a:ext uri="{FF2B5EF4-FFF2-40B4-BE49-F238E27FC236}">
                    <a16:creationId xmlns:a16="http://schemas.microsoft.com/office/drawing/2014/main" id="{B7F3D7FB-8973-D44C-AD5E-E00A87134B2B}"/>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Freeform 307">
              <a:extLst>
                <a:ext uri="{FF2B5EF4-FFF2-40B4-BE49-F238E27FC236}">
                  <a16:creationId xmlns:a16="http://schemas.microsoft.com/office/drawing/2014/main" id="{43DC40CF-325A-0047-882C-F0B88908FD2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0" name="Group 308">
              <a:extLst>
                <a:ext uri="{FF2B5EF4-FFF2-40B4-BE49-F238E27FC236}">
                  <a16:creationId xmlns:a16="http://schemas.microsoft.com/office/drawing/2014/main" id="{F5FBB7ED-0006-594A-8F05-82D90CE6725A}"/>
                </a:ext>
              </a:extLst>
            </p:cNvPr>
            <p:cNvGrpSpPr>
              <a:grpSpLocks/>
            </p:cNvGrpSpPr>
            <p:nvPr/>
          </p:nvGrpSpPr>
          <p:grpSpPr bwMode="auto">
            <a:xfrm>
              <a:off x="4739" y="1327"/>
              <a:ext cx="582" cy="139"/>
              <a:chOff x="614" y="2568"/>
              <a:chExt cx="725" cy="139"/>
            </a:xfrm>
          </p:grpSpPr>
          <p:sp>
            <p:nvSpPr>
              <p:cNvPr id="252" name="AutoShape 309">
                <a:extLst>
                  <a:ext uri="{FF2B5EF4-FFF2-40B4-BE49-F238E27FC236}">
                    <a16:creationId xmlns:a16="http://schemas.microsoft.com/office/drawing/2014/main" id="{1A4A3E68-C445-A84F-A76F-8ADDE253BD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AutoShape 310">
                <a:extLst>
                  <a:ext uri="{FF2B5EF4-FFF2-40B4-BE49-F238E27FC236}">
                    <a16:creationId xmlns:a16="http://schemas.microsoft.com/office/drawing/2014/main" id="{A0077764-7657-B447-9665-316638C75160}"/>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311">
              <a:extLst>
                <a:ext uri="{FF2B5EF4-FFF2-40B4-BE49-F238E27FC236}">
                  <a16:creationId xmlns:a16="http://schemas.microsoft.com/office/drawing/2014/main" id="{8B482C5C-EFF7-D349-8CCD-0F43172E89C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Freeform 312">
              <a:extLst>
                <a:ext uri="{FF2B5EF4-FFF2-40B4-BE49-F238E27FC236}">
                  <a16:creationId xmlns:a16="http://schemas.microsoft.com/office/drawing/2014/main" id="{4021586C-DA67-AA41-BA88-7AEAD6F261B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Freeform 313">
              <a:extLst>
                <a:ext uri="{FF2B5EF4-FFF2-40B4-BE49-F238E27FC236}">
                  <a16:creationId xmlns:a16="http://schemas.microsoft.com/office/drawing/2014/main" id="{3D9F60F4-9173-9246-8E1F-2C2859D17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Oval 314">
              <a:extLst>
                <a:ext uri="{FF2B5EF4-FFF2-40B4-BE49-F238E27FC236}">
                  <a16:creationId xmlns:a16="http://schemas.microsoft.com/office/drawing/2014/main" id="{8765AD34-763D-1F46-AA79-FB63EC3993FF}"/>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Freeform 315">
              <a:extLst>
                <a:ext uri="{FF2B5EF4-FFF2-40B4-BE49-F238E27FC236}">
                  <a16:creationId xmlns:a16="http://schemas.microsoft.com/office/drawing/2014/main" id="{E10BDF5D-EA0F-F042-BD9B-6E36BFF56F0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AutoShape 316">
              <a:extLst>
                <a:ext uri="{FF2B5EF4-FFF2-40B4-BE49-F238E27FC236}">
                  <a16:creationId xmlns:a16="http://schemas.microsoft.com/office/drawing/2014/main" id="{6C729113-6D55-C84E-BE58-123F8F05354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AutoShape 317">
              <a:extLst>
                <a:ext uri="{FF2B5EF4-FFF2-40B4-BE49-F238E27FC236}">
                  <a16:creationId xmlns:a16="http://schemas.microsoft.com/office/drawing/2014/main" id="{81EA52A6-99B7-3846-9B34-7CB52FA093B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Oval 318">
              <a:extLst>
                <a:ext uri="{FF2B5EF4-FFF2-40B4-BE49-F238E27FC236}">
                  <a16:creationId xmlns:a16="http://schemas.microsoft.com/office/drawing/2014/main" id="{D941D592-57DE-E849-8C9C-58F0B961526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Oval 319">
              <a:extLst>
                <a:ext uri="{FF2B5EF4-FFF2-40B4-BE49-F238E27FC236}">
                  <a16:creationId xmlns:a16="http://schemas.microsoft.com/office/drawing/2014/main" id="{BE056CB0-2EDD-6D4A-957A-3CCB3F3B3C6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0" name="Oval 320">
              <a:extLst>
                <a:ext uri="{FF2B5EF4-FFF2-40B4-BE49-F238E27FC236}">
                  <a16:creationId xmlns:a16="http://schemas.microsoft.com/office/drawing/2014/main" id="{0996AC45-D45C-6E49-8EA2-6B239FB493B4}"/>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321">
              <a:extLst>
                <a:ext uri="{FF2B5EF4-FFF2-40B4-BE49-F238E27FC236}">
                  <a16:creationId xmlns:a16="http://schemas.microsoft.com/office/drawing/2014/main" id="{4AD2A6FD-B1C1-2846-85C2-F6D452B32A9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1" name="Freeform 270">
            <a:extLst>
              <a:ext uri="{FF2B5EF4-FFF2-40B4-BE49-F238E27FC236}">
                <a16:creationId xmlns:a16="http://schemas.microsoft.com/office/drawing/2014/main" id="{327C52FA-DE4A-E94F-8911-ABEE881AA22F}"/>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2" name="Group 354">
            <a:extLst>
              <a:ext uri="{FF2B5EF4-FFF2-40B4-BE49-F238E27FC236}">
                <a16:creationId xmlns:a16="http://schemas.microsoft.com/office/drawing/2014/main" id="{249020EA-8359-DA4E-A6BD-01714A19478B}"/>
              </a:ext>
            </a:extLst>
          </p:cNvPr>
          <p:cNvGrpSpPr>
            <a:grpSpLocks/>
          </p:cNvGrpSpPr>
          <p:nvPr/>
        </p:nvGrpSpPr>
        <p:grpSpPr bwMode="auto">
          <a:xfrm>
            <a:off x="6405254" y="3243263"/>
            <a:ext cx="525462" cy="434975"/>
            <a:chOff x="-44" y="1473"/>
            <a:chExt cx="981" cy="1105"/>
          </a:xfrm>
        </p:grpSpPr>
        <p:pic>
          <p:nvPicPr>
            <p:cNvPr id="226" name="Picture 355" descr="desktop_computer_stylized_medium">
              <a:extLst>
                <a:ext uri="{FF2B5EF4-FFF2-40B4-BE49-F238E27FC236}">
                  <a16:creationId xmlns:a16="http://schemas.microsoft.com/office/drawing/2014/main" id="{F5E082B2-BADD-164A-983C-4F21EE854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356">
              <a:extLst>
                <a:ext uri="{FF2B5EF4-FFF2-40B4-BE49-F238E27FC236}">
                  <a16:creationId xmlns:a16="http://schemas.microsoft.com/office/drawing/2014/main" id="{079D48B4-8397-C148-BF34-3B142B76223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84" name="Group 183">
            <a:extLst>
              <a:ext uri="{FF2B5EF4-FFF2-40B4-BE49-F238E27FC236}">
                <a16:creationId xmlns:a16="http://schemas.microsoft.com/office/drawing/2014/main" id="{B24BA112-55AD-AC41-BD94-9D9DBD9F7E9A}"/>
              </a:ext>
            </a:extLst>
          </p:cNvPr>
          <p:cNvGrpSpPr/>
          <p:nvPr/>
        </p:nvGrpSpPr>
        <p:grpSpPr>
          <a:xfrm>
            <a:off x="7045286" y="2362077"/>
            <a:ext cx="717868" cy="1154474"/>
            <a:chOff x="7664720" y="2799688"/>
            <a:chExt cx="717868" cy="1154474"/>
          </a:xfrm>
        </p:grpSpPr>
        <p:sp>
          <p:nvSpPr>
            <p:cNvPr id="221" name="Rectangle 220">
              <a:extLst>
                <a:ext uri="{FF2B5EF4-FFF2-40B4-BE49-F238E27FC236}">
                  <a16:creationId xmlns:a16="http://schemas.microsoft.com/office/drawing/2014/main" id="{1D5C8C48-4AA2-D144-9071-4FC46876C0CD}"/>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22" name="Straight Connector 221">
              <a:extLst>
                <a:ext uri="{FF2B5EF4-FFF2-40B4-BE49-F238E27FC236}">
                  <a16:creationId xmlns:a16="http://schemas.microsoft.com/office/drawing/2014/main" id="{C9115613-D043-F746-9E95-BE91F6C8BCC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74476B4D-7B72-FD42-B168-C58F9397FB9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893A87B8-2634-E14A-80D8-9E6D65DFA444}"/>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84DDD5A1-E55B-8D44-8F53-EA448F2F5AB7}"/>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8" name="Group 187">
            <a:extLst>
              <a:ext uri="{FF2B5EF4-FFF2-40B4-BE49-F238E27FC236}">
                <a16:creationId xmlns:a16="http://schemas.microsoft.com/office/drawing/2014/main" id="{D946DB51-76AF-794B-896C-CE798C356CDC}"/>
              </a:ext>
            </a:extLst>
          </p:cNvPr>
          <p:cNvGrpSpPr/>
          <p:nvPr/>
        </p:nvGrpSpPr>
        <p:grpSpPr>
          <a:xfrm>
            <a:off x="10476914" y="2368655"/>
            <a:ext cx="717868" cy="1154474"/>
            <a:chOff x="7664720" y="2795550"/>
            <a:chExt cx="717868" cy="1154474"/>
          </a:xfrm>
        </p:grpSpPr>
        <p:sp>
          <p:nvSpPr>
            <p:cNvPr id="210" name="Rectangle 209">
              <a:extLst>
                <a:ext uri="{FF2B5EF4-FFF2-40B4-BE49-F238E27FC236}">
                  <a16:creationId xmlns:a16="http://schemas.microsoft.com/office/drawing/2014/main" id="{2945C805-FB4D-1F41-B9DC-8E71DE43D0DF}"/>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11" name="Straight Connector 210">
              <a:extLst>
                <a:ext uri="{FF2B5EF4-FFF2-40B4-BE49-F238E27FC236}">
                  <a16:creationId xmlns:a16="http://schemas.microsoft.com/office/drawing/2014/main" id="{5C0CB443-CBC2-9E45-9CB6-C744CDA9BFD1}"/>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804DF73C-F88C-FA4D-8328-09984DEA993E}"/>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F977C676-85FB-0F40-8B20-289C82EC6C10}"/>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D0AB40D6-D3E3-F644-A0B4-C65086440100}"/>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9" name="Group 188">
            <a:extLst>
              <a:ext uri="{FF2B5EF4-FFF2-40B4-BE49-F238E27FC236}">
                <a16:creationId xmlns:a16="http://schemas.microsoft.com/office/drawing/2014/main" id="{CD01A017-DD54-D843-8EFE-4E068B32A548}"/>
              </a:ext>
            </a:extLst>
          </p:cNvPr>
          <p:cNvGrpSpPr/>
          <p:nvPr/>
        </p:nvGrpSpPr>
        <p:grpSpPr>
          <a:xfrm>
            <a:off x="8867832" y="4245561"/>
            <a:ext cx="456701" cy="226548"/>
            <a:chOff x="6859123" y="5156933"/>
            <a:chExt cx="456701" cy="226548"/>
          </a:xfrm>
        </p:grpSpPr>
        <p:sp>
          <p:nvSpPr>
            <p:cNvPr id="202" name="Rectangle 201">
              <a:extLst>
                <a:ext uri="{FF2B5EF4-FFF2-40B4-BE49-F238E27FC236}">
                  <a16:creationId xmlns:a16="http://schemas.microsoft.com/office/drawing/2014/main" id="{A9C46B58-EB58-CD4B-901C-36557A6BBB8A}"/>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03" name="Straight Connector 202">
              <a:extLst>
                <a:ext uri="{FF2B5EF4-FFF2-40B4-BE49-F238E27FC236}">
                  <a16:creationId xmlns:a16="http://schemas.microsoft.com/office/drawing/2014/main" id="{F310AA80-E5E5-9D45-B059-DBF356B23652}"/>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2B504DA0-0830-A247-BFB2-5B08B92F485C}"/>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89AA1B6E-8009-4F41-B5BE-F62AE9B4630F}"/>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69984DBE-4678-3045-8619-E36B03BB624E}"/>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334E391C-886C-FD40-90C5-307C327A8D88}"/>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8740E756-940A-C245-BFC2-46F263F13E78}"/>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3646C395-21B6-0B4A-B835-DCBA9C58427F}"/>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87911E2-4676-1041-AC82-896E82DBBF94}"/>
              </a:ext>
            </a:extLst>
          </p:cNvPr>
          <p:cNvGrpSpPr/>
          <p:nvPr/>
        </p:nvGrpSpPr>
        <p:grpSpPr>
          <a:xfrm>
            <a:off x="7552398" y="2762175"/>
            <a:ext cx="3061681" cy="1433307"/>
            <a:chOff x="7552398" y="2762175"/>
            <a:chExt cx="3061681" cy="1433307"/>
          </a:xfrm>
        </p:grpSpPr>
        <p:sp>
          <p:nvSpPr>
            <p:cNvPr id="306" name="Freeform 305">
              <a:extLst>
                <a:ext uri="{FF2B5EF4-FFF2-40B4-BE49-F238E27FC236}">
                  <a16:creationId xmlns:a16="http://schemas.microsoft.com/office/drawing/2014/main" id="{A047DABE-6D91-2B46-B457-9C4D910EAC34}"/>
                </a:ext>
              </a:extLst>
            </p:cNvPr>
            <p:cNvSpPr/>
            <p:nvPr/>
          </p:nvSpPr>
          <p:spPr>
            <a:xfrm flipH="1">
              <a:off x="9104671" y="2771139"/>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7" name="Freeform 306">
              <a:extLst>
                <a:ext uri="{FF2B5EF4-FFF2-40B4-BE49-F238E27FC236}">
                  <a16:creationId xmlns:a16="http://schemas.microsoft.com/office/drawing/2014/main" id="{268EAC65-5523-F449-A3E7-F1059BFF90A8}"/>
                </a:ext>
              </a:extLst>
            </p:cNvPr>
            <p:cNvSpPr/>
            <p:nvPr/>
          </p:nvSpPr>
          <p:spPr>
            <a:xfrm>
              <a:off x="7552398" y="2762175"/>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308" name="Group 307">
            <a:extLst>
              <a:ext uri="{FF2B5EF4-FFF2-40B4-BE49-F238E27FC236}">
                <a16:creationId xmlns:a16="http://schemas.microsoft.com/office/drawing/2014/main" id="{CDE6A3E2-3661-2F4D-A6C8-724B4A3D05ED}"/>
              </a:ext>
            </a:extLst>
          </p:cNvPr>
          <p:cNvGrpSpPr/>
          <p:nvPr/>
        </p:nvGrpSpPr>
        <p:grpSpPr>
          <a:xfrm>
            <a:off x="7428575" y="2677315"/>
            <a:ext cx="3355719" cy="1705017"/>
            <a:chOff x="7428575" y="2677315"/>
            <a:chExt cx="3355719" cy="1705017"/>
          </a:xfrm>
        </p:grpSpPr>
        <p:sp>
          <p:nvSpPr>
            <p:cNvPr id="309" name="Freeform 308">
              <a:extLst>
                <a:ext uri="{FF2B5EF4-FFF2-40B4-BE49-F238E27FC236}">
                  <a16:creationId xmlns:a16="http://schemas.microsoft.com/office/drawing/2014/main" id="{B47BEEA4-E4B8-A64E-885F-14003C8F5A1B}"/>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0" name="Freeform 309">
              <a:extLst>
                <a:ext uri="{FF2B5EF4-FFF2-40B4-BE49-F238E27FC236}">
                  <a16:creationId xmlns:a16="http://schemas.microsoft.com/office/drawing/2014/main" id="{304AE042-2E8A-D141-BC94-ED99460E627E}"/>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1" name="TextBox 310">
              <a:extLst>
                <a:ext uri="{FF2B5EF4-FFF2-40B4-BE49-F238E27FC236}">
                  <a16:creationId xmlns:a16="http://schemas.microsoft.com/office/drawing/2014/main" id="{272D3047-A7CC-1745-B040-00D1E25997AF}"/>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312" name="TextBox 311">
              <a:extLst>
                <a:ext uri="{FF2B5EF4-FFF2-40B4-BE49-F238E27FC236}">
                  <a16:creationId xmlns:a16="http://schemas.microsoft.com/office/drawing/2014/main" id="{BBCAFBB0-6D98-9742-AB87-26B3EE90BCAB}"/>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313" name="Group 312">
            <a:extLst>
              <a:ext uri="{FF2B5EF4-FFF2-40B4-BE49-F238E27FC236}">
                <a16:creationId xmlns:a16="http://schemas.microsoft.com/office/drawing/2014/main" id="{5DFB8599-7DDC-8447-ADE3-2DAD2C0402AB}"/>
              </a:ext>
            </a:extLst>
          </p:cNvPr>
          <p:cNvGrpSpPr/>
          <p:nvPr/>
        </p:nvGrpSpPr>
        <p:grpSpPr>
          <a:xfrm>
            <a:off x="6799618" y="2691243"/>
            <a:ext cx="4657206" cy="1827509"/>
            <a:chOff x="6799618" y="2691243"/>
            <a:chExt cx="4657206" cy="1827509"/>
          </a:xfrm>
        </p:grpSpPr>
        <p:sp>
          <p:nvSpPr>
            <p:cNvPr id="314" name="Freeform 313">
              <a:extLst>
                <a:ext uri="{FF2B5EF4-FFF2-40B4-BE49-F238E27FC236}">
                  <a16:creationId xmlns:a16="http://schemas.microsoft.com/office/drawing/2014/main" id="{67AC42C5-3F9E-0D4E-B80B-DB0208D256F0}"/>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5" name="TextBox 314">
              <a:extLst>
                <a:ext uri="{FF2B5EF4-FFF2-40B4-BE49-F238E27FC236}">
                  <a16:creationId xmlns:a16="http://schemas.microsoft.com/office/drawing/2014/main" id="{4B1BE921-31E4-C342-B3CD-DD49B4829966}"/>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316" name="TextBox 315">
              <a:extLst>
                <a:ext uri="{FF2B5EF4-FFF2-40B4-BE49-F238E27FC236}">
                  <a16:creationId xmlns:a16="http://schemas.microsoft.com/office/drawing/2014/main" id="{E8B4DCFA-3A87-864C-A054-ED417A34E19F}"/>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2" name="TextBox 1">
            <a:extLst>
              <a:ext uri="{FF2B5EF4-FFF2-40B4-BE49-F238E27FC236}">
                <a16:creationId xmlns:a16="http://schemas.microsoft.com/office/drawing/2014/main" id="{CFA18EA5-E5A9-6043-B7D4-AA1698F72E02}"/>
              </a:ext>
            </a:extLst>
          </p:cNvPr>
          <p:cNvSpPr txBox="1"/>
          <p:nvPr/>
        </p:nvSpPr>
        <p:spPr>
          <a:xfrm>
            <a:off x="8061221" y="2622756"/>
            <a:ext cx="2095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explicit congestion info</a:t>
            </a:r>
          </a:p>
        </p:txBody>
      </p:sp>
      <p:sp>
        <p:nvSpPr>
          <p:cNvPr id="133" name="Rectangle 3">
            <a:extLst>
              <a:ext uri="{FF2B5EF4-FFF2-40B4-BE49-F238E27FC236}">
                <a16:creationId xmlns:a16="http://schemas.microsoft.com/office/drawing/2014/main" id="{5D568CC7-EA67-7743-9944-2BC5136F529F}"/>
              </a:ext>
            </a:extLst>
          </p:cNvPr>
          <p:cNvSpPr txBox="1">
            <a:spLocks noChangeArrowheads="1"/>
          </p:cNvSpPr>
          <p:nvPr/>
        </p:nvSpPr>
        <p:spPr>
          <a:xfrm>
            <a:off x="698090" y="1818967"/>
            <a:ext cx="5781368" cy="38214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500" b="0" i="0" u="none" strike="noStrike" kern="1200" cap="none" spc="0" normalizeH="0" baseline="0" noProof="0" dirty="0">
                <a:ln>
                  <a:noFill/>
                </a:ln>
                <a:solidFill>
                  <a:srgbClr val="C00000"/>
                </a:solidFill>
                <a:effectLst/>
                <a:uLnTx/>
                <a:uFillTx/>
                <a:latin typeface="Calibri"/>
                <a:ea typeface="+mn-ea"/>
                <a:cs typeface="+mn-cs"/>
              </a:rPr>
              <a:t>Network-assisted congestion control:</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routers provide </a:t>
            </a:r>
            <a:r>
              <a:rPr kumimoji="0" lang="en-US" sz="3000" b="0" i="1" u="none" strike="noStrike" kern="1200" cap="none" spc="0" normalizeH="0" baseline="0" noProof="0" dirty="0">
                <a:ln>
                  <a:noFill/>
                </a:ln>
                <a:solidFill>
                  <a:srgbClr val="C00000"/>
                </a:solidFill>
                <a:effectLst/>
                <a:uLnTx/>
                <a:uFillTx/>
                <a:latin typeface="Calibri"/>
                <a:ea typeface="+mn-ea"/>
                <a:cs typeface="+mn-cs"/>
              </a:rPr>
              <a:t>direct</a:t>
            </a:r>
            <a:r>
              <a:rPr kumimoji="0" lang="en-US" sz="3000" b="0" i="0" u="none" strike="noStrike" kern="1200" cap="none" spc="0" normalizeH="0" baseline="0" noProof="0" dirty="0">
                <a:ln>
                  <a:noFill/>
                </a:ln>
                <a:solidFill>
                  <a:prstClr val="black"/>
                </a:solidFill>
                <a:effectLst/>
                <a:uLnTx/>
                <a:uFillTx/>
                <a:latin typeface="Calibri"/>
                <a:ea typeface="+mn-ea"/>
                <a:cs typeface="+mn-cs"/>
              </a:rPr>
              <a:t> feedback to sending/receiving hosts with flows passing through congested router</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may indicate congestion level or explicitly set sending rate</a:t>
            </a:r>
          </a:p>
        </p:txBody>
      </p:sp>
      <p:sp>
        <p:nvSpPr>
          <p:cNvPr id="142" name="Slide Number Placeholder 2">
            <a:extLst>
              <a:ext uri="{FF2B5EF4-FFF2-40B4-BE49-F238E27FC236}">
                <a16:creationId xmlns:a16="http://schemas.microsoft.com/office/drawing/2014/main" id="{2CD52159-2B0E-9F4A-977B-27EEC203D7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119</a:t>
            </a:fld>
            <a:endParaRPr lang="en-US" dirty="0"/>
          </a:p>
        </p:txBody>
      </p:sp>
    </p:spTree>
    <p:extLst>
      <p:ext uri="{BB962C8B-B14F-4D97-AF65-F5344CB8AC3E}">
        <p14:creationId xmlns:p14="http://schemas.microsoft.com/office/powerpoint/2010/main" val="3829885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8"/>
                                        </p:tgtEl>
                                        <p:attrNameLst>
                                          <p:attrName>style.visibility</p:attrName>
                                        </p:attrNameLst>
                                      </p:cBhvr>
                                      <p:to>
                                        <p:strVal val="visible"/>
                                      </p:to>
                                    </p:set>
                                    <p:animEffect transition="in" filter="wipe(left)">
                                      <p:cBhvr>
                                        <p:cTn id="7" dur="1000"/>
                                        <p:tgtEl>
                                          <p:spTgt spid="308"/>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right)">
                                      <p:cBhvr>
                                        <p:cTn id="11" dur="1000"/>
                                        <p:tgtEl>
                                          <p:spTgt spid="3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childTnLst>
                          </p:cTn>
                        </p:par>
                        <p:par>
                          <p:cTn id="17" fill="hold">
                            <p:stCondLst>
                              <p:cond delay="500"/>
                            </p:stCondLst>
                            <p:childTnLst>
                              <p:par>
                                <p:cTn id="18" presetID="9" presetClass="entr" presetSubtype="0"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dissolv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97289">
                                            <p:txEl>
                                              <p:pRg st="0" end="0"/>
                                            </p:txEl>
                                          </p:spTgt>
                                        </p:tgtEl>
                                        <p:attrNameLst>
                                          <p:attrName>style.visibility</p:attrName>
                                        </p:attrNameLst>
                                      </p:cBhvr>
                                      <p:to>
                                        <p:strVal val="visible"/>
                                      </p:to>
                                    </p:set>
                                    <p:animEffect transition="in" filter="dissolve">
                                      <p:cBhvr>
                                        <p:cTn id="25" dur="500"/>
                                        <p:tgtEl>
                                          <p:spTgt spid="9728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9" grpId="0" build="p"/>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8837" y="2685375"/>
            <a:ext cx="1404036" cy="384588"/>
            <a:chOff x="8597346" y="692270"/>
            <a:chExt cx="1404036" cy="384588"/>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7346" y="692270"/>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6" name="Slide Number Placeholder 2">
            <a:extLst>
              <a:ext uri="{FF2B5EF4-FFF2-40B4-BE49-F238E27FC236}">
                <a16:creationId xmlns:a16="http://schemas.microsoft.com/office/drawing/2014/main" id="{3651FB73-A1BA-B148-9B5B-B80094A9175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a:t>
            </a:fld>
            <a:endParaRPr lang="en-US" dirty="0"/>
          </a:p>
        </p:txBody>
      </p:sp>
    </p:spTree>
    <p:extLst>
      <p:ext uri="{BB962C8B-B14F-4D97-AF65-F5344CB8AC3E}">
        <p14:creationId xmlns:p14="http://schemas.microsoft.com/office/powerpoint/2010/main" val="235662522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pPr>
            <a:r>
              <a:rPr lang="en-US" sz="3200" dirty="0"/>
              <a:t>TCP congestion control</a:t>
            </a:r>
          </a:p>
          <a:p>
            <a:pPr marL="403225" indent="-285750">
              <a:spcBef>
                <a:spcPts val="800"/>
              </a:spcBef>
            </a:pPr>
            <a:r>
              <a:rPr lang="en-US" sz="3200" dirty="0">
                <a:solidFill>
                  <a:schemeClr val="bg1">
                    <a:lumMod val="75000"/>
                  </a:schemeClr>
                </a:solidFill>
              </a:rPr>
              <a:t>Evolution of transport-layer functionality</a:t>
            </a:r>
            <a:endParaRPr lang="en-US" sz="3200"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7ED4EED6-AA2C-5A44-91DA-4CFB7A4AA241}"/>
              </a:ext>
            </a:extLst>
          </p:cNvPr>
          <p:cNvSpPr>
            <a:spLocks noGrp="1"/>
          </p:cNvSpPr>
          <p:nvPr>
            <p:ph type="sldNum" sz="quarter" idx="4"/>
          </p:nvPr>
        </p:nvSpPr>
        <p:spPr/>
        <p:txBody>
          <a:bodyPr/>
          <a:lstStyle/>
          <a:p>
            <a:r>
              <a:rPr lang="en-US" dirty="0"/>
              <a:t>Transport Layer: 3-</a:t>
            </a:r>
            <a:fld id="{C4204591-24BD-A542-B9D5-F8D8A88D2FEE}" type="slidenum">
              <a:rPr lang="en-US" smtClean="0"/>
              <a:pPr/>
              <a:t>120</a:t>
            </a:fld>
            <a:endParaRPr lang="en-US" dirty="0"/>
          </a:p>
        </p:txBody>
      </p:sp>
      <p:pic>
        <p:nvPicPr>
          <p:cNvPr id="6" name="Picture 5">
            <a:extLst>
              <a:ext uri="{FF2B5EF4-FFF2-40B4-BE49-F238E27FC236}">
                <a16:creationId xmlns:a16="http://schemas.microsoft.com/office/drawing/2014/main" id="{853F12A5-E6F0-8F46-A507-3CB3CDD11A7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35242879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dirty="0"/>
              <a:t>TCP congestion control: AIMD</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168400"/>
            <a:ext cx="102743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approach: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senders can</a:t>
            </a:r>
            <a:r>
              <a:rPr kumimoji="0" lang="en-US" sz="2800" b="0" i="1"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increase sending rate until packet loss (congestion) occurs, then decrease sending rate on loss event</a:t>
            </a: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141" name="Text Box 13">
            <a:extLst>
              <a:ext uri="{FF2B5EF4-FFF2-40B4-BE49-F238E27FC236}">
                <a16:creationId xmlns:a16="http://schemas.microsoft.com/office/drawing/2014/main" id="{2FD36304-869C-CE42-8550-F12B5FFE2394}"/>
              </a:ext>
            </a:extLst>
          </p:cNvPr>
          <p:cNvSpPr txBox="1">
            <a:spLocks noChangeArrowheads="1"/>
          </p:cNvSpPr>
          <p:nvPr/>
        </p:nvSpPr>
        <p:spPr bwMode="auto">
          <a:xfrm>
            <a:off x="8688708" y="4380805"/>
            <a:ext cx="2769156" cy="150810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AIMD</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sawtooth</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behavior: </a:t>
            </a:r>
            <a:r>
              <a:rPr kumimoji="0" lang="en-US" sz="28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probing</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bandwidth</a:t>
            </a:r>
          </a:p>
        </p:txBody>
      </p:sp>
      <p:sp>
        <p:nvSpPr>
          <p:cNvPr id="35" name="Rectangle 11">
            <a:extLst>
              <a:ext uri="{FF2B5EF4-FFF2-40B4-BE49-F238E27FC236}">
                <a16:creationId xmlns:a16="http://schemas.microsoft.com/office/drawing/2014/main" id="{F39215FA-39B5-484D-8395-F0F1A1C5D622}"/>
              </a:ext>
            </a:extLst>
          </p:cNvPr>
          <p:cNvSpPr>
            <a:spLocks noChangeArrowheads="1"/>
          </p:cNvSpPr>
          <p:nvPr/>
        </p:nvSpPr>
        <p:spPr bwMode="auto">
          <a:xfrm>
            <a:off x="4717339" y="3774454"/>
            <a:ext cx="685800" cy="3048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 name="Line 19">
            <a:extLst>
              <a:ext uri="{FF2B5EF4-FFF2-40B4-BE49-F238E27FC236}">
                <a16:creationId xmlns:a16="http://schemas.microsoft.com/office/drawing/2014/main" id="{D3F6ABF2-92A9-2C40-8D08-91E54606260B}"/>
              </a:ext>
            </a:extLst>
          </p:cNvPr>
          <p:cNvSpPr>
            <a:spLocks noChangeShapeType="1"/>
          </p:cNvSpPr>
          <p:nvPr/>
        </p:nvSpPr>
        <p:spPr bwMode="auto">
          <a:xfrm flipV="1">
            <a:off x="3898189" y="5196854"/>
            <a:ext cx="169863" cy="16986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 name="Line 20">
            <a:extLst>
              <a:ext uri="{FF2B5EF4-FFF2-40B4-BE49-F238E27FC236}">
                <a16:creationId xmlns:a16="http://schemas.microsoft.com/office/drawing/2014/main" id="{38434DE2-13CB-044F-991F-ED186F200404}"/>
              </a:ext>
            </a:extLst>
          </p:cNvPr>
          <p:cNvSpPr>
            <a:spLocks noChangeShapeType="1"/>
          </p:cNvSpPr>
          <p:nvPr/>
        </p:nvSpPr>
        <p:spPr bwMode="auto">
          <a:xfrm>
            <a:off x="4079164" y="5185741"/>
            <a:ext cx="0" cy="64293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38" name="Line 21">
            <a:extLst>
              <a:ext uri="{FF2B5EF4-FFF2-40B4-BE49-F238E27FC236}">
                <a16:creationId xmlns:a16="http://schemas.microsoft.com/office/drawing/2014/main" id="{1937BB13-75B0-4947-8F7E-C69526352422}"/>
              </a:ext>
            </a:extLst>
          </p:cNvPr>
          <p:cNvSpPr>
            <a:spLocks noChangeShapeType="1"/>
          </p:cNvSpPr>
          <p:nvPr/>
        </p:nvSpPr>
        <p:spPr bwMode="auto">
          <a:xfrm flipV="1">
            <a:off x="4068052" y="4869829"/>
            <a:ext cx="982662"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9" name="Line 22">
            <a:extLst>
              <a:ext uri="{FF2B5EF4-FFF2-40B4-BE49-F238E27FC236}">
                <a16:creationId xmlns:a16="http://schemas.microsoft.com/office/drawing/2014/main" id="{D3110501-FE57-9545-B9AC-7B103AF98E40}"/>
              </a:ext>
            </a:extLst>
          </p:cNvPr>
          <p:cNvSpPr>
            <a:spLocks noChangeShapeType="1"/>
          </p:cNvSpPr>
          <p:nvPr/>
        </p:nvSpPr>
        <p:spPr bwMode="auto">
          <a:xfrm>
            <a:off x="5039602" y="4871416"/>
            <a:ext cx="0" cy="80168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1" name="Line 23">
            <a:extLst>
              <a:ext uri="{FF2B5EF4-FFF2-40B4-BE49-F238E27FC236}">
                <a16:creationId xmlns:a16="http://schemas.microsoft.com/office/drawing/2014/main" id="{AAAA55BA-D404-204C-AECA-45F566AECF40}"/>
              </a:ext>
            </a:extLst>
          </p:cNvPr>
          <p:cNvSpPr>
            <a:spLocks noChangeShapeType="1"/>
          </p:cNvSpPr>
          <p:nvPr/>
        </p:nvSpPr>
        <p:spPr bwMode="auto">
          <a:xfrm flipV="1">
            <a:off x="5031664" y="5168279"/>
            <a:ext cx="525463" cy="5238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3" name="Line 24">
            <a:extLst>
              <a:ext uri="{FF2B5EF4-FFF2-40B4-BE49-F238E27FC236}">
                <a16:creationId xmlns:a16="http://schemas.microsoft.com/office/drawing/2014/main" id="{43AEBE7F-F2BB-5943-A7EA-ACC4591C9E55}"/>
              </a:ext>
            </a:extLst>
          </p:cNvPr>
          <p:cNvSpPr>
            <a:spLocks noChangeShapeType="1"/>
          </p:cNvSpPr>
          <p:nvPr/>
        </p:nvSpPr>
        <p:spPr bwMode="auto">
          <a:xfrm>
            <a:off x="5557127" y="5163516"/>
            <a:ext cx="0" cy="6889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6F7F0A4B-818C-8448-8543-A37DAD19EABE}"/>
              </a:ext>
            </a:extLst>
          </p:cNvPr>
          <p:cNvSpPr>
            <a:spLocks noChangeShapeType="1"/>
          </p:cNvSpPr>
          <p:nvPr/>
        </p:nvSpPr>
        <p:spPr bwMode="auto">
          <a:xfrm flipV="1">
            <a:off x="5568240" y="4849191"/>
            <a:ext cx="969963"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5" name="Line 26">
            <a:extLst>
              <a:ext uri="{FF2B5EF4-FFF2-40B4-BE49-F238E27FC236}">
                <a16:creationId xmlns:a16="http://schemas.microsoft.com/office/drawing/2014/main" id="{19538173-60A5-BC46-A9E4-749776021102}"/>
              </a:ext>
            </a:extLst>
          </p:cNvPr>
          <p:cNvSpPr>
            <a:spLocks noChangeShapeType="1"/>
          </p:cNvSpPr>
          <p:nvPr/>
        </p:nvSpPr>
        <p:spPr bwMode="auto">
          <a:xfrm>
            <a:off x="6533440" y="4849191"/>
            <a:ext cx="11113" cy="83502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6" name="Line 29">
            <a:extLst>
              <a:ext uri="{FF2B5EF4-FFF2-40B4-BE49-F238E27FC236}">
                <a16:creationId xmlns:a16="http://schemas.microsoft.com/office/drawing/2014/main" id="{30FAE305-421D-C042-8E51-7C7D81EEF5FE}"/>
              </a:ext>
            </a:extLst>
          </p:cNvPr>
          <p:cNvSpPr>
            <a:spLocks noChangeShapeType="1"/>
          </p:cNvSpPr>
          <p:nvPr/>
        </p:nvSpPr>
        <p:spPr bwMode="auto">
          <a:xfrm flipV="1">
            <a:off x="6538202" y="5012704"/>
            <a:ext cx="666750" cy="66675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7" name="Line 30">
            <a:extLst>
              <a:ext uri="{FF2B5EF4-FFF2-40B4-BE49-F238E27FC236}">
                <a16:creationId xmlns:a16="http://schemas.microsoft.com/office/drawing/2014/main" id="{031213C2-BAEE-5346-905B-3F89E1716013}"/>
              </a:ext>
            </a:extLst>
          </p:cNvPr>
          <p:cNvSpPr>
            <a:spLocks noChangeShapeType="1"/>
          </p:cNvSpPr>
          <p:nvPr/>
        </p:nvSpPr>
        <p:spPr bwMode="auto">
          <a:xfrm>
            <a:off x="7204952" y="4998416"/>
            <a:ext cx="0" cy="7477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8" name="Line 31">
            <a:extLst>
              <a:ext uri="{FF2B5EF4-FFF2-40B4-BE49-F238E27FC236}">
                <a16:creationId xmlns:a16="http://schemas.microsoft.com/office/drawing/2014/main" id="{AEA390E0-709D-FA45-91DE-52C0460D608A}"/>
              </a:ext>
            </a:extLst>
          </p:cNvPr>
          <p:cNvSpPr>
            <a:spLocks noChangeShapeType="1"/>
          </p:cNvSpPr>
          <p:nvPr/>
        </p:nvSpPr>
        <p:spPr bwMode="auto">
          <a:xfrm flipV="1">
            <a:off x="7195427" y="4746004"/>
            <a:ext cx="876300" cy="10144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53" name="Group 52">
            <a:extLst>
              <a:ext uri="{FF2B5EF4-FFF2-40B4-BE49-F238E27FC236}">
                <a16:creationId xmlns:a16="http://schemas.microsoft.com/office/drawing/2014/main" id="{82C492E2-E058-BD40-8FFC-FCED8F0093C0}"/>
              </a:ext>
            </a:extLst>
          </p:cNvPr>
          <p:cNvGrpSpPr/>
          <p:nvPr/>
        </p:nvGrpSpPr>
        <p:grpSpPr>
          <a:xfrm>
            <a:off x="3439503" y="4254500"/>
            <a:ext cx="4602061" cy="2566366"/>
            <a:chOff x="4099903" y="3937000"/>
            <a:chExt cx="4602061" cy="2566366"/>
          </a:xfrm>
        </p:grpSpPr>
        <p:sp>
          <p:nvSpPr>
            <p:cNvPr id="54" name="Text Box 12">
              <a:extLst>
                <a:ext uri="{FF2B5EF4-FFF2-40B4-BE49-F238E27FC236}">
                  <a16:creationId xmlns:a16="http://schemas.microsoft.com/office/drawing/2014/main" id="{18CC901F-184A-1147-B991-15E650618DC6}"/>
                </a:ext>
              </a:extLst>
            </p:cNvPr>
            <p:cNvSpPr txBox="1">
              <a:spLocks noChangeArrowheads="1"/>
            </p:cNvSpPr>
            <p:nvPr/>
          </p:nvSpPr>
          <p:spPr bwMode="auto">
            <a:xfrm rot="16200000">
              <a:off x="3117142" y="4919761"/>
              <a:ext cx="2273300" cy="307777"/>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TCP sender  Sending rate</a:t>
              </a:r>
            </a:p>
          </p:txBody>
        </p:sp>
        <p:sp>
          <p:nvSpPr>
            <p:cNvPr id="55" name="Line 17">
              <a:extLst>
                <a:ext uri="{FF2B5EF4-FFF2-40B4-BE49-F238E27FC236}">
                  <a16:creationId xmlns:a16="http://schemas.microsoft.com/office/drawing/2014/main" id="{EF2F6AD0-B3EF-0B4C-88EA-BCCC113FD5FC}"/>
                </a:ext>
              </a:extLst>
            </p:cNvPr>
            <p:cNvSpPr>
              <a:spLocks noChangeShapeType="1"/>
            </p:cNvSpPr>
            <p:nvPr/>
          </p:nvSpPr>
          <p:spPr bwMode="auto">
            <a:xfrm>
              <a:off x="4558589" y="6176341"/>
              <a:ext cx="4143375" cy="0"/>
            </a:xfrm>
            <a:prstGeom prst="line">
              <a:avLst/>
            </a:prstGeom>
            <a:noFill/>
            <a:ln w="2857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6" name="Line 18">
              <a:extLst>
                <a:ext uri="{FF2B5EF4-FFF2-40B4-BE49-F238E27FC236}">
                  <a16:creationId xmlns:a16="http://schemas.microsoft.com/office/drawing/2014/main" id="{11B2DFEF-102F-D74F-9B47-304A5DF4E68F}"/>
                </a:ext>
              </a:extLst>
            </p:cNvPr>
            <p:cNvSpPr>
              <a:spLocks noChangeShapeType="1"/>
            </p:cNvSpPr>
            <p:nvPr/>
          </p:nvSpPr>
          <p:spPr bwMode="auto">
            <a:xfrm>
              <a:off x="4546600" y="4203700"/>
              <a:ext cx="877" cy="197422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58" name="Text Box 40">
              <a:extLst>
                <a:ext uri="{FF2B5EF4-FFF2-40B4-BE49-F238E27FC236}">
                  <a16:creationId xmlns:a16="http://schemas.microsoft.com/office/drawing/2014/main" id="{27E5BB5F-DA02-D949-9477-C50B724C7125}"/>
                </a:ext>
              </a:extLst>
            </p:cNvPr>
            <p:cNvSpPr txBox="1">
              <a:spLocks noChangeArrowheads="1"/>
            </p:cNvSpPr>
            <p:nvPr/>
          </p:nvSpPr>
          <p:spPr bwMode="auto">
            <a:xfrm>
              <a:off x="6125452" y="6166816"/>
              <a:ext cx="5762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time</a:t>
              </a:r>
            </a:p>
          </p:txBody>
        </p:sp>
      </p:grpSp>
      <p:grpSp>
        <p:nvGrpSpPr>
          <p:cNvPr id="9" name="Group 8">
            <a:extLst>
              <a:ext uri="{FF2B5EF4-FFF2-40B4-BE49-F238E27FC236}">
                <a16:creationId xmlns:a16="http://schemas.microsoft.com/office/drawing/2014/main" id="{CE38AC8E-A4ED-7042-8221-EEFB417FF7BA}"/>
              </a:ext>
            </a:extLst>
          </p:cNvPr>
          <p:cNvGrpSpPr/>
          <p:nvPr/>
        </p:nvGrpSpPr>
        <p:grpSpPr>
          <a:xfrm>
            <a:off x="965200" y="2146300"/>
            <a:ext cx="5054600" cy="1905000"/>
            <a:chOff x="0" y="4533900"/>
            <a:chExt cx="4762500" cy="1905000"/>
          </a:xfrm>
        </p:grpSpPr>
        <p:sp>
          <p:nvSpPr>
            <p:cNvPr id="3" name="Rectangle 2">
              <a:extLst>
                <a:ext uri="{FF2B5EF4-FFF2-40B4-BE49-F238E27FC236}">
                  <a16:creationId xmlns:a16="http://schemas.microsoft.com/office/drawing/2014/main" id="{EA9A0FF2-0607-BD44-8404-E086F64972BE}"/>
                </a:ext>
              </a:extLst>
            </p:cNvPr>
            <p:cNvSpPr/>
            <p:nvPr/>
          </p:nvSpPr>
          <p:spPr>
            <a:xfrm>
              <a:off x="406846" y="4737100"/>
              <a:ext cx="4334880" cy="1435100"/>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0" name="Rectangle 8">
              <a:extLst>
                <a:ext uri="{FF2B5EF4-FFF2-40B4-BE49-F238E27FC236}">
                  <a16:creationId xmlns:a16="http://schemas.microsoft.com/office/drawing/2014/main" id="{83C5ED77-5FA7-AC4C-AB2A-245D62DB4EB6}"/>
                </a:ext>
              </a:extLst>
            </p:cNvPr>
            <p:cNvSpPr>
              <a:spLocks noChangeArrowheads="1"/>
            </p:cNvSpPr>
            <p:nvPr/>
          </p:nvSpPr>
          <p:spPr bwMode="auto">
            <a:xfrm>
              <a:off x="0" y="4991100"/>
              <a:ext cx="47625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a:ea typeface="ＭＳ Ｐゴシック" charset="0"/>
                  <a:cs typeface="+mn-cs"/>
                </a:rPr>
                <a:t>increase sending rate </a:t>
              </a:r>
              <a:r>
                <a:rPr kumimoji="0" lang="en-US" sz="2600" b="0" i="0" u="none" strike="noStrike" kern="1200" cap="none" spc="0" normalizeH="0" baseline="0" noProof="0" dirty="0">
                  <a:ln>
                    <a:noFill/>
                  </a:ln>
                  <a:solidFill>
                    <a:prstClr val="black"/>
                  </a:solidFill>
                  <a:effectLst/>
                  <a:uLnTx/>
                  <a:uFillTx/>
                  <a:latin typeface="Gill Sans MT" charset="0"/>
                  <a:ea typeface="ＭＳ Ｐゴシック" charset="0"/>
                  <a:cs typeface="+mn-cs"/>
                </a:rPr>
                <a:t>by </a:t>
              </a: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 maximum segment size every RTT until loss detected</a:t>
              </a:r>
              <a:endParaRPr kumimoji="0" lang="en-US" sz="26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6" name="Rectangle 8">
              <a:extLst>
                <a:ext uri="{FF2B5EF4-FFF2-40B4-BE49-F238E27FC236}">
                  <a16:creationId xmlns:a16="http://schemas.microsoft.com/office/drawing/2014/main" id="{91ECB6E6-4418-7243-B13D-E7E4DAE72D34}"/>
                </a:ext>
              </a:extLst>
            </p:cNvPr>
            <p:cNvSpPr>
              <a:spLocks noChangeArrowheads="1"/>
            </p:cNvSpPr>
            <p:nvPr/>
          </p:nvSpPr>
          <p:spPr bwMode="auto">
            <a:xfrm>
              <a:off x="508000" y="4533900"/>
              <a:ext cx="26670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A</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dditive </a:t>
              </a: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I</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ncrease</a:t>
              </a:r>
              <a:endParaRPr kumimoji="0" lang="en-US" sz="2800" b="0" i="0" u="none" strike="noStrike" kern="1200" cap="none" spc="0" normalizeH="0" baseline="0" noProof="0" dirty="0">
                <a:ln>
                  <a:noFill/>
                </a:ln>
                <a:solidFill>
                  <a:srgbClr val="00B050"/>
                </a:solidFill>
                <a:effectLst/>
                <a:uLnTx/>
                <a:uFillTx/>
                <a:latin typeface="Gill Sans MT" charset="0"/>
                <a:ea typeface="ＭＳ Ｐゴシック" charset="0"/>
                <a:cs typeface="+mn-cs"/>
              </a:endParaRPr>
            </a:p>
          </p:txBody>
        </p:sp>
      </p:grpSp>
      <p:grpSp>
        <p:nvGrpSpPr>
          <p:cNvPr id="63" name="Group 62">
            <a:extLst>
              <a:ext uri="{FF2B5EF4-FFF2-40B4-BE49-F238E27FC236}">
                <a16:creationId xmlns:a16="http://schemas.microsoft.com/office/drawing/2014/main" id="{29F4C833-80E3-E14A-98F5-D02EBF4C0AC6}"/>
              </a:ext>
            </a:extLst>
          </p:cNvPr>
          <p:cNvGrpSpPr/>
          <p:nvPr/>
        </p:nvGrpSpPr>
        <p:grpSpPr>
          <a:xfrm>
            <a:off x="6007100" y="2197100"/>
            <a:ext cx="4749800" cy="1422400"/>
            <a:chOff x="38100" y="4533900"/>
            <a:chExt cx="4749800" cy="1422400"/>
          </a:xfrm>
        </p:grpSpPr>
        <p:sp>
          <p:nvSpPr>
            <p:cNvPr id="64" name="Rectangle 63">
              <a:extLst>
                <a:ext uri="{FF2B5EF4-FFF2-40B4-BE49-F238E27FC236}">
                  <a16:creationId xmlns:a16="http://schemas.microsoft.com/office/drawing/2014/main" id="{7ED9889A-D576-6948-99EB-B6AAAAF94FF1}"/>
                </a:ext>
              </a:extLst>
            </p:cNvPr>
            <p:cNvSpPr/>
            <p:nvPr/>
          </p:nvSpPr>
          <p:spPr>
            <a:xfrm>
              <a:off x="342900" y="4686300"/>
              <a:ext cx="4267200" cy="1270000"/>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Rectangle 8">
              <a:extLst>
                <a:ext uri="{FF2B5EF4-FFF2-40B4-BE49-F238E27FC236}">
                  <a16:creationId xmlns:a16="http://schemas.microsoft.com/office/drawing/2014/main" id="{12492D08-6387-3C44-BE8F-DFB7A535E296}"/>
                </a:ext>
              </a:extLst>
            </p:cNvPr>
            <p:cNvSpPr>
              <a:spLocks noChangeArrowheads="1"/>
            </p:cNvSpPr>
            <p:nvPr/>
          </p:nvSpPr>
          <p:spPr bwMode="auto">
            <a:xfrm>
              <a:off x="38100" y="4991100"/>
              <a:ext cx="4749800" cy="825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sending rate in half at each loss event</a:t>
              </a:r>
              <a:endParaRPr kumimoji="0" lang="en-US" sz="2600" b="0" i="1" u="none" strike="noStrike" kern="1200" cap="none" spc="0" normalizeH="0" baseline="0" noProof="0" dirty="0">
                <a:ln>
                  <a:noFill/>
                </a:ln>
                <a:solidFill>
                  <a:prstClr val="black"/>
                </a:solidFill>
                <a:effectLst/>
                <a:uLnTx/>
                <a:uFillTx/>
                <a:latin typeface="Calibri"/>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66" name="Rectangle 8">
              <a:extLst>
                <a:ext uri="{FF2B5EF4-FFF2-40B4-BE49-F238E27FC236}">
                  <a16:creationId xmlns:a16="http://schemas.microsoft.com/office/drawing/2014/main" id="{4FA342B4-82DA-FE44-A283-F18BBA2F6E1B}"/>
                </a:ext>
              </a:extLst>
            </p:cNvPr>
            <p:cNvSpPr>
              <a:spLocks noChangeArrowheads="1"/>
            </p:cNvSpPr>
            <p:nvPr/>
          </p:nvSpPr>
          <p:spPr bwMode="auto">
            <a:xfrm>
              <a:off x="508000" y="4533900"/>
              <a:ext cx="37465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ultiplicative </a:t>
              </a: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D</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ecrease</a:t>
              </a:r>
              <a:endParaRPr kumimoji="0" lang="en-US" sz="2800" b="0" i="0" u="none" strike="noStrike" kern="1200" cap="none" spc="0" normalizeH="0" baseline="0" noProof="0" dirty="0">
                <a:ln>
                  <a:noFill/>
                </a:ln>
                <a:solidFill>
                  <a:srgbClr val="C00000"/>
                </a:solidFill>
                <a:effectLst/>
                <a:uLnTx/>
                <a:uFillTx/>
                <a:latin typeface="Gill Sans MT" charset="0"/>
                <a:ea typeface="ＭＳ Ｐゴシック" charset="0"/>
                <a:cs typeface="+mn-cs"/>
              </a:endParaRPr>
            </a:p>
          </p:txBody>
        </p:sp>
      </p:grpSp>
      <p:grpSp>
        <p:nvGrpSpPr>
          <p:cNvPr id="33" name="Group 32">
            <a:extLst>
              <a:ext uri="{FF2B5EF4-FFF2-40B4-BE49-F238E27FC236}">
                <a16:creationId xmlns:a16="http://schemas.microsoft.com/office/drawing/2014/main" id="{08B9E571-5EFE-DF45-ABEE-F217088B731C}"/>
              </a:ext>
            </a:extLst>
          </p:cNvPr>
          <p:cNvGrpSpPr/>
          <p:nvPr/>
        </p:nvGrpSpPr>
        <p:grpSpPr>
          <a:xfrm>
            <a:off x="3952943" y="3784600"/>
            <a:ext cx="3599234" cy="1591283"/>
            <a:chOff x="3965643" y="3797300"/>
            <a:chExt cx="3599234" cy="1591283"/>
          </a:xfrm>
        </p:grpSpPr>
        <p:grpSp>
          <p:nvGrpSpPr>
            <p:cNvPr id="32" name="Group 31">
              <a:extLst>
                <a:ext uri="{FF2B5EF4-FFF2-40B4-BE49-F238E27FC236}">
                  <a16:creationId xmlns:a16="http://schemas.microsoft.com/office/drawing/2014/main" id="{B98081F5-35B5-A849-A6DC-D92ECEF0752A}"/>
                </a:ext>
              </a:extLst>
            </p:cNvPr>
            <p:cNvGrpSpPr/>
            <p:nvPr/>
          </p:nvGrpSpPr>
          <p:grpSpPr>
            <a:xfrm>
              <a:off x="3965643" y="4159386"/>
              <a:ext cx="3599234" cy="1229197"/>
              <a:chOff x="3965643" y="4159386"/>
              <a:chExt cx="3599234" cy="1229197"/>
            </a:xfrm>
          </p:grpSpPr>
          <p:cxnSp>
            <p:nvCxnSpPr>
              <p:cNvPr id="11" name="Straight Arrow Connector 10">
                <a:extLst>
                  <a:ext uri="{FF2B5EF4-FFF2-40B4-BE49-F238E27FC236}">
                    <a16:creationId xmlns:a16="http://schemas.microsoft.com/office/drawing/2014/main" id="{01079667-0DAA-D94E-A312-DB3C9977FD14}"/>
                  </a:ext>
                </a:extLst>
              </p:cNvPr>
              <p:cNvCxnSpPr>
                <a:cxnSpLocks/>
              </p:cNvCxnSpPr>
              <p:nvPr/>
            </p:nvCxnSpPr>
            <p:spPr>
              <a:xfrm>
                <a:off x="3972128" y="4163438"/>
                <a:ext cx="0" cy="10562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4E7717F-1A0D-FF4E-812D-3FD618E53878}"/>
                  </a:ext>
                </a:extLst>
              </p:cNvPr>
              <p:cNvCxnSpPr>
                <a:cxnSpLocks/>
              </p:cNvCxnSpPr>
              <p:nvPr/>
            </p:nvCxnSpPr>
            <p:spPr>
              <a:xfrm>
                <a:off x="4480128" y="4163438"/>
                <a:ext cx="0" cy="12213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4D125F63-AD27-6B45-AE19-4ABD9BFAAB03}"/>
                  </a:ext>
                </a:extLst>
              </p:cNvPr>
              <p:cNvCxnSpPr>
                <a:cxnSpLocks/>
              </p:cNvCxnSpPr>
              <p:nvPr/>
            </p:nvCxnSpPr>
            <p:spPr>
              <a:xfrm>
                <a:off x="5295630" y="4163438"/>
                <a:ext cx="0" cy="1225145"/>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072EFC86-C803-E843-B374-808FCECBC349}"/>
                  </a:ext>
                </a:extLst>
              </p:cNvPr>
              <p:cNvCxnSpPr>
                <a:cxnSpLocks/>
              </p:cNvCxnSpPr>
              <p:nvPr/>
            </p:nvCxnSpPr>
            <p:spPr>
              <a:xfrm>
                <a:off x="5964941" y="4171542"/>
                <a:ext cx="0" cy="1204339"/>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519D5D13-5D07-4C47-B49B-8AC41BCDCFBB}"/>
                  </a:ext>
                </a:extLst>
              </p:cNvPr>
              <p:cNvCxnSpPr>
                <a:cxnSpLocks/>
              </p:cNvCxnSpPr>
              <p:nvPr/>
            </p:nvCxnSpPr>
            <p:spPr>
              <a:xfrm>
                <a:off x="6794500" y="4165056"/>
                <a:ext cx="0" cy="11938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49C30FB-E09A-8645-AF59-0F93ED23D5ED}"/>
                  </a:ext>
                </a:extLst>
              </p:cNvPr>
              <p:cNvCxnSpPr>
                <a:cxnSpLocks/>
              </p:cNvCxnSpPr>
              <p:nvPr/>
            </p:nvCxnSpPr>
            <p:spPr>
              <a:xfrm>
                <a:off x="7559743" y="4159386"/>
                <a:ext cx="0" cy="110652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CE80244-8AE8-9244-8BD7-F7A494EF70AA}"/>
                  </a:ext>
                </a:extLst>
              </p:cNvPr>
              <p:cNvCxnSpPr>
                <a:cxnSpLocks/>
              </p:cNvCxnSpPr>
              <p:nvPr/>
            </p:nvCxnSpPr>
            <p:spPr>
              <a:xfrm>
                <a:off x="3965643" y="4162357"/>
                <a:ext cx="3599234"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a:extLst>
                <a:ext uri="{FF2B5EF4-FFF2-40B4-BE49-F238E27FC236}">
                  <a16:creationId xmlns:a16="http://schemas.microsoft.com/office/drawing/2014/main" id="{CA3311EB-6DA1-BE40-8300-E0A7E76CCC9C}"/>
                </a:ext>
              </a:extLst>
            </p:cNvPr>
            <p:cNvCxnSpPr/>
            <p:nvPr/>
          </p:nvCxnSpPr>
          <p:spPr>
            <a:xfrm>
              <a:off x="5651500" y="3797300"/>
              <a:ext cx="0" cy="3810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46745885-D0C9-5C4A-8189-6C1C08532D61}"/>
              </a:ext>
            </a:extLst>
          </p:cNvPr>
          <p:cNvGrpSpPr/>
          <p:nvPr/>
        </p:nvGrpSpPr>
        <p:grpSpPr>
          <a:xfrm>
            <a:off x="4108450" y="3622675"/>
            <a:ext cx="3819526" cy="1695450"/>
            <a:chOff x="4108450" y="3622675"/>
            <a:chExt cx="3819526" cy="1695450"/>
          </a:xfrm>
        </p:grpSpPr>
        <p:grpSp>
          <p:nvGrpSpPr>
            <p:cNvPr id="85" name="Group 84">
              <a:extLst>
                <a:ext uri="{FF2B5EF4-FFF2-40B4-BE49-F238E27FC236}">
                  <a16:creationId xmlns:a16="http://schemas.microsoft.com/office/drawing/2014/main" id="{CE8174FE-3375-6647-833E-1BBA1779B8E0}"/>
                </a:ext>
              </a:extLst>
            </p:cNvPr>
            <p:cNvGrpSpPr/>
            <p:nvPr/>
          </p:nvGrpSpPr>
          <p:grpSpPr>
            <a:xfrm>
              <a:off x="4108450" y="3975100"/>
              <a:ext cx="3819526" cy="1343025"/>
              <a:chOff x="4108450" y="3975100"/>
              <a:chExt cx="3819526" cy="1343025"/>
            </a:xfrm>
          </p:grpSpPr>
          <p:cxnSp>
            <p:nvCxnSpPr>
              <p:cNvPr id="61" name="Straight Arrow Connector 60">
                <a:extLst>
                  <a:ext uri="{FF2B5EF4-FFF2-40B4-BE49-F238E27FC236}">
                    <a16:creationId xmlns:a16="http://schemas.microsoft.com/office/drawing/2014/main" id="{D9182BCB-9C63-4F4E-9BFE-C6ED53E7206A}"/>
                  </a:ext>
                </a:extLst>
              </p:cNvPr>
              <p:cNvCxnSpPr>
                <a:cxnSpLocks/>
              </p:cNvCxnSpPr>
              <p:nvPr/>
            </p:nvCxnSpPr>
            <p:spPr>
              <a:xfrm flipH="1">
                <a:off x="7245350" y="3981450"/>
                <a:ext cx="679450" cy="125412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3A530988-F896-F240-A4FD-4D4D80C11F42}"/>
                  </a:ext>
                </a:extLst>
              </p:cNvPr>
              <p:cNvCxnSpPr>
                <a:cxnSpLocks/>
              </p:cNvCxnSpPr>
              <p:nvPr/>
            </p:nvCxnSpPr>
            <p:spPr>
              <a:xfrm flipH="1">
                <a:off x="4108450" y="3975100"/>
                <a:ext cx="3816350" cy="133985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6D2A9933-F916-0E46-A509-25FD8F001806}"/>
                  </a:ext>
                </a:extLst>
              </p:cNvPr>
              <p:cNvCxnSpPr>
                <a:cxnSpLocks/>
              </p:cNvCxnSpPr>
              <p:nvPr/>
            </p:nvCxnSpPr>
            <p:spPr>
              <a:xfrm flipH="1">
                <a:off x="5070475" y="3978275"/>
                <a:ext cx="2854325" cy="129857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DE4AE1E-DD47-A648-8E75-B628D3E56B38}"/>
                  </a:ext>
                </a:extLst>
              </p:cNvPr>
              <p:cNvCxnSpPr>
                <a:cxnSpLocks/>
              </p:cNvCxnSpPr>
              <p:nvPr/>
            </p:nvCxnSpPr>
            <p:spPr>
              <a:xfrm flipH="1">
                <a:off x="5607050" y="3984625"/>
                <a:ext cx="2320926" cy="13335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2C801921-8F99-4345-AADF-C79B5379ABCC}"/>
                  </a:ext>
                </a:extLst>
              </p:cNvPr>
              <p:cNvCxnSpPr>
                <a:cxnSpLocks/>
              </p:cNvCxnSpPr>
              <p:nvPr/>
            </p:nvCxnSpPr>
            <p:spPr>
              <a:xfrm flipH="1">
                <a:off x="6565900" y="3984625"/>
                <a:ext cx="1358900" cy="11938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E7A7E738-8F7C-B641-98A4-26125EAB1AA9}"/>
                </a:ext>
              </a:extLst>
            </p:cNvPr>
            <p:cNvCxnSpPr/>
            <p:nvPr/>
          </p:nvCxnSpPr>
          <p:spPr>
            <a:xfrm flipV="1">
              <a:off x="7921625" y="3622675"/>
              <a:ext cx="0" cy="358775"/>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49" name="Slide Number Placeholder 2">
            <a:extLst>
              <a:ext uri="{FF2B5EF4-FFF2-40B4-BE49-F238E27FC236}">
                <a16:creationId xmlns:a16="http://schemas.microsoft.com/office/drawing/2014/main" id="{F67FBF66-1006-C849-9ABA-320AB4C17D7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121</a:t>
            </a:fld>
            <a:endParaRPr lang="en-US" dirty="0"/>
          </a:p>
        </p:txBody>
      </p:sp>
    </p:spTree>
    <p:extLst>
      <p:ext uri="{BB962C8B-B14F-4D97-AF65-F5344CB8AC3E}">
        <p14:creationId xmlns:p14="http://schemas.microsoft.com/office/powerpoint/2010/main" val="9389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dissolv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left)">
                                      <p:cBhvr>
                                        <p:cTn id="12" dur="500"/>
                                        <p:tgtEl>
                                          <p:spTgt spid="36"/>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up)">
                                      <p:cBhvr>
                                        <p:cTn id="16" dur="500"/>
                                        <p:tgtEl>
                                          <p:spTgt spid="37"/>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childTnLst>
                          </p:cTn>
                        </p:par>
                        <p:par>
                          <p:cTn id="21" fill="hold">
                            <p:stCondLst>
                              <p:cond delay="1500"/>
                            </p:stCondLst>
                            <p:childTnLst>
                              <p:par>
                                <p:cTn id="22" presetID="22" presetClass="entr" presetSubtype="1" fill="hold" grpId="0"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3500"/>
                            </p:stCondLst>
                            <p:childTnLst>
                              <p:par>
                                <p:cTn id="38" presetID="22" presetClass="entr" presetSubtype="1"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up)">
                                      <p:cBhvr>
                                        <p:cTn id="40" dur="500"/>
                                        <p:tgtEl>
                                          <p:spTgt spid="45"/>
                                        </p:tgtEl>
                                      </p:cBhvr>
                                    </p:animEffect>
                                  </p:childTnLst>
                                </p:cTn>
                              </p:par>
                            </p:childTnLst>
                          </p:cTn>
                        </p:par>
                        <p:par>
                          <p:cTn id="41" fill="hold">
                            <p:stCondLst>
                              <p:cond delay="4000"/>
                            </p:stCondLst>
                            <p:childTnLst>
                              <p:par>
                                <p:cTn id="42" presetID="22" presetClass="entr" presetSubtype="4" fill="hold" grpId="0" nodeType="after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down)">
                                      <p:cBhvr>
                                        <p:cTn id="44" dur="500"/>
                                        <p:tgtEl>
                                          <p:spTgt spid="46"/>
                                        </p:tgtEl>
                                      </p:cBhvr>
                                    </p:animEffect>
                                  </p:childTnLst>
                                </p:cTn>
                              </p:par>
                            </p:childTnLst>
                          </p:cTn>
                        </p:par>
                        <p:par>
                          <p:cTn id="45" fill="hold">
                            <p:stCondLst>
                              <p:cond delay="4500"/>
                            </p:stCondLst>
                            <p:childTnLst>
                              <p:par>
                                <p:cTn id="46" presetID="22" presetClass="entr" presetSubtype="1" fill="hold" grpId="0" nodeType="after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wipe(up)">
                                      <p:cBhvr>
                                        <p:cTn id="48" dur="500"/>
                                        <p:tgtEl>
                                          <p:spTgt spid="47"/>
                                        </p:tgtEl>
                                      </p:cBhvr>
                                    </p:animEffect>
                                  </p:childTnLst>
                                </p:cTn>
                              </p:par>
                            </p:childTnLst>
                          </p:cTn>
                        </p:par>
                        <p:par>
                          <p:cTn id="49" fill="hold">
                            <p:stCondLst>
                              <p:cond delay="5000"/>
                            </p:stCondLst>
                            <p:childTnLst>
                              <p:par>
                                <p:cTn id="50" presetID="22" presetClass="entr" presetSubtype="4" fill="hold" grpId="0" nodeType="after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down)">
                                      <p:cBhvr>
                                        <p:cTn id="52" dur="500"/>
                                        <p:tgtEl>
                                          <p:spTgt spid="48"/>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dissolve">
                                      <p:cBhvr>
                                        <p:cTn id="57" dur="500"/>
                                        <p:tgtEl>
                                          <p:spTgt spid="9"/>
                                        </p:tgtEl>
                                      </p:cBhvr>
                                    </p:animEffect>
                                  </p:childTnLst>
                                </p:cTn>
                              </p:par>
                            </p:childTnLst>
                          </p:cTn>
                        </p:par>
                        <p:par>
                          <p:cTn id="58" fill="hold">
                            <p:stCondLst>
                              <p:cond delay="500"/>
                            </p:stCondLst>
                            <p:childTnLst>
                              <p:par>
                                <p:cTn id="59" presetID="22" presetClass="entr" presetSubtype="1" fill="hold" nodeType="afterEffect">
                                  <p:stCondLst>
                                    <p:cond delay="1000"/>
                                  </p:stCondLst>
                                  <p:childTnLst>
                                    <p:set>
                                      <p:cBhvr>
                                        <p:cTn id="60" dur="1" fill="hold">
                                          <p:stCondLst>
                                            <p:cond delay="0"/>
                                          </p:stCondLst>
                                        </p:cTn>
                                        <p:tgtEl>
                                          <p:spTgt spid="33"/>
                                        </p:tgtEl>
                                        <p:attrNameLst>
                                          <p:attrName>style.visibility</p:attrName>
                                        </p:attrNameLst>
                                      </p:cBhvr>
                                      <p:to>
                                        <p:strVal val="visible"/>
                                      </p:to>
                                    </p:set>
                                    <p:animEffect transition="in" filter="wipe(up)">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nodeType="click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dissolve">
                                      <p:cBhvr>
                                        <p:cTn id="66" dur="500"/>
                                        <p:tgtEl>
                                          <p:spTgt spid="63"/>
                                        </p:tgtEl>
                                      </p:cBhvr>
                                    </p:animEffect>
                                  </p:childTnLst>
                                </p:cTn>
                              </p:par>
                              <p:par>
                                <p:cTn id="67" presetID="9" presetClass="exit" presetSubtype="0" fill="hold" nodeType="withEffect">
                                  <p:stCondLst>
                                    <p:cond delay="0"/>
                                  </p:stCondLst>
                                  <p:childTnLst>
                                    <p:animEffect transition="out" filter="dissolve">
                                      <p:cBhvr>
                                        <p:cTn id="68" dur="500"/>
                                        <p:tgtEl>
                                          <p:spTgt spid="33"/>
                                        </p:tgtEl>
                                      </p:cBhvr>
                                    </p:animEffect>
                                    <p:set>
                                      <p:cBhvr>
                                        <p:cTn id="69" dur="1" fill="hold">
                                          <p:stCondLst>
                                            <p:cond delay="499"/>
                                          </p:stCondLst>
                                        </p:cTn>
                                        <p:tgtEl>
                                          <p:spTgt spid="33"/>
                                        </p:tgtEl>
                                        <p:attrNameLst>
                                          <p:attrName>style.visibility</p:attrName>
                                        </p:attrNameLst>
                                      </p:cBhvr>
                                      <p:to>
                                        <p:strVal val="hidden"/>
                                      </p:to>
                                    </p:set>
                                  </p:childTnLst>
                                </p:cTn>
                              </p:par>
                            </p:childTnLst>
                          </p:cTn>
                        </p:par>
                        <p:par>
                          <p:cTn id="70" fill="hold">
                            <p:stCondLst>
                              <p:cond delay="500"/>
                            </p:stCondLst>
                            <p:childTnLst>
                              <p:par>
                                <p:cTn id="71" presetID="22" presetClass="entr" presetSubtype="1" fill="hold" nodeType="afterEffect">
                                  <p:stCondLst>
                                    <p:cond delay="1000"/>
                                  </p:stCondLst>
                                  <p:childTnLst>
                                    <p:set>
                                      <p:cBhvr>
                                        <p:cTn id="72" dur="1" fill="hold">
                                          <p:stCondLst>
                                            <p:cond delay="0"/>
                                          </p:stCondLst>
                                        </p:cTn>
                                        <p:tgtEl>
                                          <p:spTgt spid="88"/>
                                        </p:tgtEl>
                                        <p:attrNameLst>
                                          <p:attrName>style.visibility</p:attrName>
                                        </p:attrNameLst>
                                      </p:cBhvr>
                                      <p:to>
                                        <p:strVal val="visible"/>
                                      </p:to>
                                    </p:set>
                                    <p:animEffect transition="in" filter="wipe(up)">
                                      <p:cBhvr>
                                        <p:cTn id="73" dur="500"/>
                                        <p:tgtEl>
                                          <p:spTgt spid="88"/>
                                        </p:tgtEl>
                                      </p:cBhvr>
                                    </p:animEffec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grpId="0" nodeType="clickEffect">
                                  <p:stCondLst>
                                    <p:cond delay="0"/>
                                  </p:stCondLst>
                                  <p:childTnLst>
                                    <p:set>
                                      <p:cBhvr>
                                        <p:cTn id="77" dur="1" fill="hold">
                                          <p:stCondLst>
                                            <p:cond delay="0"/>
                                          </p:stCondLst>
                                        </p:cTn>
                                        <p:tgtEl>
                                          <p:spTgt spid="141"/>
                                        </p:tgtEl>
                                        <p:attrNameLst>
                                          <p:attrName>style.visibility</p:attrName>
                                        </p:attrNameLst>
                                      </p:cBhvr>
                                      <p:to>
                                        <p:strVal val="visible"/>
                                      </p:to>
                                    </p:set>
                                    <p:animEffect transition="in" filter="dissolve">
                                      <p:cBhvr>
                                        <p:cTn id="78" dur="500"/>
                                        <p:tgtEl>
                                          <p:spTgt spid="141"/>
                                        </p:tgtEl>
                                      </p:cBhvr>
                                    </p:animEffect>
                                  </p:childTnLst>
                                </p:cTn>
                              </p:par>
                              <p:par>
                                <p:cTn id="79" presetID="9" presetClass="exit" presetSubtype="0" fill="hold" nodeType="withEffect">
                                  <p:stCondLst>
                                    <p:cond delay="0"/>
                                  </p:stCondLst>
                                  <p:childTnLst>
                                    <p:animEffect transition="out" filter="dissolve">
                                      <p:cBhvr>
                                        <p:cTn id="80" dur="500"/>
                                        <p:tgtEl>
                                          <p:spTgt spid="88"/>
                                        </p:tgtEl>
                                      </p:cBhvr>
                                    </p:animEffect>
                                    <p:set>
                                      <p:cBhvr>
                                        <p:cTn id="81" dur="1" fill="hold">
                                          <p:stCondLst>
                                            <p:cond delay="499"/>
                                          </p:stCondLst>
                                        </p:cTn>
                                        <p:tgtEl>
                                          <p:spTgt spid="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36" grpId="0" animBg="1"/>
      <p:bldP spid="37" grpId="0" animBg="1"/>
      <p:bldP spid="38" grpId="0" animBg="1"/>
      <p:bldP spid="39" grpId="0" animBg="1"/>
      <p:bldP spid="41" grpId="0" animBg="1"/>
      <p:bldP spid="43" grpId="0" animBg="1"/>
      <p:bldP spid="44" grpId="0" animBg="1"/>
      <p:bldP spid="45" grpId="0" animBg="1"/>
      <p:bldP spid="46" grpId="0" animBg="1"/>
      <p:bldP spid="47" grpId="0" animBg="1"/>
      <p:bldP spid="48"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b="0" dirty="0"/>
              <a:t>TCP AIMD: more</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36144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Multiplicative decrease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detail:  sending rate is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in half on loss detected by triple duplicate ACK (TCP Reno)</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to 1 MSS (maximum segment size) when loss detected by timeout (TCP Tahoe)</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49" name="Rectangle 8">
            <a:extLst>
              <a:ext uri="{FF2B5EF4-FFF2-40B4-BE49-F238E27FC236}">
                <a16:creationId xmlns:a16="http://schemas.microsoft.com/office/drawing/2014/main" id="{FEB15F8D-408A-A649-8405-2EA6EA738400}"/>
              </a:ext>
            </a:extLst>
          </p:cNvPr>
          <p:cNvSpPr>
            <a:spLocks noChangeArrowheads="1"/>
          </p:cNvSpPr>
          <p:nvPr/>
        </p:nvSpPr>
        <p:spPr bwMode="auto">
          <a:xfrm>
            <a:off x="861060" y="336296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Why</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A</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a:t>
            </a:r>
            <a:r>
              <a:rPr kumimoji="0" lang="en-US" sz="2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AIMD – a distributed, asynchronous algorithm – has been shown to:</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optimize congested flow rates network wide!</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have desirable stability properties</a:t>
            </a:r>
          </a:p>
          <a:p>
            <a:pPr marL="10160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5" name="Slide Number Placeholder 2">
            <a:extLst>
              <a:ext uri="{FF2B5EF4-FFF2-40B4-BE49-F238E27FC236}">
                <a16:creationId xmlns:a16="http://schemas.microsoft.com/office/drawing/2014/main" id="{1DCE9A74-28EC-4B49-833C-3052DE20980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122</a:t>
            </a:fld>
            <a:endParaRPr lang="en-US" dirty="0"/>
          </a:p>
        </p:txBody>
      </p:sp>
    </p:spTree>
    <p:extLst>
      <p:ext uri="{BB962C8B-B14F-4D97-AF65-F5344CB8AC3E}">
        <p14:creationId xmlns:p14="http://schemas.microsoft.com/office/powerpoint/2010/main" val="213091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dissolv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59443"/>
            <a:ext cx="11393310" cy="894622"/>
          </a:xfrm>
        </p:spPr>
        <p:txBody>
          <a:bodyPr>
            <a:normAutofit/>
          </a:bodyPr>
          <a:lstStyle/>
          <a:p>
            <a:r>
              <a:rPr lang="en-US" sz="4800" dirty="0"/>
              <a:t>TCP congestion control: details</a:t>
            </a:r>
            <a:endParaRPr lang="en-US" sz="4400" b="0" dirty="0"/>
          </a:p>
        </p:txBody>
      </p:sp>
      <p:grpSp>
        <p:nvGrpSpPr>
          <p:cNvPr id="6" name="Group 5">
            <a:extLst>
              <a:ext uri="{FF2B5EF4-FFF2-40B4-BE49-F238E27FC236}">
                <a16:creationId xmlns:a16="http://schemas.microsoft.com/office/drawing/2014/main" id="{E52FB642-7743-D04C-959D-0819117703FA}"/>
              </a:ext>
            </a:extLst>
          </p:cNvPr>
          <p:cNvGrpSpPr/>
          <p:nvPr/>
        </p:nvGrpSpPr>
        <p:grpSpPr>
          <a:xfrm>
            <a:off x="1116489" y="4838128"/>
            <a:ext cx="10034111" cy="1695450"/>
            <a:chOff x="1116489" y="4838128"/>
            <a:chExt cx="10034111" cy="1695450"/>
          </a:xfrm>
        </p:grpSpPr>
        <p:sp>
          <p:nvSpPr>
            <p:cNvPr id="17" name="Rectangle 16">
              <a:extLst>
                <a:ext uri="{FF2B5EF4-FFF2-40B4-BE49-F238E27FC236}">
                  <a16:creationId xmlns:a16="http://schemas.microsoft.com/office/drawing/2014/main" id="{0C3AD1E1-01ED-504A-8B9E-72DE11AF70D1}"/>
                </a:ext>
              </a:extLst>
            </p:cNvPr>
            <p:cNvSpPr/>
            <p:nvPr/>
          </p:nvSpPr>
          <p:spPr>
            <a:xfrm>
              <a:off x="5989208" y="4895568"/>
              <a:ext cx="5161392" cy="36512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3">
              <a:extLst>
                <a:ext uri="{FF2B5EF4-FFF2-40B4-BE49-F238E27FC236}">
                  <a16:creationId xmlns:a16="http://schemas.microsoft.com/office/drawing/2014/main" id="{A0DE5D89-38AB-C14E-891D-428C6A0ADF69}"/>
                </a:ext>
              </a:extLst>
            </p:cNvPr>
            <p:cNvSpPr txBox="1">
              <a:spLocks noChangeArrowheads="1"/>
            </p:cNvSpPr>
            <p:nvPr/>
          </p:nvSpPr>
          <p:spPr bwMode="auto">
            <a:xfrm>
              <a:off x="1116489" y="4838128"/>
              <a:ext cx="9628822" cy="1695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sender limits transmission:</a:t>
              </a:r>
            </a:p>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ourier" pitchFamily="2" charset="0"/>
                  <a:ea typeface="ＭＳ Ｐゴシック" charset="0"/>
                  <a:cs typeface="+mn-cs"/>
                </a:rPr>
                <a:t> </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is dynamically adjusted in response to observed network congestion (implementing TCP congestion control)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6" name="Group 15">
              <a:extLst>
                <a:ext uri="{FF2B5EF4-FFF2-40B4-BE49-F238E27FC236}">
                  <a16:creationId xmlns:a16="http://schemas.microsoft.com/office/drawing/2014/main" id="{33A34342-F85F-A641-8C18-F113159FACD0}"/>
                </a:ext>
              </a:extLst>
            </p:cNvPr>
            <p:cNvGrpSpPr/>
            <p:nvPr/>
          </p:nvGrpSpPr>
          <p:grpSpPr>
            <a:xfrm>
              <a:off x="6040008" y="4887177"/>
              <a:ext cx="4888123" cy="397144"/>
              <a:chOff x="5614194" y="4809655"/>
              <a:chExt cx="4888123" cy="397144"/>
            </a:xfrm>
          </p:grpSpPr>
          <p:sp>
            <p:nvSpPr>
              <p:cNvPr id="181" name="Text Box 71">
                <a:extLst>
                  <a:ext uri="{FF2B5EF4-FFF2-40B4-BE49-F238E27FC236}">
                    <a16:creationId xmlns:a16="http://schemas.microsoft.com/office/drawing/2014/main" id="{77C08B5B-9AE1-D240-830E-26ECD6D1665B}"/>
                  </a:ext>
                </a:extLst>
              </p:cNvPr>
              <p:cNvSpPr txBox="1">
                <a:spLocks noChangeArrowheads="1"/>
              </p:cNvSpPr>
              <p:nvPr/>
            </p:nvSpPr>
            <p:spPr bwMode="auto">
              <a:xfrm>
                <a:off x="5614194" y="4868630"/>
                <a:ext cx="4395788" cy="3381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5425" indent="-22542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25425" marR="0" lvl="0" indent="-225425"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LastByteSent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LastByteAcked</a:t>
                </a: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nvGrpSpPr>
              <p:cNvPr id="15" name="Group 14">
                <a:extLst>
                  <a:ext uri="{FF2B5EF4-FFF2-40B4-BE49-F238E27FC236}">
                    <a16:creationId xmlns:a16="http://schemas.microsoft.com/office/drawing/2014/main" id="{FED586FE-6CBA-AA48-85C7-A1A11BDABF7D}"/>
                  </a:ext>
                </a:extLst>
              </p:cNvPr>
              <p:cNvGrpSpPr/>
              <p:nvPr/>
            </p:nvGrpSpPr>
            <p:grpSpPr>
              <a:xfrm>
                <a:off x="9416467" y="4809655"/>
                <a:ext cx="1085850" cy="366713"/>
                <a:chOff x="7709188" y="4768381"/>
                <a:chExt cx="1085850" cy="366713"/>
              </a:xfrm>
            </p:grpSpPr>
            <p:grpSp>
              <p:nvGrpSpPr>
                <p:cNvPr id="182" name="Group 74">
                  <a:extLst>
                    <a:ext uri="{FF2B5EF4-FFF2-40B4-BE49-F238E27FC236}">
                      <a16:creationId xmlns:a16="http://schemas.microsoft.com/office/drawing/2014/main" id="{059D1AF2-00E8-024F-B782-BBF97100FEB7}"/>
                    </a:ext>
                  </a:extLst>
                </p:cNvPr>
                <p:cNvGrpSpPr>
                  <a:grpSpLocks/>
                </p:cNvGrpSpPr>
                <p:nvPr/>
              </p:nvGrpSpPr>
              <p:grpSpPr bwMode="auto">
                <a:xfrm>
                  <a:off x="7709188" y="4789019"/>
                  <a:ext cx="350837" cy="336550"/>
                  <a:chOff x="2059" y="2097"/>
                  <a:chExt cx="221" cy="212"/>
                </a:xfrm>
              </p:grpSpPr>
              <p:sp>
                <p:nvSpPr>
                  <p:cNvPr id="183" name="Text Box 72">
                    <a:extLst>
                      <a:ext uri="{FF2B5EF4-FFF2-40B4-BE49-F238E27FC236}">
                        <a16:creationId xmlns:a16="http://schemas.microsoft.com/office/drawing/2014/main" id="{50EA1644-3183-7A41-97FA-03AEA0F526B2}"/>
                      </a:ext>
                    </a:extLst>
                  </p:cNvPr>
                  <p:cNvSpPr txBox="1">
                    <a:spLocks noChangeArrowheads="1"/>
                  </p:cNvSpPr>
                  <p:nvPr/>
                </p:nvSpPr>
                <p:spPr bwMode="auto">
                  <a:xfrm>
                    <a:off x="2059" y="2097"/>
                    <a:ext cx="22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0" cap="none" spc="0" normalizeH="0" baseline="0" noProof="0">
                        <a:ln>
                          <a:noFill/>
                        </a:ln>
                        <a:solidFill>
                          <a:srgbClr val="000000"/>
                        </a:solidFill>
                        <a:effectLst/>
                        <a:uLnTx/>
                        <a:uFillTx/>
                        <a:latin typeface="Tahoma" charset="0"/>
                        <a:ea typeface="ＭＳ Ｐゴシック" charset="0"/>
                        <a:cs typeface="+mn-cs"/>
                      </a:rPr>
                      <a:t>&lt;</a:t>
                    </a:r>
                  </a:p>
                </p:txBody>
              </p:sp>
              <p:sp>
                <p:nvSpPr>
                  <p:cNvPr id="184" name="Line 73">
                    <a:extLst>
                      <a:ext uri="{FF2B5EF4-FFF2-40B4-BE49-F238E27FC236}">
                        <a16:creationId xmlns:a16="http://schemas.microsoft.com/office/drawing/2014/main" id="{B966005D-C4C4-C547-86E3-65FDA3A33E10}"/>
                      </a:ext>
                    </a:extLst>
                  </p:cNvPr>
                  <p:cNvSpPr>
                    <a:spLocks noChangeShapeType="1"/>
                  </p:cNvSpPr>
                  <p:nvPr/>
                </p:nvSpPr>
                <p:spPr bwMode="auto">
                  <a:xfrm>
                    <a:off x="2133" y="2269"/>
                    <a:ext cx="8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5" name="Text Box 75">
                  <a:extLst>
                    <a:ext uri="{FF2B5EF4-FFF2-40B4-BE49-F238E27FC236}">
                      <a16:creationId xmlns:a16="http://schemas.microsoft.com/office/drawing/2014/main" id="{4F80A37A-B578-A447-95BD-D5D7AC31E664}"/>
                    </a:ext>
                  </a:extLst>
                </p:cNvPr>
                <p:cNvSpPr txBox="1">
                  <a:spLocks noChangeArrowheads="1"/>
                </p:cNvSpPr>
                <p:nvPr/>
              </p:nvSpPr>
              <p:spPr bwMode="auto">
                <a:xfrm>
                  <a:off x="8064788" y="4768381"/>
                  <a:ext cx="7302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cwnd</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grpSp>
      </p:grpSp>
      <p:sp>
        <p:nvSpPr>
          <p:cNvPr id="165" name="Rectangle 47">
            <a:extLst>
              <a:ext uri="{FF2B5EF4-FFF2-40B4-BE49-F238E27FC236}">
                <a16:creationId xmlns:a16="http://schemas.microsoft.com/office/drawing/2014/main" id="{DE6B816E-28FD-F042-BAC6-6005321F7326}"/>
              </a:ext>
            </a:extLst>
          </p:cNvPr>
          <p:cNvSpPr>
            <a:spLocks noChangeArrowheads="1"/>
          </p:cNvSpPr>
          <p:nvPr/>
        </p:nvSpPr>
        <p:spPr bwMode="auto">
          <a:xfrm>
            <a:off x="1314221" y="2927773"/>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1" name="Group 10">
            <a:extLst>
              <a:ext uri="{FF2B5EF4-FFF2-40B4-BE49-F238E27FC236}">
                <a16:creationId xmlns:a16="http://schemas.microsoft.com/office/drawing/2014/main" id="{C2EB66EB-894C-A043-A360-C60A865F68A4}"/>
              </a:ext>
            </a:extLst>
          </p:cNvPr>
          <p:cNvGrpSpPr/>
          <p:nvPr/>
        </p:nvGrpSpPr>
        <p:grpSpPr>
          <a:xfrm>
            <a:off x="1289051" y="2849038"/>
            <a:ext cx="1267801" cy="861704"/>
            <a:chOff x="1289051" y="2849038"/>
            <a:chExt cx="1267801" cy="861704"/>
          </a:xfrm>
        </p:grpSpPr>
        <p:sp>
          <p:nvSpPr>
            <p:cNvPr id="168" name="Freeform 53">
              <a:extLst>
                <a:ext uri="{FF2B5EF4-FFF2-40B4-BE49-F238E27FC236}">
                  <a16:creationId xmlns:a16="http://schemas.microsoft.com/office/drawing/2014/main" id="{E3EEFD92-7050-9249-80C1-240C22D52535}"/>
                </a:ext>
              </a:extLst>
            </p:cNvPr>
            <p:cNvSpPr>
              <a:spLocks/>
            </p:cNvSpPr>
            <p:nvPr/>
          </p:nvSpPr>
          <p:spPr bwMode="auto">
            <a:xfrm>
              <a:off x="2369283" y="2849038"/>
              <a:ext cx="187569" cy="464732"/>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Lst>
              <a:ahLst/>
              <a:cxnLst>
                <a:cxn ang="T6">
                  <a:pos x="T0" y="T1"/>
                </a:cxn>
                <a:cxn ang="T7">
                  <a:pos x="T2" y="T3"/>
                </a:cxn>
                <a:cxn ang="T8">
                  <a:pos x="T4" y="T5"/>
                </a:cxn>
              </a:cxnLst>
              <a:rect l="0" t="0" r="r" b="b"/>
              <a:pathLst>
                <a:path w="91" h="242">
                  <a:moveTo>
                    <a:pt x="91" y="0"/>
                  </a:moveTo>
                  <a:lnTo>
                    <a:pt x="88" y="242"/>
                  </a:lnTo>
                  <a:lnTo>
                    <a:pt x="0" y="242"/>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57">
              <a:extLst>
                <a:ext uri="{FF2B5EF4-FFF2-40B4-BE49-F238E27FC236}">
                  <a16:creationId xmlns:a16="http://schemas.microsoft.com/office/drawing/2014/main" id="{4DCFBA68-55DB-2E45-83BC-59D80627D5D3}"/>
                </a:ext>
              </a:extLst>
            </p:cNvPr>
            <p:cNvSpPr txBox="1">
              <a:spLocks noChangeArrowheads="1"/>
            </p:cNvSpPr>
            <p:nvPr/>
          </p:nvSpPr>
          <p:spPr bwMode="auto">
            <a:xfrm>
              <a:off x="1289051" y="3119811"/>
              <a:ext cx="986168"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Calibri" panose="020F0502020204030204"/>
                  <a:ea typeface="ＭＳ Ｐゴシック" charset="0"/>
                  <a:cs typeface="+mn-cs"/>
                </a:rPr>
                <a:t>ACKed</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grpSp>
        <p:nvGrpSpPr>
          <p:cNvPr id="13" name="Group 12">
            <a:extLst>
              <a:ext uri="{FF2B5EF4-FFF2-40B4-BE49-F238E27FC236}">
                <a16:creationId xmlns:a16="http://schemas.microsoft.com/office/drawing/2014/main" id="{A8C3752B-025F-E94F-8654-13F54E9C670F}"/>
              </a:ext>
            </a:extLst>
          </p:cNvPr>
          <p:cNvGrpSpPr/>
          <p:nvPr/>
        </p:nvGrpSpPr>
        <p:grpSpPr>
          <a:xfrm>
            <a:off x="3824084" y="2948877"/>
            <a:ext cx="1759290" cy="1283237"/>
            <a:chOff x="3824084" y="2948877"/>
            <a:chExt cx="1759290" cy="1283237"/>
          </a:xfrm>
        </p:grpSpPr>
        <p:sp>
          <p:nvSpPr>
            <p:cNvPr id="172" name="Text Box 59">
              <a:extLst>
                <a:ext uri="{FF2B5EF4-FFF2-40B4-BE49-F238E27FC236}">
                  <a16:creationId xmlns:a16="http://schemas.microsoft.com/office/drawing/2014/main" id="{44BFDC0C-7E1F-194B-B1D5-936A1056896B}"/>
                </a:ext>
              </a:extLst>
            </p:cNvPr>
            <p:cNvSpPr txBox="1">
              <a:spLocks noChangeArrowheads="1"/>
            </p:cNvSpPr>
            <p:nvPr/>
          </p:nvSpPr>
          <p:spPr bwMode="auto">
            <a:xfrm>
              <a:off x="3979525" y="3890482"/>
              <a:ext cx="1603849" cy="3416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 sent</a:t>
              </a:r>
            </a:p>
          </p:txBody>
        </p:sp>
        <p:sp>
          <p:nvSpPr>
            <p:cNvPr id="180" name="Freeform 69">
              <a:extLst>
                <a:ext uri="{FF2B5EF4-FFF2-40B4-BE49-F238E27FC236}">
                  <a16:creationId xmlns:a16="http://schemas.microsoft.com/office/drawing/2014/main" id="{33A90F9A-C7CE-C44A-B81F-BFED1356069E}"/>
                </a:ext>
              </a:extLst>
            </p:cNvPr>
            <p:cNvSpPr>
              <a:spLocks/>
            </p:cNvSpPr>
            <p:nvPr/>
          </p:nvSpPr>
          <p:spPr bwMode="auto">
            <a:xfrm flipH="1">
              <a:off x="3824084" y="2948877"/>
              <a:ext cx="190240" cy="1102896"/>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42CF5997-36CB-D147-BC28-3AEB4C853BEA}"/>
              </a:ext>
            </a:extLst>
          </p:cNvPr>
          <p:cNvGrpSpPr/>
          <p:nvPr/>
        </p:nvGrpSpPr>
        <p:grpSpPr>
          <a:xfrm>
            <a:off x="1289051" y="1292332"/>
            <a:ext cx="4641849" cy="1497173"/>
            <a:chOff x="1289051" y="1292332"/>
            <a:chExt cx="4641849" cy="1497173"/>
          </a:xfrm>
        </p:grpSpPr>
        <p:sp>
          <p:nvSpPr>
            <p:cNvPr id="104" name="Rectangle 12">
              <a:extLst>
                <a:ext uri="{FF2B5EF4-FFF2-40B4-BE49-F238E27FC236}">
                  <a16:creationId xmlns:a16="http://schemas.microsoft.com/office/drawing/2014/main" id="{04993FEE-920A-A241-8D22-76E5FD7EE6A9}"/>
                </a:ext>
              </a:extLst>
            </p:cNvPr>
            <p:cNvSpPr>
              <a:spLocks noChangeArrowheads="1"/>
            </p:cNvSpPr>
            <p:nvPr/>
          </p:nvSpPr>
          <p:spPr bwMode="auto">
            <a:xfrm>
              <a:off x="1370854" y="2034797"/>
              <a:ext cx="86000" cy="752789"/>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5" name="Rectangle 13">
              <a:extLst>
                <a:ext uri="{FF2B5EF4-FFF2-40B4-BE49-F238E27FC236}">
                  <a16:creationId xmlns:a16="http://schemas.microsoft.com/office/drawing/2014/main" id="{18E83275-ACB2-EC4C-B6DC-CBDA17C3A868}"/>
                </a:ext>
              </a:extLst>
            </p:cNvPr>
            <p:cNvSpPr>
              <a:spLocks noChangeArrowheads="1"/>
            </p:cNvSpPr>
            <p:nvPr/>
          </p:nvSpPr>
          <p:spPr bwMode="auto">
            <a:xfrm>
              <a:off x="1498805" y="2036716"/>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6" name="Rectangle 14">
              <a:extLst>
                <a:ext uri="{FF2B5EF4-FFF2-40B4-BE49-F238E27FC236}">
                  <a16:creationId xmlns:a16="http://schemas.microsoft.com/office/drawing/2014/main" id="{DAC860B7-5379-0C49-8B6D-4F42EEEC890F}"/>
                </a:ext>
              </a:extLst>
            </p:cNvPr>
            <p:cNvSpPr>
              <a:spLocks noChangeArrowheads="1"/>
            </p:cNvSpPr>
            <p:nvPr/>
          </p:nvSpPr>
          <p:spPr bwMode="auto">
            <a:xfrm>
              <a:off x="1628852"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7" name="Rectangle 15">
              <a:extLst>
                <a:ext uri="{FF2B5EF4-FFF2-40B4-BE49-F238E27FC236}">
                  <a16:creationId xmlns:a16="http://schemas.microsoft.com/office/drawing/2014/main" id="{850E3686-28F1-ED45-BCA0-8626CD94C24A}"/>
                </a:ext>
              </a:extLst>
            </p:cNvPr>
            <p:cNvSpPr>
              <a:spLocks noChangeArrowheads="1"/>
            </p:cNvSpPr>
            <p:nvPr/>
          </p:nvSpPr>
          <p:spPr bwMode="auto">
            <a:xfrm>
              <a:off x="1756801"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8" name="Rectangle 16">
              <a:extLst>
                <a:ext uri="{FF2B5EF4-FFF2-40B4-BE49-F238E27FC236}">
                  <a16:creationId xmlns:a16="http://schemas.microsoft.com/office/drawing/2014/main" id="{2B67993F-458E-AA4F-8BDA-DD554E74E999}"/>
                </a:ext>
              </a:extLst>
            </p:cNvPr>
            <p:cNvSpPr>
              <a:spLocks noChangeArrowheads="1"/>
            </p:cNvSpPr>
            <p:nvPr/>
          </p:nvSpPr>
          <p:spPr bwMode="auto">
            <a:xfrm>
              <a:off x="1882653"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9" name="Rectangle 17">
              <a:extLst>
                <a:ext uri="{FF2B5EF4-FFF2-40B4-BE49-F238E27FC236}">
                  <a16:creationId xmlns:a16="http://schemas.microsoft.com/office/drawing/2014/main" id="{0FAD288D-252F-5745-BF73-6A260AA674C3}"/>
                </a:ext>
              </a:extLst>
            </p:cNvPr>
            <p:cNvSpPr>
              <a:spLocks noChangeArrowheads="1"/>
            </p:cNvSpPr>
            <p:nvPr/>
          </p:nvSpPr>
          <p:spPr bwMode="auto">
            <a:xfrm>
              <a:off x="2010604"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0" name="Rectangle 18">
              <a:extLst>
                <a:ext uri="{FF2B5EF4-FFF2-40B4-BE49-F238E27FC236}">
                  <a16:creationId xmlns:a16="http://schemas.microsoft.com/office/drawing/2014/main" id="{F50804B5-A9B0-B741-A2CB-DC3CFBF3864F}"/>
                </a:ext>
              </a:extLst>
            </p:cNvPr>
            <p:cNvSpPr>
              <a:spLocks noChangeArrowheads="1"/>
            </p:cNvSpPr>
            <p:nvPr/>
          </p:nvSpPr>
          <p:spPr bwMode="auto">
            <a:xfrm>
              <a:off x="2132261"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1" name="Rectangle 19">
              <a:extLst>
                <a:ext uri="{FF2B5EF4-FFF2-40B4-BE49-F238E27FC236}">
                  <a16:creationId xmlns:a16="http://schemas.microsoft.com/office/drawing/2014/main" id="{E9319E92-5123-8943-BEB7-081DA31ABF1D}"/>
                </a:ext>
              </a:extLst>
            </p:cNvPr>
            <p:cNvSpPr>
              <a:spLocks noChangeArrowheads="1"/>
            </p:cNvSpPr>
            <p:nvPr/>
          </p:nvSpPr>
          <p:spPr bwMode="auto">
            <a:xfrm>
              <a:off x="2258113"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2" name="Rectangle 20">
              <a:extLst>
                <a:ext uri="{FF2B5EF4-FFF2-40B4-BE49-F238E27FC236}">
                  <a16:creationId xmlns:a16="http://schemas.microsoft.com/office/drawing/2014/main" id="{C56329EF-B8DA-E848-8471-F7AB6A81A0AD}"/>
                </a:ext>
              </a:extLst>
            </p:cNvPr>
            <p:cNvSpPr>
              <a:spLocks noChangeArrowheads="1"/>
            </p:cNvSpPr>
            <p:nvPr/>
          </p:nvSpPr>
          <p:spPr bwMode="auto">
            <a:xfrm>
              <a:off x="2383965"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3" name="Rectangle 21">
              <a:extLst>
                <a:ext uri="{FF2B5EF4-FFF2-40B4-BE49-F238E27FC236}">
                  <a16:creationId xmlns:a16="http://schemas.microsoft.com/office/drawing/2014/main" id="{B6EA82BD-4235-744C-8CC2-3D0E84463334}"/>
                </a:ext>
              </a:extLst>
            </p:cNvPr>
            <p:cNvSpPr>
              <a:spLocks noChangeArrowheads="1"/>
            </p:cNvSpPr>
            <p:nvPr/>
          </p:nvSpPr>
          <p:spPr bwMode="auto">
            <a:xfrm>
              <a:off x="2524500"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4" name="Rectangle 22">
              <a:extLst>
                <a:ext uri="{FF2B5EF4-FFF2-40B4-BE49-F238E27FC236}">
                  <a16:creationId xmlns:a16="http://schemas.microsoft.com/office/drawing/2014/main" id="{3AB484C5-F544-AD4F-AC56-F33B38DBB98F}"/>
                </a:ext>
              </a:extLst>
            </p:cNvPr>
            <p:cNvSpPr>
              <a:spLocks noChangeArrowheads="1"/>
            </p:cNvSpPr>
            <p:nvPr/>
          </p:nvSpPr>
          <p:spPr bwMode="auto">
            <a:xfrm>
              <a:off x="2654547" y="2036716"/>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5" name="Rectangle 23">
              <a:extLst>
                <a:ext uri="{FF2B5EF4-FFF2-40B4-BE49-F238E27FC236}">
                  <a16:creationId xmlns:a16="http://schemas.microsoft.com/office/drawing/2014/main" id="{1DD6947E-4A84-9D4E-B2FC-3A5E7F6D1E34}"/>
                </a:ext>
              </a:extLst>
            </p:cNvPr>
            <p:cNvSpPr>
              <a:spLocks noChangeArrowheads="1"/>
            </p:cNvSpPr>
            <p:nvPr/>
          </p:nvSpPr>
          <p:spPr bwMode="auto">
            <a:xfrm>
              <a:off x="2782498"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6" name="Rectangle 24">
              <a:extLst>
                <a:ext uri="{FF2B5EF4-FFF2-40B4-BE49-F238E27FC236}">
                  <a16:creationId xmlns:a16="http://schemas.microsoft.com/office/drawing/2014/main" id="{2A55A81B-B032-0840-A48D-1D5352A231AA}"/>
                </a:ext>
              </a:extLst>
            </p:cNvPr>
            <p:cNvSpPr>
              <a:spLocks noChangeArrowheads="1"/>
            </p:cNvSpPr>
            <p:nvPr/>
          </p:nvSpPr>
          <p:spPr bwMode="auto">
            <a:xfrm>
              <a:off x="2910447"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25">
              <a:extLst>
                <a:ext uri="{FF2B5EF4-FFF2-40B4-BE49-F238E27FC236}">
                  <a16:creationId xmlns:a16="http://schemas.microsoft.com/office/drawing/2014/main" id="{EBC4122E-0CCF-1548-9A66-7DCD08E748CD}"/>
                </a:ext>
              </a:extLst>
            </p:cNvPr>
            <p:cNvSpPr>
              <a:spLocks noChangeArrowheads="1"/>
            </p:cNvSpPr>
            <p:nvPr/>
          </p:nvSpPr>
          <p:spPr bwMode="auto">
            <a:xfrm>
              <a:off x="303839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26">
              <a:extLst>
                <a:ext uri="{FF2B5EF4-FFF2-40B4-BE49-F238E27FC236}">
                  <a16:creationId xmlns:a16="http://schemas.microsoft.com/office/drawing/2014/main" id="{DB7235A0-624C-DB45-8BCC-3CE6B91647F3}"/>
                </a:ext>
              </a:extLst>
            </p:cNvPr>
            <p:cNvSpPr>
              <a:spLocks noChangeArrowheads="1"/>
            </p:cNvSpPr>
            <p:nvPr/>
          </p:nvSpPr>
          <p:spPr bwMode="auto">
            <a:xfrm>
              <a:off x="316424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27">
              <a:extLst>
                <a:ext uri="{FF2B5EF4-FFF2-40B4-BE49-F238E27FC236}">
                  <a16:creationId xmlns:a16="http://schemas.microsoft.com/office/drawing/2014/main" id="{345917A5-9719-BB4F-9C0B-ACD89A8BB0F4}"/>
                </a:ext>
              </a:extLst>
            </p:cNvPr>
            <p:cNvSpPr>
              <a:spLocks noChangeArrowheads="1"/>
            </p:cNvSpPr>
            <p:nvPr/>
          </p:nvSpPr>
          <p:spPr bwMode="auto">
            <a:xfrm>
              <a:off x="328590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Rectangle 28">
              <a:extLst>
                <a:ext uri="{FF2B5EF4-FFF2-40B4-BE49-F238E27FC236}">
                  <a16:creationId xmlns:a16="http://schemas.microsoft.com/office/drawing/2014/main" id="{4C1474B9-991E-6847-8B01-DE0C95138525}"/>
                </a:ext>
              </a:extLst>
            </p:cNvPr>
            <p:cNvSpPr>
              <a:spLocks noChangeArrowheads="1"/>
            </p:cNvSpPr>
            <p:nvPr/>
          </p:nvSpPr>
          <p:spPr bwMode="auto">
            <a:xfrm>
              <a:off x="341175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1" name="Rectangle 29">
              <a:extLst>
                <a:ext uri="{FF2B5EF4-FFF2-40B4-BE49-F238E27FC236}">
                  <a16:creationId xmlns:a16="http://schemas.microsoft.com/office/drawing/2014/main" id="{1FEE069D-BAD8-8A43-9829-68BF4DBC5019}"/>
                </a:ext>
              </a:extLst>
            </p:cNvPr>
            <p:cNvSpPr>
              <a:spLocks noChangeArrowheads="1"/>
            </p:cNvSpPr>
            <p:nvPr/>
          </p:nvSpPr>
          <p:spPr bwMode="auto">
            <a:xfrm>
              <a:off x="3539708"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30">
              <a:extLst>
                <a:ext uri="{FF2B5EF4-FFF2-40B4-BE49-F238E27FC236}">
                  <a16:creationId xmlns:a16="http://schemas.microsoft.com/office/drawing/2014/main" id="{F6A54E32-B859-A84C-B9EB-275C556CD8B7}"/>
                </a:ext>
              </a:extLst>
            </p:cNvPr>
            <p:cNvSpPr>
              <a:spLocks noChangeArrowheads="1"/>
            </p:cNvSpPr>
            <p:nvPr/>
          </p:nvSpPr>
          <p:spPr bwMode="auto">
            <a:xfrm>
              <a:off x="3657170"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31">
              <a:extLst>
                <a:ext uri="{FF2B5EF4-FFF2-40B4-BE49-F238E27FC236}">
                  <a16:creationId xmlns:a16="http://schemas.microsoft.com/office/drawing/2014/main" id="{F693AF70-5D12-874C-A1FE-39895AB51D68}"/>
                </a:ext>
              </a:extLst>
            </p:cNvPr>
            <p:cNvSpPr>
              <a:spLocks noChangeArrowheads="1"/>
            </p:cNvSpPr>
            <p:nvPr/>
          </p:nvSpPr>
          <p:spPr bwMode="auto">
            <a:xfrm>
              <a:off x="3783022"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32">
              <a:extLst>
                <a:ext uri="{FF2B5EF4-FFF2-40B4-BE49-F238E27FC236}">
                  <a16:creationId xmlns:a16="http://schemas.microsoft.com/office/drawing/2014/main" id="{8AF2AC6B-DBDA-9B44-8499-2FA57D21931E}"/>
                </a:ext>
              </a:extLst>
            </p:cNvPr>
            <p:cNvSpPr>
              <a:spLocks noChangeArrowheads="1"/>
            </p:cNvSpPr>
            <p:nvPr/>
          </p:nvSpPr>
          <p:spPr bwMode="auto">
            <a:xfrm>
              <a:off x="3906778"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Rectangle 33">
              <a:extLst>
                <a:ext uri="{FF2B5EF4-FFF2-40B4-BE49-F238E27FC236}">
                  <a16:creationId xmlns:a16="http://schemas.microsoft.com/office/drawing/2014/main" id="{3C5EC589-0EEE-AA43-956D-7E1A6B8E7BEA}"/>
                </a:ext>
              </a:extLst>
            </p:cNvPr>
            <p:cNvSpPr>
              <a:spLocks noChangeArrowheads="1"/>
            </p:cNvSpPr>
            <p:nvPr/>
          </p:nvSpPr>
          <p:spPr bwMode="auto">
            <a:xfrm>
              <a:off x="4028435"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34">
              <a:extLst>
                <a:ext uri="{FF2B5EF4-FFF2-40B4-BE49-F238E27FC236}">
                  <a16:creationId xmlns:a16="http://schemas.microsoft.com/office/drawing/2014/main" id="{00489FD8-0BA0-844E-AA41-BDE801D2E271}"/>
                </a:ext>
              </a:extLst>
            </p:cNvPr>
            <p:cNvSpPr>
              <a:spLocks noChangeArrowheads="1"/>
            </p:cNvSpPr>
            <p:nvPr/>
          </p:nvSpPr>
          <p:spPr bwMode="auto">
            <a:xfrm>
              <a:off x="4156384"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Rectangle 35">
              <a:extLst>
                <a:ext uri="{FF2B5EF4-FFF2-40B4-BE49-F238E27FC236}">
                  <a16:creationId xmlns:a16="http://schemas.microsoft.com/office/drawing/2014/main" id="{7CDE0EFB-7CC4-304D-AD89-8FC08C1FBD45}"/>
                </a:ext>
              </a:extLst>
            </p:cNvPr>
            <p:cNvSpPr>
              <a:spLocks noChangeArrowheads="1"/>
            </p:cNvSpPr>
            <p:nvPr/>
          </p:nvSpPr>
          <p:spPr bwMode="auto">
            <a:xfrm>
              <a:off x="4282236"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8" name="Rectangle 36">
              <a:extLst>
                <a:ext uri="{FF2B5EF4-FFF2-40B4-BE49-F238E27FC236}">
                  <a16:creationId xmlns:a16="http://schemas.microsoft.com/office/drawing/2014/main" id="{6EECC216-B56D-D043-93ED-F50164EF4E4A}"/>
                </a:ext>
              </a:extLst>
            </p:cNvPr>
            <p:cNvSpPr>
              <a:spLocks noChangeArrowheads="1"/>
            </p:cNvSpPr>
            <p:nvPr/>
          </p:nvSpPr>
          <p:spPr bwMode="auto">
            <a:xfrm>
              <a:off x="4399698"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9" name="Rectangle 37">
              <a:extLst>
                <a:ext uri="{FF2B5EF4-FFF2-40B4-BE49-F238E27FC236}">
                  <a16:creationId xmlns:a16="http://schemas.microsoft.com/office/drawing/2014/main" id="{2DDF4004-027D-3448-8C19-8E608E21464E}"/>
                </a:ext>
              </a:extLst>
            </p:cNvPr>
            <p:cNvSpPr>
              <a:spLocks noChangeArrowheads="1"/>
            </p:cNvSpPr>
            <p:nvPr/>
          </p:nvSpPr>
          <p:spPr bwMode="auto">
            <a:xfrm>
              <a:off x="4525550"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38">
              <a:extLst>
                <a:ext uri="{FF2B5EF4-FFF2-40B4-BE49-F238E27FC236}">
                  <a16:creationId xmlns:a16="http://schemas.microsoft.com/office/drawing/2014/main" id="{66B062CA-DE3B-DE43-ABC0-B0129B267927}"/>
                </a:ext>
              </a:extLst>
            </p:cNvPr>
            <p:cNvSpPr>
              <a:spLocks noChangeArrowheads="1"/>
            </p:cNvSpPr>
            <p:nvPr/>
          </p:nvSpPr>
          <p:spPr bwMode="auto">
            <a:xfrm>
              <a:off x="4653501"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Rectangle 39">
              <a:extLst>
                <a:ext uri="{FF2B5EF4-FFF2-40B4-BE49-F238E27FC236}">
                  <a16:creationId xmlns:a16="http://schemas.microsoft.com/office/drawing/2014/main" id="{B8FF22AA-6251-9B4A-8B71-33B1C663B36C}"/>
                </a:ext>
              </a:extLst>
            </p:cNvPr>
            <p:cNvSpPr>
              <a:spLocks noChangeArrowheads="1"/>
            </p:cNvSpPr>
            <p:nvPr/>
          </p:nvSpPr>
          <p:spPr bwMode="auto">
            <a:xfrm>
              <a:off x="4781450" y="2036716"/>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0">
              <a:extLst>
                <a:ext uri="{FF2B5EF4-FFF2-40B4-BE49-F238E27FC236}">
                  <a16:creationId xmlns:a16="http://schemas.microsoft.com/office/drawing/2014/main" id="{FAB9104E-A760-C644-B315-33CD7DEB1CB4}"/>
                </a:ext>
              </a:extLst>
            </p:cNvPr>
            <p:cNvSpPr>
              <a:spLocks noChangeArrowheads="1"/>
            </p:cNvSpPr>
            <p:nvPr/>
          </p:nvSpPr>
          <p:spPr bwMode="auto">
            <a:xfrm>
              <a:off x="49094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Rectangle 41">
              <a:extLst>
                <a:ext uri="{FF2B5EF4-FFF2-40B4-BE49-F238E27FC236}">
                  <a16:creationId xmlns:a16="http://schemas.microsoft.com/office/drawing/2014/main" id="{84289F99-D270-C140-AA7A-F6C4AFA078ED}"/>
                </a:ext>
              </a:extLst>
            </p:cNvPr>
            <p:cNvSpPr>
              <a:spLocks noChangeArrowheads="1"/>
            </p:cNvSpPr>
            <p:nvPr/>
          </p:nvSpPr>
          <p:spPr bwMode="auto">
            <a:xfrm>
              <a:off x="5039448"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Rectangle 42">
              <a:extLst>
                <a:ext uri="{FF2B5EF4-FFF2-40B4-BE49-F238E27FC236}">
                  <a16:creationId xmlns:a16="http://schemas.microsoft.com/office/drawing/2014/main" id="{CDFBFB7B-6E55-9045-8777-DB8B3B13C3C3}"/>
                </a:ext>
              </a:extLst>
            </p:cNvPr>
            <p:cNvSpPr>
              <a:spLocks noChangeArrowheads="1"/>
            </p:cNvSpPr>
            <p:nvPr/>
          </p:nvSpPr>
          <p:spPr bwMode="auto">
            <a:xfrm>
              <a:off x="51653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43">
              <a:extLst>
                <a:ext uri="{FF2B5EF4-FFF2-40B4-BE49-F238E27FC236}">
                  <a16:creationId xmlns:a16="http://schemas.microsoft.com/office/drawing/2014/main" id="{AD3CDD9F-C7EC-964D-A02B-C8B9C75CCDA9}"/>
                </a:ext>
              </a:extLst>
            </p:cNvPr>
            <p:cNvSpPr>
              <a:spLocks noChangeArrowheads="1"/>
            </p:cNvSpPr>
            <p:nvPr/>
          </p:nvSpPr>
          <p:spPr bwMode="auto">
            <a:xfrm>
              <a:off x="5291152"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Rectangle 44">
              <a:extLst>
                <a:ext uri="{FF2B5EF4-FFF2-40B4-BE49-F238E27FC236}">
                  <a16:creationId xmlns:a16="http://schemas.microsoft.com/office/drawing/2014/main" id="{A68B931F-B222-6643-B4DE-15E3E8354B18}"/>
                </a:ext>
              </a:extLst>
            </p:cNvPr>
            <p:cNvSpPr>
              <a:spLocks noChangeArrowheads="1"/>
            </p:cNvSpPr>
            <p:nvPr/>
          </p:nvSpPr>
          <p:spPr bwMode="auto">
            <a:xfrm>
              <a:off x="5412809"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3" name="Rectangle 45">
              <a:extLst>
                <a:ext uri="{FF2B5EF4-FFF2-40B4-BE49-F238E27FC236}">
                  <a16:creationId xmlns:a16="http://schemas.microsoft.com/office/drawing/2014/main" id="{7D3A9CBD-AC18-2744-9564-5C628A27F631}"/>
                </a:ext>
              </a:extLst>
            </p:cNvPr>
            <p:cNvSpPr>
              <a:spLocks noChangeArrowheads="1"/>
            </p:cNvSpPr>
            <p:nvPr/>
          </p:nvSpPr>
          <p:spPr bwMode="auto">
            <a:xfrm>
              <a:off x="5540759" y="2034797"/>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46">
              <a:extLst>
                <a:ext uri="{FF2B5EF4-FFF2-40B4-BE49-F238E27FC236}">
                  <a16:creationId xmlns:a16="http://schemas.microsoft.com/office/drawing/2014/main" id="{7BD5CB89-7651-AC4B-B6A7-CB76771F9558}"/>
                </a:ext>
              </a:extLst>
            </p:cNvPr>
            <p:cNvSpPr>
              <a:spLocks noChangeArrowheads="1"/>
            </p:cNvSpPr>
            <p:nvPr/>
          </p:nvSpPr>
          <p:spPr bwMode="auto">
            <a:xfrm>
              <a:off x="5666611" y="2034797"/>
              <a:ext cx="86000" cy="752789"/>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48">
              <a:extLst>
                <a:ext uri="{FF2B5EF4-FFF2-40B4-BE49-F238E27FC236}">
                  <a16:creationId xmlns:a16="http://schemas.microsoft.com/office/drawing/2014/main" id="{22B83E8B-5347-B046-AB4A-F500B639B452}"/>
                </a:ext>
              </a:extLst>
            </p:cNvPr>
            <p:cNvSpPr>
              <a:spLocks noChangeArrowheads="1"/>
            </p:cNvSpPr>
            <p:nvPr/>
          </p:nvSpPr>
          <p:spPr bwMode="auto">
            <a:xfrm>
              <a:off x="1427488" y="1902290"/>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61">
              <a:extLst>
                <a:ext uri="{FF2B5EF4-FFF2-40B4-BE49-F238E27FC236}">
                  <a16:creationId xmlns:a16="http://schemas.microsoft.com/office/drawing/2014/main" id="{EC2166A2-B157-124D-AD95-CDDC7B2DDCB8}"/>
                </a:ext>
              </a:extLst>
            </p:cNvPr>
            <p:cNvSpPr txBox="1">
              <a:spLocks noChangeArrowheads="1"/>
            </p:cNvSpPr>
            <p:nvPr/>
          </p:nvSpPr>
          <p:spPr bwMode="auto">
            <a:xfrm>
              <a:off x="3220882" y="1648799"/>
              <a:ext cx="805454" cy="34374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Courier New" charset="0"/>
                  <a:ea typeface="ＭＳ Ｐゴシック" charset="0"/>
                  <a:cs typeface="+mn-cs"/>
                </a:rPr>
                <a:t>cwnd</a:t>
              </a:r>
              <a:endParaRPr kumimoji="0" lang="en-US" sz="1400" b="1" i="1" u="none" strike="noStrike" kern="1200" cap="none" spc="0" normalizeH="0" baseline="0" noProof="0">
                <a:ln>
                  <a:noFill/>
                </a:ln>
                <a:solidFill>
                  <a:srgbClr val="000000"/>
                </a:solidFill>
                <a:effectLst/>
                <a:uLnTx/>
                <a:uFillTx/>
                <a:latin typeface="Courier New" charset="0"/>
                <a:ea typeface="ＭＳ Ｐゴシック" charset="0"/>
                <a:cs typeface="+mn-cs"/>
              </a:endParaRPr>
            </a:p>
          </p:txBody>
        </p:sp>
        <p:grpSp>
          <p:nvGrpSpPr>
            <p:cNvPr id="174" name="Group 62">
              <a:extLst>
                <a:ext uri="{FF2B5EF4-FFF2-40B4-BE49-F238E27FC236}">
                  <a16:creationId xmlns:a16="http://schemas.microsoft.com/office/drawing/2014/main" id="{A2ECB346-2348-1D42-A5A0-3073BBFAF723}"/>
                </a:ext>
              </a:extLst>
            </p:cNvPr>
            <p:cNvGrpSpPr>
              <a:grpSpLocks/>
            </p:cNvGrpSpPr>
            <p:nvPr/>
          </p:nvGrpSpPr>
          <p:grpSpPr bwMode="auto">
            <a:xfrm>
              <a:off x="4022141" y="1750580"/>
              <a:ext cx="591506" cy="142108"/>
              <a:chOff x="4250" y="1692"/>
              <a:chExt cx="374" cy="86"/>
            </a:xfrm>
          </p:grpSpPr>
          <p:sp>
            <p:nvSpPr>
              <p:cNvPr id="175" name="Line 63">
                <a:extLst>
                  <a:ext uri="{FF2B5EF4-FFF2-40B4-BE49-F238E27FC236}">
                    <a16:creationId xmlns:a16="http://schemas.microsoft.com/office/drawing/2014/main" id="{D8AB4372-6622-194F-8B2C-95E11AB4BDB8}"/>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6" name="Line 64">
                <a:extLst>
                  <a:ext uri="{FF2B5EF4-FFF2-40B4-BE49-F238E27FC236}">
                    <a16:creationId xmlns:a16="http://schemas.microsoft.com/office/drawing/2014/main" id="{90113FC4-9E6C-1344-9A19-D18BED38D2E9}"/>
                  </a:ext>
                </a:extLst>
              </p:cNvPr>
              <p:cNvSpPr>
                <a:spLocks noChangeShapeType="1"/>
              </p:cNvSpPr>
              <p:nvPr/>
            </p:nvSpPr>
            <p:spPr bwMode="auto">
              <a:xfrm>
                <a:off x="4621"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7" name="Group 65">
              <a:extLst>
                <a:ext uri="{FF2B5EF4-FFF2-40B4-BE49-F238E27FC236}">
                  <a16:creationId xmlns:a16="http://schemas.microsoft.com/office/drawing/2014/main" id="{DA340DC1-A02D-8B4C-B20C-F58E960E37E4}"/>
                </a:ext>
              </a:extLst>
            </p:cNvPr>
            <p:cNvGrpSpPr>
              <a:grpSpLocks/>
            </p:cNvGrpSpPr>
            <p:nvPr/>
          </p:nvGrpSpPr>
          <p:grpSpPr bwMode="auto">
            <a:xfrm rot="10800000">
              <a:off x="2650352" y="1773625"/>
              <a:ext cx="616676" cy="149790"/>
              <a:chOff x="4250" y="1692"/>
              <a:chExt cx="374" cy="86"/>
            </a:xfrm>
          </p:grpSpPr>
          <p:sp>
            <p:nvSpPr>
              <p:cNvPr id="178" name="Line 66">
                <a:extLst>
                  <a:ext uri="{FF2B5EF4-FFF2-40B4-BE49-F238E27FC236}">
                    <a16:creationId xmlns:a16="http://schemas.microsoft.com/office/drawing/2014/main" id="{996A9ACA-B6A9-274C-AF8C-6FDF8BEA33F2}"/>
                  </a:ext>
                </a:extLst>
              </p:cNvPr>
              <p:cNvSpPr>
                <a:spLocks noChangeShapeType="1"/>
              </p:cNvSpPr>
              <p:nvPr/>
            </p:nvSpPr>
            <p:spPr bwMode="auto">
              <a:xfrm>
                <a:off x="4260" y="1746"/>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Line 67">
                <a:extLst>
                  <a:ext uri="{FF2B5EF4-FFF2-40B4-BE49-F238E27FC236}">
                    <a16:creationId xmlns:a16="http://schemas.microsoft.com/office/drawing/2014/main" id="{1CAF8AD6-4F2D-AF41-B54A-FA702FB44D10}"/>
                  </a:ext>
                </a:extLst>
              </p:cNvPr>
              <p:cNvSpPr>
                <a:spLocks noChangeShapeType="1"/>
              </p:cNvSpPr>
              <p:nvPr/>
            </p:nvSpPr>
            <p:spPr bwMode="auto">
              <a:xfrm>
                <a:off x="4632" y="1700"/>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Text Box 78">
              <a:extLst>
                <a:ext uri="{FF2B5EF4-FFF2-40B4-BE49-F238E27FC236}">
                  <a16:creationId xmlns:a16="http://schemas.microsoft.com/office/drawing/2014/main" id="{084366A9-52AF-9848-912D-70AD364BF8CE}"/>
                </a:ext>
              </a:extLst>
            </p:cNvPr>
            <p:cNvSpPr txBox="1">
              <a:spLocks noChangeArrowheads="1"/>
            </p:cNvSpPr>
            <p:nvPr/>
          </p:nvSpPr>
          <p:spPr bwMode="auto">
            <a:xfrm>
              <a:off x="1289051" y="1292332"/>
              <a:ext cx="3220754" cy="3693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sender sequence number space </a:t>
              </a:r>
            </a:p>
          </p:txBody>
        </p:sp>
      </p:grpSp>
      <p:sp>
        <p:nvSpPr>
          <p:cNvPr id="198" name="Line 51">
            <a:extLst>
              <a:ext uri="{FF2B5EF4-FFF2-40B4-BE49-F238E27FC236}">
                <a16:creationId xmlns:a16="http://schemas.microsoft.com/office/drawing/2014/main" id="{E6E4B0C6-1414-3D4F-93A5-CCA3CEEBB668}"/>
              </a:ext>
            </a:extLst>
          </p:cNvPr>
          <p:cNvSpPr>
            <a:spLocks noChangeShapeType="1"/>
          </p:cNvSpPr>
          <p:nvPr/>
        </p:nvSpPr>
        <p:spPr bwMode="auto">
          <a:xfrm>
            <a:off x="3908860" y="2875555"/>
            <a:ext cx="700041"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14" name="Group 13">
            <a:extLst>
              <a:ext uri="{FF2B5EF4-FFF2-40B4-BE49-F238E27FC236}">
                <a16:creationId xmlns:a16="http://schemas.microsoft.com/office/drawing/2014/main" id="{BF77D345-5DCD-C84A-8957-E4F03648FFCF}"/>
              </a:ext>
            </a:extLst>
          </p:cNvPr>
          <p:cNvGrpSpPr/>
          <p:nvPr/>
        </p:nvGrpSpPr>
        <p:grpSpPr>
          <a:xfrm>
            <a:off x="4204169" y="2959619"/>
            <a:ext cx="1759165" cy="950582"/>
            <a:chOff x="4204169" y="2959619"/>
            <a:chExt cx="1759165" cy="950582"/>
          </a:xfrm>
        </p:grpSpPr>
        <p:sp>
          <p:nvSpPr>
            <p:cNvPr id="199" name="Freeform 69">
              <a:extLst>
                <a:ext uri="{FF2B5EF4-FFF2-40B4-BE49-F238E27FC236}">
                  <a16:creationId xmlns:a16="http://schemas.microsoft.com/office/drawing/2014/main" id="{59B379E2-D8BE-6243-B6FF-8D00B68FA2FC}"/>
                </a:ext>
              </a:extLst>
            </p:cNvPr>
            <p:cNvSpPr>
              <a:spLocks/>
            </p:cNvSpPr>
            <p:nvPr/>
          </p:nvSpPr>
          <p:spPr bwMode="auto">
            <a:xfrm flipH="1">
              <a:off x="4204169" y="2959619"/>
              <a:ext cx="190240" cy="549834"/>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0" name="Text Box 59">
              <a:extLst>
                <a:ext uri="{FF2B5EF4-FFF2-40B4-BE49-F238E27FC236}">
                  <a16:creationId xmlns:a16="http://schemas.microsoft.com/office/drawing/2014/main" id="{D18ACC8C-E30F-2B43-A012-02A119CFD507}"/>
                </a:ext>
              </a:extLst>
            </p:cNvPr>
            <p:cNvSpPr txBox="1">
              <a:spLocks noChangeArrowheads="1"/>
            </p:cNvSpPr>
            <p:nvPr/>
          </p:nvSpPr>
          <p:spPr bwMode="auto">
            <a:xfrm>
              <a:off x="4359485" y="3319270"/>
              <a:ext cx="1603849"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available but not used</a:t>
              </a:r>
            </a:p>
          </p:txBody>
        </p:sp>
      </p:grpSp>
      <p:grpSp>
        <p:nvGrpSpPr>
          <p:cNvPr id="22" name="Group 21">
            <a:extLst>
              <a:ext uri="{FF2B5EF4-FFF2-40B4-BE49-F238E27FC236}">
                <a16:creationId xmlns:a16="http://schemas.microsoft.com/office/drawing/2014/main" id="{9DAB0D8A-F035-A446-BFCD-CB14C1FE358B}"/>
              </a:ext>
            </a:extLst>
          </p:cNvPr>
          <p:cNvGrpSpPr/>
          <p:nvPr/>
        </p:nvGrpSpPr>
        <p:grpSpPr>
          <a:xfrm>
            <a:off x="7180262" y="1455737"/>
            <a:ext cx="4592627" cy="2538364"/>
            <a:chOff x="7180262" y="1455737"/>
            <a:chExt cx="4592627" cy="2538364"/>
          </a:xfrm>
        </p:grpSpPr>
        <p:sp>
          <p:nvSpPr>
            <p:cNvPr id="103" name="Rectangle 4">
              <a:extLst>
                <a:ext uri="{FF2B5EF4-FFF2-40B4-BE49-F238E27FC236}">
                  <a16:creationId xmlns:a16="http://schemas.microsoft.com/office/drawing/2014/main" id="{3906FFA2-1D5C-7540-9050-9ADF12840292}"/>
                </a:ext>
              </a:extLst>
            </p:cNvPr>
            <p:cNvSpPr txBox="1">
              <a:spLocks noChangeArrowheads="1"/>
            </p:cNvSpPr>
            <p:nvPr/>
          </p:nvSpPr>
          <p:spPr bwMode="auto">
            <a:xfrm>
              <a:off x="7180262" y="1455737"/>
              <a:ext cx="4592627" cy="2447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sending behavior: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1"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roughly:</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send </a:t>
              </a: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bytes, wait RTT for ACKS, then send more bytes</a:t>
              </a:r>
            </a:p>
          </p:txBody>
        </p:sp>
        <p:grpSp>
          <p:nvGrpSpPr>
            <p:cNvPr id="20" name="Group 19">
              <a:extLst>
                <a:ext uri="{FF2B5EF4-FFF2-40B4-BE49-F238E27FC236}">
                  <a16:creationId xmlns:a16="http://schemas.microsoft.com/office/drawing/2014/main" id="{57FB518A-5432-5D44-890D-C8AC56EDFDD2}"/>
                </a:ext>
              </a:extLst>
            </p:cNvPr>
            <p:cNvGrpSpPr/>
            <p:nvPr/>
          </p:nvGrpSpPr>
          <p:grpSpPr>
            <a:xfrm>
              <a:off x="7513131" y="3110983"/>
              <a:ext cx="3751561" cy="883118"/>
              <a:chOff x="6839655" y="3035314"/>
              <a:chExt cx="3751561" cy="883118"/>
            </a:xfrm>
          </p:grpSpPr>
          <p:sp>
            <p:nvSpPr>
              <p:cNvPr id="19" name="Rectangle 18">
                <a:extLst>
                  <a:ext uri="{FF2B5EF4-FFF2-40B4-BE49-F238E27FC236}">
                    <a16:creationId xmlns:a16="http://schemas.microsoft.com/office/drawing/2014/main" id="{C803E68F-787C-134C-96B7-EA9979048F4F}"/>
                  </a:ext>
                </a:extLst>
              </p:cNvPr>
              <p:cNvSpPr/>
              <p:nvPr/>
            </p:nvSpPr>
            <p:spPr>
              <a:xfrm>
                <a:off x="6839655" y="3035314"/>
                <a:ext cx="3751561" cy="88311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C32ED096-06AB-7A4D-A7B5-17961E51AD24}"/>
                  </a:ext>
                </a:extLst>
              </p:cNvPr>
              <p:cNvGrpSpPr/>
              <p:nvPr/>
            </p:nvGrpSpPr>
            <p:grpSpPr>
              <a:xfrm>
                <a:off x="6869571" y="3107218"/>
                <a:ext cx="3634909" cy="811214"/>
                <a:chOff x="6694950" y="3614743"/>
                <a:chExt cx="3634909" cy="811214"/>
              </a:xfrm>
            </p:grpSpPr>
            <p:sp>
              <p:nvSpPr>
                <p:cNvPr id="188" name="Text Box 79">
                  <a:extLst>
                    <a:ext uri="{FF2B5EF4-FFF2-40B4-BE49-F238E27FC236}">
                      <a16:creationId xmlns:a16="http://schemas.microsoft.com/office/drawing/2014/main" id="{15B5BFBD-DF38-5B40-87E5-F81F37DAA736}"/>
                    </a:ext>
                  </a:extLst>
                </p:cNvPr>
                <p:cNvSpPr txBox="1">
                  <a:spLocks noChangeArrowheads="1"/>
                </p:cNvSpPr>
                <p:nvPr/>
              </p:nvSpPr>
              <p:spPr bwMode="auto">
                <a:xfrm>
                  <a:off x="6694950" y="3723809"/>
                  <a:ext cx="1390637"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rate</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189" name="Group 82">
                  <a:extLst>
                    <a:ext uri="{FF2B5EF4-FFF2-40B4-BE49-F238E27FC236}">
                      <a16:creationId xmlns:a16="http://schemas.microsoft.com/office/drawing/2014/main" id="{0CAF5E9A-5B2C-B84F-AC89-1EFE7DC4B6AF}"/>
                    </a:ext>
                  </a:extLst>
                </p:cNvPr>
                <p:cNvGrpSpPr>
                  <a:grpSpLocks/>
                </p:cNvGrpSpPr>
                <p:nvPr/>
              </p:nvGrpSpPr>
              <p:grpSpPr bwMode="auto">
                <a:xfrm>
                  <a:off x="7748588" y="3776663"/>
                  <a:ext cx="931863" cy="441325"/>
                  <a:chOff x="4214" y="2517"/>
                  <a:chExt cx="587" cy="278"/>
                </a:xfrm>
              </p:grpSpPr>
              <p:sp>
                <p:nvSpPr>
                  <p:cNvPr id="190" name="Text Box 80">
                    <a:extLst>
                      <a:ext uri="{FF2B5EF4-FFF2-40B4-BE49-F238E27FC236}">
                        <a16:creationId xmlns:a16="http://schemas.microsoft.com/office/drawing/2014/main" id="{36C86FAE-252E-5441-8D9C-64BC30C08F21}"/>
                      </a:ext>
                    </a:extLst>
                  </p:cNvPr>
                  <p:cNvSpPr txBox="1">
                    <a:spLocks noChangeArrowheads="1"/>
                  </p:cNvSpPr>
                  <p:nvPr/>
                </p:nvSpPr>
                <p:spPr bwMode="auto">
                  <a:xfrm>
                    <a:off x="4216" y="2517"/>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sp>
                <p:nvSpPr>
                  <p:cNvPr id="191" name="Text Box 81">
                    <a:extLst>
                      <a:ext uri="{FF2B5EF4-FFF2-40B4-BE49-F238E27FC236}">
                        <a16:creationId xmlns:a16="http://schemas.microsoft.com/office/drawing/2014/main" id="{CFDD21D8-7DD6-9E4E-82CD-89F60D95E895}"/>
                      </a:ext>
                    </a:extLst>
                  </p:cNvPr>
                  <p:cNvSpPr txBox="1">
                    <a:spLocks noChangeArrowheads="1"/>
                  </p:cNvSpPr>
                  <p:nvPr/>
                </p:nvSpPr>
                <p:spPr bwMode="auto">
                  <a:xfrm>
                    <a:off x="4214" y="2564"/>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grpSp>
            <p:grpSp>
              <p:nvGrpSpPr>
                <p:cNvPr id="192" name="Group 86">
                  <a:extLst>
                    <a:ext uri="{FF2B5EF4-FFF2-40B4-BE49-F238E27FC236}">
                      <a16:creationId xmlns:a16="http://schemas.microsoft.com/office/drawing/2014/main" id="{A6A8A6BC-4690-FD46-A7A2-F81368063A97}"/>
                    </a:ext>
                  </a:extLst>
                </p:cNvPr>
                <p:cNvGrpSpPr>
                  <a:grpSpLocks/>
                </p:cNvGrpSpPr>
                <p:nvPr/>
              </p:nvGrpSpPr>
              <p:grpSpPr bwMode="auto">
                <a:xfrm>
                  <a:off x="8320082" y="3614743"/>
                  <a:ext cx="922336" cy="811214"/>
                  <a:chOff x="4335" y="2509"/>
                  <a:chExt cx="581" cy="511"/>
                </a:xfrm>
              </p:grpSpPr>
              <p:sp>
                <p:nvSpPr>
                  <p:cNvPr id="193" name="Text Box 83">
                    <a:extLst>
                      <a:ext uri="{FF2B5EF4-FFF2-40B4-BE49-F238E27FC236}">
                        <a16:creationId xmlns:a16="http://schemas.microsoft.com/office/drawing/2014/main" id="{2EABE0BC-E93A-7840-BC78-8917BD66E877}"/>
                      </a:ext>
                    </a:extLst>
                  </p:cNvPr>
                  <p:cNvSpPr txBox="1">
                    <a:spLocks noChangeArrowheads="1"/>
                  </p:cNvSpPr>
                  <p:nvPr/>
                </p:nvSpPr>
                <p:spPr bwMode="auto">
                  <a:xfrm>
                    <a:off x="4335" y="2509"/>
                    <a:ext cx="581"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endParaRPr kumimoji="0" lang="en-US" sz="2400" b="0" i="0" u="none" strike="noStrike" kern="0" cap="none" spc="0" normalizeH="0" baseline="0" noProof="0" dirty="0">
                      <a:ln>
                        <a:noFill/>
                      </a:ln>
                      <a:solidFill>
                        <a:srgbClr val="000000"/>
                      </a:solidFill>
                      <a:effectLst/>
                      <a:uLnTx/>
                      <a:uFillTx/>
                      <a:latin typeface="Courier" pitchFamily="2" charset="0"/>
                      <a:ea typeface="ＭＳ Ｐゴシック" charset="0"/>
                      <a:cs typeface="+mn-cs"/>
                    </a:endParaRPr>
                  </a:p>
                </p:txBody>
              </p:sp>
              <p:sp>
                <p:nvSpPr>
                  <p:cNvPr id="194" name="Text Box 84">
                    <a:extLst>
                      <a:ext uri="{FF2B5EF4-FFF2-40B4-BE49-F238E27FC236}">
                        <a16:creationId xmlns:a16="http://schemas.microsoft.com/office/drawing/2014/main" id="{FC380433-330D-4342-82B3-E71BEB72AF06}"/>
                      </a:ext>
                    </a:extLst>
                  </p:cNvPr>
                  <p:cNvSpPr txBox="1">
                    <a:spLocks noChangeArrowheads="1"/>
                  </p:cNvSpPr>
                  <p:nvPr/>
                </p:nvSpPr>
                <p:spPr bwMode="auto">
                  <a:xfrm>
                    <a:off x="4398" y="2729"/>
                    <a:ext cx="463"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rPr>
                      <a:t>RTT</a:t>
                    </a:r>
                  </a:p>
                </p:txBody>
              </p:sp>
              <p:sp>
                <p:nvSpPr>
                  <p:cNvPr id="195" name="Line 85">
                    <a:extLst>
                      <a:ext uri="{FF2B5EF4-FFF2-40B4-BE49-F238E27FC236}">
                        <a16:creationId xmlns:a16="http://schemas.microsoft.com/office/drawing/2014/main" id="{1B9F9DB8-E2FB-AE45-88BA-CC221F1D6597}"/>
                      </a:ext>
                    </a:extLst>
                  </p:cNvPr>
                  <p:cNvSpPr>
                    <a:spLocks noChangeShapeType="1"/>
                  </p:cNvSpPr>
                  <p:nvPr/>
                </p:nvSpPr>
                <p:spPr bwMode="auto">
                  <a:xfrm>
                    <a:off x="4430" y="2763"/>
                    <a:ext cx="384"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6" name="Text Box 87">
                  <a:extLst>
                    <a:ext uri="{FF2B5EF4-FFF2-40B4-BE49-F238E27FC236}">
                      <a16:creationId xmlns:a16="http://schemas.microsoft.com/office/drawing/2014/main" id="{2A51BBA4-2F14-2F4F-A04D-EFFFF36AF41D}"/>
                    </a:ext>
                  </a:extLst>
                </p:cNvPr>
                <p:cNvSpPr txBox="1">
                  <a:spLocks noChangeArrowheads="1"/>
                </p:cNvSpPr>
                <p:nvPr/>
              </p:nvSpPr>
              <p:spPr bwMode="auto">
                <a:xfrm>
                  <a:off x="9141713" y="3823464"/>
                  <a:ext cx="1188146"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bytes/sec</a:t>
                  </a:r>
                </a:p>
              </p:txBody>
            </p:sp>
          </p:grpSp>
        </p:grpSp>
      </p:grpSp>
      <p:grpSp>
        <p:nvGrpSpPr>
          <p:cNvPr id="21" name="Group 20">
            <a:extLst>
              <a:ext uri="{FF2B5EF4-FFF2-40B4-BE49-F238E27FC236}">
                <a16:creationId xmlns:a16="http://schemas.microsoft.com/office/drawing/2014/main" id="{0B0449D2-8107-EC4E-BA6E-0B53574C5B7E}"/>
              </a:ext>
            </a:extLst>
          </p:cNvPr>
          <p:cNvGrpSpPr/>
          <p:nvPr/>
        </p:nvGrpSpPr>
        <p:grpSpPr>
          <a:xfrm>
            <a:off x="2327097" y="2874002"/>
            <a:ext cx="1660913" cy="1379180"/>
            <a:chOff x="2327097" y="2874002"/>
            <a:chExt cx="1660913" cy="1379180"/>
          </a:xfrm>
        </p:grpSpPr>
        <p:sp>
          <p:nvSpPr>
            <p:cNvPr id="171" name="Text Box 58">
              <a:extLst>
                <a:ext uri="{FF2B5EF4-FFF2-40B4-BE49-F238E27FC236}">
                  <a16:creationId xmlns:a16="http://schemas.microsoft.com/office/drawing/2014/main" id="{245049EB-D632-CE4C-A587-BA819860D407}"/>
                </a:ext>
              </a:extLst>
            </p:cNvPr>
            <p:cNvSpPr txBox="1">
              <a:spLocks noChangeArrowheads="1"/>
            </p:cNvSpPr>
            <p:nvPr/>
          </p:nvSpPr>
          <p:spPr bwMode="auto">
            <a:xfrm>
              <a:off x="2327097" y="3412952"/>
              <a:ext cx="1660913"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sent,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bu</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 not-yet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ACKed</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in-flight”)</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036A4AF-C412-6643-BB9E-A6741086FD03}"/>
                </a:ext>
              </a:extLst>
            </p:cNvPr>
            <p:cNvGrpSpPr/>
            <p:nvPr/>
          </p:nvGrpSpPr>
          <p:grpSpPr>
            <a:xfrm>
              <a:off x="2644060" y="2874002"/>
              <a:ext cx="1201888" cy="658131"/>
              <a:chOff x="2644060" y="2874003"/>
              <a:chExt cx="1201888" cy="635450"/>
            </a:xfrm>
          </p:grpSpPr>
          <p:sp>
            <p:nvSpPr>
              <p:cNvPr id="167" name="Line 51">
                <a:extLst>
                  <a:ext uri="{FF2B5EF4-FFF2-40B4-BE49-F238E27FC236}">
                    <a16:creationId xmlns:a16="http://schemas.microsoft.com/office/drawing/2014/main" id="{82259C8B-8E68-3B45-95EF-6297D889F723}"/>
                  </a:ext>
                </a:extLst>
              </p:cNvPr>
              <p:cNvSpPr>
                <a:spLocks noChangeShapeType="1"/>
              </p:cNvSpPr>
              <p:nvPr/>
            </p:nvSpPr>
            <p:spPr bwMode="auto">
              <a:xfrm>
                <a:off x="2644060" y="2874003"/>
                <a:ext cx="12018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cxnSp>
            <p:nvCxnSpPr>
              <p:cNvPr id="8" name="Straight Connector 7">
                <a:extLst>
                  <a:ext uri="{FF2B5EF4-FFF2-40B4-BE49-F238E27FC236}">
                    <a16:creationId xmlns:a16="http://schemas.microsoft.com/office/drawing/2014/main" id="{9E977076-799D-1F4B-B884-156CBD02FF8A}"/>
                  </a:ext>
                </a:extLst>
              </p:cNvPr>
              <p:cNvCxnSpPr>
                <a:cxnSpLocks/>
              </p:cNvCxnSpPr>
              <p:nvPr/>
            </p:nvCxnSpPr>
            <p:spPr>
              <a:xfrm>
                <a:off x="2850877" y="2898008"/>
                <a:ext cx="0" cy="611445"/>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88" name="Slide Number Placeholder 2">
            <a:extLst>
              <a:ext uri="{FF2B5EF4-FFF2-40B4-BE49-F238E27FC236}">
                <a16:creationId xmlns:a16="http://schemas.microsoft.com/office/drawing/2014/main" id="{F3E09B12-4970-4049-B7E9-4060B63F1FB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123</a:t>
            </a:fld>
            <a:endParaRPr lang="en-US" dirty="0"/>
          </a:p>
        </p:txBody>
      </p:sp>
    </p:spTree>
    <p:extLst>
      <p:ext uri="{BB962C8B-B14F-4D97-AF65-F5344CB8AC3E}">
        <p14:creationId xmlns:p14="http://schemas.microsoft.com/office/powerpoint/2010/main" val="236382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98"/>
                                        </p:tgtEl>
                                        <p:attrNameLst>
                                          <p:attrName>style.visibility</p:attrName>
                                        </p:attrNameLst>
                                      </p:cBhvr>
                                      <p:to>
                                        <p:strVal val="visible"/>
                                      </p:to>
                                    </p:set>
                                    <p:animEffect transition="in" filter="dissolve">
                                      <p:cBhvr>
                                        <p:cTn id="25" dur="500"/>
                                        <p:tgtEl>
                                          <p:spTgt spid="198"/>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dissolv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dissolv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9719"/>
            <a:ext cx="11393310" cy="894622"/>
          </a:xfrm>
        </p:spPr>
        <p:txBody>
          <a:bodyPr>
            <a:normAutofit/>
          </a:bodyPr>
          <a:lstStyle/>
          <a:p>
            <a:r>
              <a:rPr lang="en-US" sz="4800" dirty="0"/>
              <a:t>TCP slow start </a:t>
            </a:r>
            <a:endParaRPr lang="en-US" sz="4400" b="0" dirty="0"/>
          </a:p>
        </p:txBody>
      </p:sp>
      <p:sp>
        <p:nvSpPr>
          <p:cNvPr id="88" name="Rectangle 3">
            <a:extLst>
              <a:ext uri="{FF2B5EF4-FFF2-40B4-BE49-F238E27FC236}">
                <a16:creationId xmlns:a16="http://schemas.microsoft.com/office/drawing/2014/main" id="{8A57114D-913B-0446-AF23-3E8C1F4B81CA}"/>
              </a:ext>
            </a:extLst>
          </p:cNvPr>
          <p:cNvSpPr txBox="1">
            <a:spLocks noChangeArrowheads="1"/>
          </p:cNvSpPr>
          <p:nvPr/>
        </p:nvSpPr>
        <p:spPr>
          <a:xfrm>
            <a:off x="1143000" y="1384299"/>
            <a:ext cx="5118100" cy="521425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connection begins, increase rate exponentially until first loss event: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initially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 1 MSS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double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every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done by incrementing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for every ACK received</a:t>
            </a:r>
          </a:p>
        </p:txBody>
      </p:sp>
      <p:sp>
        <p:nvSpPr>
          <p:cNvPr id="224" name="Line 6">
            <a:extLst>
              <a:ext uri="{FF2B5EF4-FFF2-40B4-BE49-F238E27FC236}">
                <a16:creationId xmlns:a16="http://schemas.microsoft.com/office/drawing/2014/main" id="{6A528287-EE91-2148-8BF9-9042AB1CFB64}"/>
              </a:ext>
            </a:extLst>
          </p:cNvPr>
          <p:cNvSpPr>
            <a:spLocks noChangeShapeType="1"/>
          </p:cNvSpPr>
          <p:nvPr/>
        </p:nvSpPr>
        <p:spPr bwMode="auto">
          <a:xfrm>
            <a:off x="7585075" y="230659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Text Box 8">
            <a:extLst>
              <a:ext uri="{FF2B5EF4-FFF2-40B4-BE49-F238E27FC236}">
                <a16:creationId xmlns:a16="http://schemas.microsoft.com/office/drawing/2014/main" id="{BF8683E2-9BD1-4641-8269-1F97FE166C40}"/>
              </a:ext>
            </a:extLst>
          </p:cNvPr>
          <p:cNvSpPr txBox="1">
            <a:spLocks noChangeArrowheads="1"/>
          </p:cNvSpPr>
          <p:nvPr/>
        </p:nvSpPr>
        <p:spPr bwMode="auto">
          <a:xfrm>
            <a:off x="7181850" y="1168352"/>
            <a:ext cx="8699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A</a:t>
            </a:r>
          </a:p>
        </p:txBody>
      </p:sp>
      <p:sp>
        <p:nvSpPr>
          <p:cNvPr id="226" name="Text Box 9">
            <a:extLst>
              <a:ext uri="{FF2B5EF4-FFF2-40B4-BE49-F238E27FC236}">
                <a16:creationId xmlns:a16="http://schemas.microsoft.com/office/drawing/2014/main" id="{C49CE5EE-9C21-9E4F-B95D-B87D2E6CA9D2}"/>
              </a:ext>
            </a:extLst>
          </p:cNvPr>
          <p:cNvSpPr txBox="1">
            <a:spLocks noChangeArrowheads="1"/>
          </p:cNvSpPr>
          <p:nvPr/>
        </p:nvSpPr>
        <p:spPr bwMode="auto">
          <a:xfrm rot="408567">
            <a:off x="8591550" y="2273252"/>
            <a:ext cx="1208088"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one segment</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28" name="Text Box 12">
            <a:extLst>
              <a:ext uri="{FF2B5EF4-FFF2-40B4-BE49-F238E27FC236}">
                <a16:creationId xmlns:a16="http://schemas.microsoft.com/office/drawing/2014/main" id="{51858FD0-9B85-8441-9B12-8875189F665C}"/>
              </a:ext>
            </a:extLst>
          </p:cNvPr>
          <p:cNvSpPr txBox="1">
            <a:spLocks noChangeArrowheads="1"/>
          </p:cNvSpPr>
          <p:nvPr/>
        </p:nvSpPr>
        <p:spPr bwMode="auto">
          <a:xfrm>
            <a:off x="9618663" y="1154065"/>
            <a:ext cx="8699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B</a:t>
            </a:r>
          </a:p>
        </p:txBody>
      </p:sp>
      <p:sp>
        <p:nvSpPr>
          <p:cNvPr id="229" name="Line 13">
            <a:extLst>
              <a:ext uri="{FF2B5EF4-FFF2-40B4-BE49-F238E27FC236}">
                <a16:creationId xmlns:a16="http://schemas.microsoft.com/office/drawing/2014/main" id="{A18AC8EC-DBD1-E34E-B3EA-D3876A530333}"/>
              </a:ext>
            </a:extLst>
          </p:cNvPr>
          <p:cNvSpPr>
            <a:spLocks noChangeShapeType="1"/>
          </p:cNvSpPr>
          <p:nvPr/>
        </p:nvSpPr>
        <p:spPr bwMode="auto">
          <a:xfrm>
            <a:off x="7580313" y="21208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0" name="Line 14">
            <a:extLst>
              <a:ext uri="{FF2B5EF4-FFF2-40B4-BE49-F238E27FC236}">
                <a16:creationId xmlns:a16="http://schemas.microsoft.com/office/drawing/2014/main" id="{77B3310E-1B60-414E-9423-328982307B1D}"/>
              </a:ext>
            </a:extLst>
          </p:cNvPr>
          <p:cNvSpPr>
            <a:spLocks noChangeShapeType="1"/>
          </p:cNvSpPr>
          <p:nvPr/>
        </p:nvSpPr>
        <p:spPr bwMode="auto">
          <a:xfrm>
            <a:off x="10094913" y="21589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E69B56F2-B7D2-5247-8C5B-11CDFE50D6C7}"/>
              </a:ext>
            </a:extLst>
          </p:cNvPr>
          <p:cNvGrpSpPr/>
          <p:nvPr/>
        </p:nvGrpSpPr>
        <p:grpSpPr>
          <a:xfrm>
            <a:off x="7254875" y="2270077"/>
            <a:ext cx="304800" cy="830263"/>
            <a:chOff x="7254875" y="2270077"/>
            <a:chExt cx="304800" cy="830263"/>
          </a:xfrm>
        </p:grpSpPr>
        <p:sp>
          <p:nvSpPr>
            <p:cNvPr id="227" name="Text Box 10">
              <a:extLst>
                <a:ext uri="{FF2B5EF4-FFF2-40B4-BE49-F238E27FC236}">
                  <a16:creationId xmlns:a16="http://schemas.microsoft.com/office/drawing/2014/main" id="{A25707E3-FE96-074A-AE26-F8222C4C395A}"/>
                </a:ext>
              </a:extLst>
            </p:cNvPr>
            <p:cNvSpPr txBox="1">
              <a:spLocks noChangeArrowheads="1"/>
            </p:cNvSpPr>
            <p:nvPr/>
          </p:nvSpPr>
          <p:spPr bwMode="auto">
            <a:xfrm rot="-5400000">
              <a:off x="7142956" y="2510584"/>
              <a:ext cx="5286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231" name="Line 15">
              <a:extLst>
                <a:ext uri="{FF2B5EF4-FFF2-40B4-BE49-F238E27FC236}">
                  <a16:creationId xmlns:a16="http://schemas.microsoft.com/office/drawing/2014/main" id="{1BE79FAE-9CDC-7B45-A6C0-E89FC9FC2363}"/>
                </a:ext>
              </a:extLst>
            </p:cNvPr>
            <p:cNvSpPr>
              <a:spLocks noChangeShapeType="1"/>
            </p:cNvSpPr>
            <p:nvPr/>
          </p:nvSpPr>
          <p:spPr bwMode="auto">
            <a:xfrm flipH="1" flipV="1">
              <a:off x="7399338" y="2270077"/>
              <a:ext cx="4762" cy="219075"/>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Line 16">
              <a:extLst>
                <a:ext uri="{FF2B5EF4-FFF2-40B4-BE49-F238E27FC236}">
                  <a16:creationId xmlns:a16="http://schemas.microsoft.com/office/drawing/2014/main" id="{59A77926-4B5A-AC4A-B560-0B735D6BC784}"/>
                </a:ext>
              </a:extLst>
            </p:cNvPr>
            <p:cNvSpPr>
              <a:spLocks noChangeShapeType="1"/>
            </p:cNvSpPr>
            <p:nvPr/>
          </p:nvSpPr>
          <p:spPr bwMode="auto">
            <a:xfrm>
              <a:off x="7408863" y="2876502"/>
              <a:ext cx="4762" cy="223838"/>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3" name="Line 17">
            <a:extLst>
              <a:ext uri="{FF2B5EF4-FFF2-40B4-BE49-F238E27FC236}">
                <a16:creationId xmlns:a16="http://schemas.microsoft.com/office/drawing/2014/main" id="{6F1B852B-55C3-8747-96CA-AA2F2AB5E525}"/>
              </a:ext>
            </a:extLst>
          </p:cNvPr>
          <p:cNvSpPr>
            <a:spLocks noChangeShapeType="1"/>
          </p:cNvSpPr>
          <p:nvPr/>
        </p:nvSpPr>
        <p:spPr bwMode="auto">
          <a:xfrm flipV="1">
            <a:off x="7561263" y="2711402"/>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4" name="Group 18">
            <a:extLst>
              <a:ext uri="{FF2B5EF4-FFF2-40B4-BE49-F238E27FC236}">
                <a16:creationId xmlns:a16="http://schemas.microsoft.com/office/drawing/2014/main" id="{065B59AF-8C8D-9041-B965-0C2B0A5F8CEF}"/>
              </a:ext>
            </a:extLst>
          </p:cNvPr>
          <p:cNvGrpSpPr>
            <a:grpSpLocks/>
          </p:cNvGrpSpPr>
          <p:nvPr/>
        </p:nvGrpSpPr>
        <p:grpSpPr bwMode="auto">
          <a:xfrm>
            <a:off x="9809163" y="5453015"/>
            <a:ext cx="615950" cy="366712"/>
            <a:chOff x="3317" y="3527"/>
            <a:chExt cx="388" cy="231"/>
          </a:xfrm>
        </p:grpSpPr>
        <p:sp>
          <p:nvSpPr>
            <p:cNvPr id="235" name="Rectangle 19">
              <a:extLst>
                <a:ext uri="{FF2B5EF4-FFF2-40B4-BE49-F238E27FC236}">
                  <a16:creationId xmlns:a16="http://schemas.microsoft.com/office/drawing/2014/main" id="{87C76A64-BE9B-B84D-B23B-73554D8DC2C9}"/>
                </a:ext>
              </a:extLst>
            </p:cNvPr>
            <p:cNvSpPr>
              <a:spLocks noChangeArrowheads="1"/>
            </p:cNvSpPr>
            <p:nvPr/>
          </p:nvSpPr>
          <p:spPr bwMode="auto">
            <a:xfrm>
              <a:off x="3342" y="3576"/>
              <a:ext cx="324" cy="15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Text Box 20">
              <a:extLst>
                <a:ext uri="{FF2B5EF4-FFF2-40B4-BE49-F238E27FC236}">
                  <a16:creationId xmlns:a16="http://schemas.microsoft.com/office/drawing/2014/main" id="{0453126D-C0BC-5F4F-8DBD-30CD1FA8A1CD}"/>
                </a:ext>
              </a:extLst>
            </p:cNvPr>
            <p:cNvSpPr txBox="1">
              <a:spLocks noChangeArrowheads="1"/>
            </p:cNvSpPr>
            <p:nvPr/>
          </p:nvSpPr>
          <p:spPr bwMode="auto">
            <a:xfrm>
              <a:off x="3317" y="3527"/>
              <a:ext cx="388" cy="2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Arial" charset="0"/>
                  <a:ea typeface="ＭＳ Ｐゴシック" charset="0"/>
                  <a:cs typeface="+mn-cs"/>
                </a:rPr>
                <a:t>time</a:t>
              </a:r>
              <a:endPar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grpSp>
        <p:nvGrpSpPr>
          <p:cNvPr id="5" name="Group 4">
            <a:extLst>
              <a:ext uri="{FF2B5EF4-FFF2-40B4-BE49-F238E27FC236}">
                <a16:creationId xmlns:a16="http://schemas.microsoft.com/office/drawing/2014/main" id="{4100408E-3418-754E-97D5-873085045522}"/>
              </a:ext>
            </a:extLst>
          </p:cNvPr>
          <p:cNvGrpSpPr/>
          <p:nvPr/>
        </p:nvGrpSpPr>
        <p:grpSpPr>
          <a:xfrm>
            <a:off x="7585075" y="3087640"/>
            <a:ext cx="2509838" cy="438150"/>
            <a:chOff x="7585075" y="3087640"/>
            <a:chExt cx="2509838" cy="438150"/>
          </a:xfrm>
        </p:grpSpPr>
        <p:sp>
          <p:nvSpPr>
            <p:cNvPr id="237" name="Line 21">
              <a:extLst>
                <a:ext uri="{FF2B5EF4-FFF2-40B4-BE49-F238E27FC236}">
                  <a16:creationId xmlns:a16="http://schemas.microsoft.com/office/drawing/2014/main" id="{9884C69B-71B1-0942-8DD7-4BADAC4C58CF}"/>
                </a:ext>
              </a:extLst>
            </p:cNvPr>
            <p:cNvSpPr>
              <a:spLocks noChangeShapeType="1"/>
            </p:cNvSpPr>
            <p:nvPr/>
          </p:nvSpPr>
          <p:spPr bwMode="auto">
            <a:xfrm>
              <a:off x="7589838" y="308764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22">
              <a:extLst>
                <a:ext uri="{FF2B5EF4-FFF2-40B4-BE49-F238E27FC236}">
                  <a16:creationId xmlns:a16="http://schemas.microsoft.com/office/drawing/2014/main" id="{51BC13AD-02C4-1049-8BE5-DF4431F8416C}"/>
                </a:ext>
              </a:extLst>
            </p:cNvPr>
            <p:cNvSpPr>
              <a:spLocks noChangeShapeType="1"/>
            </p:cNvSpPr>
            <p:nvPr/>
          </p:nvSpPr>
          <p:spPr bwMode="auto">
            <a:xfrm>
              <a:off x="7585075" y="3173365"/>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C604703D-5DBE-F940-8D53-F844A095856D}"/>
              </a:ext>
            </a:extLst>
          </p:cNvPr>
          <p:cNvGrpSpPr/>
          <p:nvPr/>
        </p:nvGrpSpPr>
        <p:grpSpPr>
          <a:xfrm>
            <a:off x="7558088" y="3697240"/>
            <a:ext cx="2555875" cy="612775"/>
            <a:chOff x="7558088" y="3697240"/>
            <a:chExt cx="2555875" cy="612775"/>
          </a:xfrm>
        </p:grpSpPr>
        <p:sp>
          <p:nvSpPr>
            <p:cNvPr id="239" name="Line 23">
              <a:extLst>
                <a:ext uri="{FF2B5EF4-FFF2-40B4-BE49-F238E27FC236}">
                  <a16:creationId xmlns:a16="http://schemas.microsoft.com/office/drawing/2014/main" id="{4B52376E-4BCD-9A4A-845B-15A59AA4FC46}"/>
                </a:ext>
              </a:extLst>
            </p:cNvPr>
            <p:cNvSpPr>
              <a:spLocks noChangeShapeType="1"/>
            </p:cNvSpPr>
            <p:nvPr/>
          </p:nvSpPr>
          <p:spPr bwMode="auto">
            <a:xfrm flipV="1">
              <a:off x="7585075" y="3697240"/>
              <a:ext cx="2528888" cy="36195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24">
              <a:extLst>
                <a:ext uri="{FF2B5EF4-FFF2-40B4-BE49-F238E27FC236}">
                  <a16:creationId xmlns:a16="http://schemas.microsoft.com/office/drawing/2014/main" id="{645C0ACA-0EDA-5E4A-9046-377D9678C0E7}"/>
                </a:ext>
              </a:extLst>
            </p:cNvPr>
            <p:cNvSpPr>
              <a:spLocks noChangeShapeType="1"/>
            </p:cNvSpPr>
            <p:nvPr/>
          </p:nvSpPr>
          <p:spPr bwMode="auto">
            <a:xfrm flipV="1">
              <a:off x="7558088" y="3957590"/>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5">
            <a:extLst>
              <a:ext uri="{FF2B5EF4-FFF2-40B4-BE49-F238E27FC236}">
                <a16:creationId xmlns:a16="http://schemas.microsoft.com/office/drawing/2014/main" id="{01076F6F-B790-D24D-9445-FAC03A5C45E4}"/>
              </a:ext>
            </a:extLst>
          </p:cNvPr>
          <p:cNvSpPr txBox="1">
            <a:spLocks noChangeArrowheads="1"/>
          </p:cNvSpPr>
          <p:nvPr/>
        </p:nvSpPr>
        <p:spPr bwMode="auto">
          <a:xfrm rot="408567">
            <a:off x="8589963" y="3059065"/>
            <a:ext cx="12779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two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42" name="Text Box 26">
            <a:extLst>
              <a:ext uri="{FF2B5EF4-FFF2-40B4-BE49-F238E27FC236}">
                <a16:creationId xmlns:a16="http://schemas.microsoft.com/office/drawing/2014/main" id="{1B8C0342-7E57-2343-86AD-47B5AB1AA675}"/>
              </a:ext>
            </a:extLst>
          </p:cNvPr>
          <p:cNvSpPr txBox="1">
            <a:spLocks noChangeArrowheads="1"/>
          </p:cNvSpPr>
          <p:nvPr/>
        </p:nvSpPr>
        <p:spPr bwMode="auto">
          <a:xfrm rot="408567">
            <a:off x="8682038" y="4073477"/>
            <a:ext cx="1306512"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four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nvGrpSpPr>
          <p:cNvPr id="243" name="Group 27">
            <a:extLst>
              <a:ext uri="{FF2B5EF4-FFF2-40B4-BE49-F238E27FC236}">
                <a16:creationId xmlns:a16="http://schemas.microsoft.com/office/drawing/2014/main" id="{B634F089-4244-B04A-8749-7ACF0E0264A8}"/>
              </a:ext>
            </a:extLst>
          </p:cNvPr>
          <p:cNvGrpSpPr>
            <a:grpSpLocks/>
          </p:cNvGrpSpPr>
          <p:nvPr/>
        </p:nvGrpSpPr>
        <p:grpSpPr bwMode="auto">
          <a:xfrm>
            <a:off x="7580316" y="4092527"/>
            <a:ext cx="2519363" cy="652463"/>
            <a:chOff x="3954" y="2214"/>
            <a:chExt cx="1587" cy="411"/>
          </a:xfrm>
        </p:grpSpPr>
        <p:sp>
          <p:nvSpPr>
            <p:cNvPr id="244" name="Line 28">
              <a:extLst>
                <a:ext uri="{FF2B5EF4-FFF2-40B4-BE49-F238E27FC236}">
                  <a16:creationId xmlns:a16="http://schemas.microsoft.com/office/drawing/2014/main" id="{6F92F39D-0B5B-8944-8B48-2B288C8AA12C}"/>
                </a:ext>
              </a:extLst>
            </p:cNvPr>
            <p:cNvSpPr>
              <a:spLocks noChangeShapeType="1"/>
            </p:cNvSpPr>
            <p:nvPr/>
          </p:nvSpPr>
          <p:spPr bwMode="auto">
            <a:xfrm>
              <a:off x="3963" y="221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Line 29">
              <a:extLst>
                <a:ext uri="{FF2B5EF4-FFF2-40B4-BE49-F238E27FC236}">
                  <a16:creationId xmlns:a16="http://schemas.microsoft.com/office/drawing/2014/main" id="{C48577E5-7DD4-034F-9CF0-3D303E956AEB}"/>
                </a:ext>
              </a:extLst>
            </p:cNvPr>
            <p:cNvSpPr>
              <a:spLocks noChangeShapeType="1"/>
            </p:cNvSpPr>
            <p:nvPr/>
          </p:nvSpPr>
          <p:spPr bwMode="auto">
            <a:xfrm>
              <a:off x="3954" y="227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Line 30">
              <a:extLst>
                <a:ext uri="{FF2B5EF4-FFF2-40B4-BE49-F238E27FC236}">
                  <a16:creationId xmlns:a16="http://schemas.microsoft.com/office/drawing/2014/main" id="{B96B9B7F-8E30-7743-AEDD-727B51D6B27C}"/>
                </a:ext>
              </a:extLst>
            </p:cNvPr>
            <p:cNvSpPr>
              <a:spLocks noChangeShapeType="1"/>
            </p:cNvSpPr>
            <p:nvPr/>
          </p:nvSpPr>
          <p:spPr bwMode="auto">
            <a:xfrm>
              <a:off x="3963" y="2340"/>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Line 31">
              <a:extLst>
                <a:ext uri="{FF2B5EF4-FFF2-40B4-BE49-F238E27FC236}">
                  <a16:creationId xmlns:a16="http://schemas.microsoft.com/office/drawing/2014/main" id="{B83505EC-39A5-D64D-8E5C-39A07A090F7F}"/>
                </a:ext>
              </a:extLst>
            </p:cNvPr>
            <p:cNvSpPr>
              <a:spLocks noChangeShapeType="1"/>
            </p:cNvSpPr>
            <p:nvPr/>
          </p:nvSpPr>
          <p:spPr bwMode="auto">
            <a:xfrm>
              <a:off x="3957" y="2403"/>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8" name="Group 32">
            <a:extLst>
              <a:ext uri="{FF2B5EF4-FFF2-40B4-BE49-F238E27FC236}">
                <a16:creationId xmlns:a16="http://schemas.microsoft.com/office/drawing/2014/main" id="{00C5C000-11E9-BE42-9849-B1B7B9E99FE0}"/>
              </a:ext>
            </a:extLst>
          </p:cNvPr>
          <p:cNvGrpSpPr>
            <a:grpSpLocks/>
          </p:cNvGrpSpPr>
          <p:nvPr/>
        </p:nvGrpSpPr>
        <p:grpSpPr bwMode="auto">
          <a:xfrm flipV="1">
            <a:off x="7866063" y="4473527"/>
            <a:ext cx="2228850" cy="604838"/>
            <a:chOff x="3954" y="2214"/>
            <a:chExt cx="1587" cy="411"/>
          </a:xfrm>
        </p:grpSpPr>
        <p:sp>
          <p:nvSpPr>
            <p:cNvPr id="249" name="Line 33">
              <a:extLst>
                <a:ext uri="{FF2B5EF4-FFF2-40B4-BE49-F238E27FC236}">
                  <a16:creationId xmlns:a16="http://schemas.microsoft.com/office/drawing/2014/main" id="{4332886D-58A3-5C48-9DD4-0435A9D316B6}"/>
                </a:ext>
              </a:extLst>
            </p:cNvPr>
            <p:cNvSpPr>
              <a:spLocks noChangeShapeType="1"/>
            </p:cNvSpPr>
            <p:nvPr/>
          </p:nvSpPr>
          <p:spPr bwMode="auto">
            <a:xfrm>
              <a:off x="3963" y="2214"/>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Line 34">
              <a:extLst>
                <a:ext uri="{FF2B5EF4-FFF2-40B4-BE49-F238E27FC236}">
                  <a16:creationId xmlns:a16="http://schemas.microsoft.com/office/drawing/2014/main" id="{C0026D13-F3ED-354E-AB62-DED685C67E13}"/>
                </a:ext>
              </a:extLst>
            </p:cNvPr>
            <p:cNvSpPr>
              <a:spLocks noChangeShapeType="1"/>
            </p:cNvSpPr>
            <p:nvPr/>
          </p:nvSpPr>
          <p:spPr bwMode="auto">
            <a:xfrm>
              <a:off x="3954" y="2274"/>
              <a:ext cx="1578" cy="22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Line 35">
              <a:extLst>
                <a:ext uri="{FF2B5EF4-FFF2-40B4-BE49-F238E27FC236}">
                  <a16:creationId xmlns:a16="http://schemas.microsoft.com/office/drawing/2014/main" id="{36EDBC83-2FCD-4D49-9A45-B0773BAEE370}"/>
                </a:ext>
              </a:extLst>
            </p:cNvPr>
            <p:cNvSpPr>
              <a:spLocks noChangeShapeType="1"/>
            </p:cNvSpPr>
            <p:nvPr/>
          </p:nvSpPr>
          <p:spPr bwMode="auto">
            <a:xfrm>
              <a:off x="3963" y="2340"/>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Line 36">
              <a:extLst>
                <a:ext uri="{FF2B5EF4-FFF2-40B4-BE49-F238E27FC236}">
                  <a16:creationId xmlns:a16="http://schemas.microsoft.com/office/drawing/2014/main" id="{8BA1B8D7-7D1E-2947-8988-7C4595578CA6}"/>
                </a:ext>
              </a:extLst>
            </p:cNvPr>
            <p:cNvSpPr>
              <a:spLocks noChangeShapeType="1"/>
            </p:cNvSpPr>
            <p:nvPr/>
          </p:nvSpPr>
          <p:spPr bwMode="auto">
            <a:xfrm>
              <a:off x="3957" y="2403"/>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3" name="Group 43">
            <a:extLst>
              <a:ext uri="{FF2B5EF4-FFF2-40B4-BE49-F238E27FC236}">
                <a16:creationId xmlns:a16="http://schemas.microsoft.com/office/drawing/2014/main" id="{D0982D30-E871-F344-B80E-157861960777}"/>
              </a:ext>
            </a:extLst>
          </p:cNvPr>
          <p:cNvGrpSpPr>
            <a:grpSpLocks/>
          </p:cNvGrpSpPr>
          <p:nvPr/>
        </p:nvGrpSpPr>
        <p:grpSpPr bwMode="auto">
          <a:xfrm>
            <a:off x="7142163" y="1492202"/>
            <a:ext cx="654050" cy="601663"/>
            <a:chOff x="-44" y="1473"/>
            <a:chExt cx="981" cy="1105"/>
          </a:xfrm>
        </p:grpSpPr>
        <p:pic>
          <p:nvPicPr>
            <p:cNvPr id="254" name="Picture 44" descr="desktop_computer_stylized_medium">
              <a:extLst>
                <a:ext uri="{FF2B5EF4-FFF2-40B4-BE49-F238E27FC236}">
                  <a16:creationId xmlns:a16="http://schemas.microsoft.com/office/drawing/2014/main" id="{0C5F9445-24EE-C948-8E49-3FEF71FC59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5" name="Freeform 45">
              <a:extLst>
                <a:ext uri="{FF2B5EF4-FFF2-40B4-BE49-F238E27FC236}">
                  <a16:creationId xmlns:a16="http://schemas.microsoft.com/office/drawing/2014/main" id="{568D3F7F-13C8-1742-BB47-FC4C8107BA4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6" name="Group 46">
            <a:extLst>
              <a:ext uri="{FF2B5EF4-FFF2-40B4-BE49-F238E27FC236}">
                <a16:creationId xmlns:a16="http://schemas.microsoft.com/office/drawing/2014/main" id="{514EF769-BED4-DE47-BE55-0913ABFB155D}"/>
              </a:ext>
            </a:extLst>
          </p:cNvPr>
          <p:cNvGrpSpPr>
            <a:grpSpLocks/>
          </p:cNvGrpSpPr>
          <p:nvPr/>
        </p:nvGrpSpPr>
        <p:grpSpPr bwMode="auto">
          <a:xfrm>
            <a:off x="9877425" y="1506490"/>
            <a:ext cx="382588" cy="547687"/>
            <a:chOff x="4140" y="429"/>
            <a:chExt cx="1425" cy="2396"/>
          </a:xfrm>
        </p:grpSpPr>
        <p:sp>
          <p:nvSpPr>
            <p:cNvPr id="257" name="Freeform 47">
              <a:extLst>
                <a:ext uri="{FF2B5EF4-FFF2-40B4-BE49-F238E27FC236}">
                  <a16:creationId xmlns:a16="http://schemas.microsoft.com/office/drawing/2014/main" id="{9A7FEAB4-C4F3-E042-96AB-2FC0D99EA40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Rectangle 48">
              <a:extLst>
                <a:ext uri="{FF2B5EF4-FFF2-40B4-BE49-F238E27FC236}">
                  <a16:creationId xmlns:a16="http://schemas.microsoft.com/office/drawing/2014/main" id="{0E59C13E-BE84-BA48-8D46-C29C0270384D}"/>
                </a:ext>
              </a:extLst>
            </p:cNvPr>
            <p:cNvSpPr>
              <a:spLocks noChangeArrowheads="1"/>
            </p:cNvSpPr>
            <p:nvPr/>
          </p:nvSpPr>
          <p:spPr bwMode="auto">
            <a:xfrm>
              <a:off x="4205" y="429"/>
              <a:ext cx="1047"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Freeform 49">
              <a:extLst>
                <a:ext uri="{FF2B5EF4-FFF2-40B4-BE49-F238E27FC236}">
                  <a16:creationId xmlns:a16="http://schemas.microsoft.com/office/drawing/2014/main" id="{CF502E49-4DFE-2340-8749-43933F8387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0" name="Freeform 50">
              <a:extLst>
                <a:ext uri="{FF2B5EF4-FFF2-40B4-BE49-F238E27FC236}">
                  <a16:creationId xmlns:a16="http://schemas.microsoft.com/office/drawing/2014/main" id="{C8ED811D-DAEF-B141-A80E-204FE9D1919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1" name="Rectangle 51">
              <a:extLst>
                <a:ext uri="{FF2B5EF4-FFF2-40B4-BE49-F238E27FC236}">
                  <a16:creationId xmlns:a16="http://schemas.microsoft.com/office/drawing/2014/main" id="{E540E7B8-30E6-B846-823A-6925D9600320}"/>
                </a:ext>
              </a:extLst>
            </p:cNvPr>
            <p:cNvSpPr>
              <a:spLocks noChangeArrowheads="1"/>
            </p:cNvSpPr>
            <p:nvPr/>
          </p:nvSpPr>
          <p:spPr bwMode="auto">
            <a:xfrm>
              <a:off x="4211" y="693"/>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2" name="Group 52">
              <a:extLst>
                <a:ext uri="{FF2B5EF4-FFF2-40B4-BE49-F238E27FC236}">
                  <a16:creationId xmlns:a16="http://schemas.microsoft.com/office/drawing/2014/main" id="{DE3F2659-D2D6-6C4C-9DF4-EEDFBE720D96}"/>
                </a:ext>
              </a:extLst>
            </p:cNvPr>
            <p:cNvGrpSpPr>
              <a:grpSpLocks/>
            </p:cNvGrpSpPr>
            <p:nvPr/>
          </p:nvGrpSpPr>
          <p:grpSpPr bwMode="auto">
            <a:xfrm>
              <a:off x="4749" y="668"/>
              <a:ext cx="581" cy="145"/>
              <a:chOff x="614" y="2568"/>
              <a:chExt cx="725" cy="139"/>
            </a:xfrm>
          </p:grpSpPr>
          <p:sp>
            <p:nvSpPr>
              <p:cNvPr id="287" name="AutoShape 53">
                <a:extLst>
                  <a:ext uri="{FF2B5EF4-FFF2-40B4-BE49-F238E27FC236}">
                    <a16:creationId xmlns:a16="http://schemas.microsoft.com/office/drawing/2014/main" id="{0ABA0FE6-EF08-7D42-838B-AEB8F187397A}"/>
                  </a:ext>
                </a:extLst>
              </p:cNvPr>
              <p:cNvSpPr>
                <a:spLocks noChangeArrowheads="1"/>
              </p:cNvSpPr>
              <p:nvPr/>
            </p:nvSpPr>
            <p:spPr bwMode="auto">
              <a:xfrm>
                <a:off x="614" y="2565"/>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AutoShape 54">
                <a:extLst>
                  <a:ext uri="{FF2B5EF4-FFF2-40B4-BE49-F238E27FC236}">
                    <a16:creationId xmlns:a16="http://schemas.microsoft.com/office/drawing/2014/main" id="{AD5B052B-FFFB-424E-B4B9-AC7809F4BBB1}"/>
                  </a:ext>
                </a:extLst>
              </p:cNvPr>
              <p:cNvSpPr>
                <a:spLocks noChangeArrowheads="1"/>
              </p:cNvSpPr>
              <p:nvPr/>
            </p:nvSpPr>
            <p:spPr bwMode="auto">
              <a:xfrm>
                <a:off x="629" y="2579"/>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3" name="Rectangle 55">
              <a:extLst>
                <a:ext uri="{FF2B5EF4-FFF2-40B4-BE49-F238E27FC236}">
                  <a16:creationId xmlns:a16="http://schemas.microsoft.com/office/drawing/2014/main" id="{E9301038-767E-E14B-8FDB-B55EE9CA10CE}"/>
                </a:ext>
              </a:extLst>
            </p:cNvPr>
            <p:cNvSpPr>
              <a:spLocks noChangeArrowheads="1"/>
            </p:cNvSpPr>
            <p:nvPr/>
          </p:nvSpPr>
          <p:spPr bwMode="auto">
            <a:xfrm>
              <a:off x="4223" y="1019"/>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4" name="Group 56">
              <a:extLst>
                <a:ext uri="{FF2B5EF4-FFF2-40B4-BE49-F238E27FC236}">
                  <a16:creationId xmlns:a16="http://schemas.microsoft.com/office/drawing/2014/main" id="{2654E7B8-586D-8C4D-A5CD-CC6977E9551F}"/>
                </a:ext>
              </a:extLst>
            </p:cNvPr>
            <p:cNvGrpSpPr>
              <a:grpSpLocks/>
            </p:cNvGrpSpPr>
            <p:nvPr/>
          </p:nvGrpSpPr>
          <p:grpSpPr bwMode="auto">
            <a:xfrm>
              <a:off x="4747" y="994"/>
              <a:ext cx="581" cy="134"/>
              <a:chOff x="614" y="2568"/>
              <a:chExt cx="725" cy="139"/>
            </a:xfrm>
          </p:grpSpPr>
          <p:sp>
            <p:nvSpPr>
              <p:cNvPr id="285" name="AutoShape 57">
                <a:extLst>
                  <a:ext uri="{FF2B5EF4-FFF2-40B4-BE49-F238E27FC236}">
                    <a16:creationId xmlns:a16="http://schemas.microsoft.com/office/drawing/2014/main" id="{4E195FC5-FC94-1542-9BBD-0BDFF1D5CB13}"/>
                  </a:ext>
                </a:extLst>
              </p:cNvPr>
              <p:cNvSpPr>
                <a:spLocks noChangeArrowheads="1"/>
              </p:cNvSpPr>
              <p:nvPr/>
            </p:nvSpPr>
            <p:spPr bwMode="auto">
              <a:xfrm>
                <a:off x="617" y="2565"/>
                <a:ext cx="723" cy="14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AutoShape 58">
                <a:extLst>
                  <a:ext uri="{FF2B5EF4-FFF2-40B4-BE49-F238E27FC236}">
                    <a16:creationId xmlns:a16="http://schemas.microsoft.com/office/drawing/2014/main" id="{7E2D9C3B-E255-964C-9508-E66C9FF597CE}"/>
                  </a:ext>
                </a:extLst>
              </p:cNvPr>
              <p:cNvSpPr>
                <a:spLocks noChangeArrowheads="1"/>
              </p:cNvSpPr>
              <p:nvPr/>
            </p:nvSpPr>
            <p:spPr bwMode="auto">
              <a:xfrm>
                <a:off x="631" y="2580"/>
                <a:ext cx="694"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5" name="Rectangle 59">
              <a:extLst>
                <a:ext uri="{FF2B5EF4-FFF2-40B4-BE49-F238E27FC236}">
                  <a16:creationId xmlns:a16="http://schemas.microsoft.com/office/drawing/2014/main" id="{0D35C755-AFBC-C143-94D5-E34C8F255668}"/>
                </a:ext>
              </a:extLst>
            </p:cNvPr>
            <p:cNvSpPr>
              <a:spLocks noChangeArrowheads="1"/>
            </p:cNvSpPr>
            <p:nvPr/>
          </p:nvSpPr>
          <p:spPr bwMode="auto">
            <a:xfrm>
              <a:off x="4217" y="1360"/>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60">
              <a:extLst>
                <a:ext uri="{FF2B5EF4-FFF2-40B4-BE49-F238E27FC236}">
                  <a16:creationId xmlns:a16="http://schemas.microsoft.com/office/drawing/2014/main" id="{8990E763-A8F8-E645-8A01-F6B16D853137}"/>
                </a:ext>
              </a:extLst>
            </p:cNvPr>
            <p:cNvSpPr>
              <a:spLocks noChangeArrowheads="1"/>
            </p:cNvSpPr>
            <p:nvPr/>
          </p:nvSpPr>
          <p:spPr bwMode="auto">
            <a:xfrm>
              <a:off x="4229" y="1658"/>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7" name="Group 61">
              <a:extLst>
                <a:ext uri="{FF2B5EF4-FFF2-40B4-BE49-F238E27FC236}">
                  <a16:creationId xmlns:a16="http://schemas.microsoft.com/office/drawing/2014/main" id="{6F65B17F-5946-9A47-9972-2B907C05984E}"/>
                </a:ext>
              </a:extLst>
            </p:cNvPr>
            <p:cNvGrpSpPr>
              <a:grpSpLocks/>
            </p:cNvGrpSpPr>
            <p:nvPr/>
          </p:nvGrpSpPr>
          <p:grpSpPr bwMode="auto">
            <a:xfrm>
              <a:off x="4735" y="1627"/>
              <a:ext cx="582" cy="151"/>
              <a:chOff x="614" y="2568"/>
              <a:chExt cx="725" cy="139"/>
            </a:xfrm>
          </p:grpSpPr>
          <p:sp>
            <p:nvSpPr>
              <p:cNvPr id="283" name="AutoShape 62">
                <a:extLst>
                  <a:ext uri="{FF2B5EF4-FFF2-40B4-BE49-F238E27FC236}">
                    <a16:creationId xmlns:a16="http://schemas.microsoft.com/office/drawing/2014/main" id="{F08D8399-0C1A-1847-A17B-5B4FDBE7FAAE}"/>
                  </a:ext>
                </a:extLst>
              </p:cNvPr>
              <p:cNvSpPr>
                <a:spLocks noChangeArrowheads="1"/>
              </p:cNvSpPr>
              <p:nvPr/>
            </p:nvSpPr>
            <p:spPr bwMode="auto">
              <a:xfrm>
                <a:off x="617" y="2571"/>
                <a:ext cx="722"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AutoShape 63">
                <a:extLst>
                  <a:ext uri="{FF2B5EF4-FFF2-40B4-BE49-F238E27FC236}">
                    <a16:creationId xmlns:a16="http://schemas.microsoft.com/office/drawing/2014/main" id="{99FEA9D9-F58C-C34F-AA76-A96DFE0CE70A}"/>
                  </a:ext>
                </a:extLst>
              </p:cNvPr>
              <p:cNvSpPr>
                <a:spLocks noChangeArrowheads="1"/>
              </p:cNvSpPr>
              <p:nvPr/>
            </p:nvSpPr>
            <p:spPr bwMode="auto">
              <a:xfrm>
                <a:off x="631" y="2584"/>
                <a:ext cx="692"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8" name="Freeform 64">
              <a:extLst>
                <a:ext uri="{FF2B5EF4-FFF2-40B4-BE49-F238E27FC236}">
                  <a16:creationId xmlns:a16="http://schemas.microsoft.com/office/drawing/2014/main" id="{76F83DEB-6CB2-5740-875B-1B89844BE26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9" name="Group 65">
              <a:extLst>
                <a:ext uri="{FF2B5EF4-FFF2-40B4-BE49-F238E27FC236}">
                  <a16:creationId xmlns:a16="http://schemas.microsoft.com/office/drawing/2014/main" id="{7398C74D-4650-204D-91E2-CBB3BD641926}"/>
                </a:ext>
              </a:extLst>
            </p:cNvPr>
            <p:cNvGrpSpPr>
              <a:grpSpLocks/>
            </p:cNvGrpSpPr>
            <p:nvPr/>
          </p:nvGrpSpPr>
          <p:grpSpPr bwMode="auto">
            <a:xfrm>
              <a:off x="4739" y="1327"/>
              <a:ext cx="582" cy="139"/>
              <a:chOff x="614" y="2568"/>
              <a:chExt cx="725" cy="139"/>
            </a:xfrm>
          </p:grpSpPr>
          <p:sp>
            <p:nvSpPr>
              <p:cNvPr id="281" name="AutoShape 66">
                <a:extLst>
                  <a:ext uri="{FF2B5EF4-FFF2-40B4-BE49-F238E27FC236}">
                    <a16:creationId xmlns:a16="http://schemas.microsoft.com/office/drawing/2014/main" id="{039023CA-977C-5946-9E46-D41AFAF2B198}"/>
                  </a:ext>
                </a:extLst>
              </p:cNvPr>
              <p:cNvSpPr>
                <a:spLocks noChangeArrowheads="1"/>
              </p:cNvSpPr>
              <p:nvPr/>
            </p:nvSpPr>
            <p:spPr bwMode="auto">
              <a:xfrm>
                <a:off x="612" y="2566"/>
                <a:ext cx="729"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AutoShape 67">
                <a:extLst>
                  <a:ext uri="{FF2B5EF4-FFF2-40B4-BE49-F238E27FC236}">
                    <a16:creationId xmlns:a16="http://schemas.microsoft.com/office/drawing/2014/main" id="{A95F4972-A071-D241-8DB3-965104C3EDEE}"/>
                  </a:ext>
                </a:extLst>
              </p:cNvPr>
              <p:cNvSpPr>
                <a:spLocks noChangeArrowheads="1"/>
              </p:cNvSpPr>
              <p:nvPr/>
            </p:nvSpPr>
            <p:spPr bwMode="auto">
              <a:xfrm>
                <a:off x="626" y="2580"/>
                <a:ext cx="700"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70" name="Rectangle 68">
              <a:extLst>
                <a:ext uri="{FF2B5EF4-FFF2-40B4-BE49-F238E27FC236}">
                  <a16:creationId xmlns:a16="http://schemas.microsoft.com/office/drawing/2014/main" id="{87EA3775-452B-1C4A-BCB4-1F82D746EBF2}"/>
                </a:ext>
              </a:extLst>
            </p:cNvPr>
            <p:cNvSpPr>
              <a:spLocks noChangeArrowheads="1"/>
            </p:cNvSpPr>
            <p:nvPr/>
          </p:nvSpPr>
          <p:spPr bwMode="auto">
            <a:xfrm>
              <a:off x="5252" y="429"/>
              <a:ext cx="65"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Freeform 69">
              <a:extLst>
                <a:ext uri="{FF2B5EF4-FFF2-40B4-BE49-F238E27FC236}">
                  <a16:creationId xmlns:a16="http://schemas.microsoft.com/office/drawing/2014/main" id="{45913A8B-722F-4340-A919-72B4EE032AF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Freeform 70">
              <a:extLst>
                <a:ext uri="{FF2B5EF4-FFF2-40B4-BE49-F238E27FC236}">
                  <a16:creationId xmlns:a16="http://schemas.microsoft.com/office/drawing/2014/main" id="{2676EFF8-49E0-8440-A1AD-B54B20D4F45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Oval 71">
              <a:extLst>
                <a:ext uri="{FF2B5EF4-FFF2-40B4-BE49-F238E27FC236}">
                  <a16:creationId xmlns:a16="http://schemas.microsoft.com/office/drawing/2014/main" id="{1F85A707-5AE3-F64D-94EF-B9C82DB6D43A}"/>
                </a:ext>
              </a:extLst>
            </p:cNvPr>
            <p:cNvSpPr>
              <a:spLocks noChangeArrowheads="1"/>
            </p:cNvSpPr>
            <p:nvPr/>
          </p:nvSpPr>
          <p:spPr bwMode="auto">
            <a:xfrm>
              <a:off x="5518" y="2610"/>
              <a:ext cx="47"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Freeform 72">
              <a:extLst>
                <a:ext uri="{FF2B5EF4-FFF2-40B4-BE49-F238E27FC236}">
                  <a16:creationId xmlns:a16="http://schemas.microsoft.com/office/drawing/2014/main" id="{CAAAAF2D-30B7-D84B-BF96-1507DDCB2A1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AutoShape 73">
              <a:extLst>
                <a:ext uri="{FF2B5EF4-FFF2-40B4-BE49-F238E27FC236}">
                  <a16:creationId xmlns:a16="http://schemas.microsoft.com/office/drawing/2014/main" id="{BA3EE2C3-2176-8A45-B380-5804587A3840}"/>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74">
              <a:extLst>
                <a:ext uri="{FF2B5EF4-FFF2-40B4-BE49-F238E27FC236}">
                  <a16:creationId xmlns:a16="http://schemas.microsoft.com/office/drawing/2014/main" id="{08D47FAF-BF1B-1F44-985D-760303B47B3A}"/>
                </a:ext>
              </a:extLst>
            </p:cNvPr>
            <p:cNvSpPr>
              <a:spLocks noChangeArrowheads="1"/>
            </p:cNvSpPr>
            <p:nvPr/>
          </p:nvSpPr>
          <p:spPr bwMode="auto">
            <a:xfrm>
              <a:off x="4205" y="2714"/>
              <a:ext cx="1070" cy="76"/>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Oval 75">
              <a:extLst>
                <a:ext uri="{FF2B5EF4-FFF2-40B4-BE49-F238E27FC236}">
                  <a16:creationId xmlns:a16="http://schemas.microsoft.com/office/drawing/2014/main" id="{AF962D89-4DC3-CB40-AD48-4E975B0F2900}"/>
                </a:ext>
              </a:extLst>
            </p:cNvPr>
            <p:cNvSpPr>
              <a:spLocks noChangeArrowheads="1"/>
            </p:cNvSpPr>
            <p:nvPr/>
          </p:nvSpPr>
          <p:spPr bwMode="auto">
            <a:xfrm>
              <a:off x="4306" y="2381"/>
              <a:ext cx="160"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Oval 76">
              <a:extLst>
                <a:ext uri="{FF2B5EF4-FFF2-40B4-BE49-F238E27FC236}">
                  <a16:creationId xmlns:a16="http://schemas.microsoft.com/office/drawing/2014/main" id="{BA8014D1-6702-5849-87C3-1AE05DDF6085}"/>
                </a:ext>
              </a:extLst>
            </p:cNvPr>
            <p:cNvSpPr>
              <a:spLocks noChangeArrowheads="1"/>
            </p:cNvSpPr>
            <p:nvPr/>
          </p:nvSpPr>
          <p:spPr bwMode="auto">
            <a:xfrm>
              <a:off x="4489" y="2387"/>
              <a:ext cx="160" cy="139"/>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9" name="Oval 77">
              <a:extLst>
                <a:ext uri="{FF2B5EF4-FFF2-40B4-BE49-F238E27FC236}">
                  <a16:creationId xmlns:a16="http://schemas.microsoft.com/office/drawing/2014/main" id="{3083C069-59B7-F047-91ED-17672B32B7F3}"/>
                </a:ext>
              </a:extLst>
            </p:cNvPr>
            <p:cNvSpPr>
              <a:spLocks noChangeArrowheads="1"/>
            </p:cNvSpPr>
            <p:nvPr/>
          </p:nvSpPr>
          <p:spPr bwMode="auto">
            <a:xfrm>
              <a:off x="4660" y="2381"/>
              <a:ext cx="160" cy="139"/>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8">
              <a:extLst>
                <a:ext uri="{FF2B5EF4-FFF2-40B4-BE49-F238E27FC236}">
                  <a16:creationId xmlns:a16="http://schemas.microsoft.com/office/drawing/2014/main" id="{A0E616B9-1439-8B49-B42F-245B61F69E59}"/>
                </a:ext>
              </a:extLst>
            </p:cNvPr>
            <p:cNvSpPr>
              <a:spLocks noChangeArrowheads="1"/>
            </p:cNvSpPr>
            <p:nvPr/>
          </p:nvSpPr>
          <p:spPr bwMode="auto">
            <a:xfrm>
              <a:off x="5062" y="1832"/>
              <a:ext cx="83" cy="764"/>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3" name="Rectangle 3">
            <a:extLst>
              <a:ext uri="{FF2B5EF4-FFF2-40B4-BE49-F238E27FC236}">
                <a16:creationId xmlns:a16="http://schemas.microsoft.com/office/drawing/2014/main" id="{E8DFB3C6-E718-DE4A-87C1-CF7178F7C295}"/>
              </a:ext>
            </a:extLst>
          </p:cNvPr>
          <p:cNvSpPr txBox="1">
            <a:spLocks noChangeArrowheads="1"/>
          </p:cNvSpPr>
          <p:nvPr/>
        </p:nvSpPr>
        <p:spPr>
          <a:xfrm>
            <a:off x="1168400" y="4597399"/>
            <a:ext cx="5118100" cy="190500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summary: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initial rate is slow, but ramps up exponentially fast</a:t>
            </a:r>
          </a:p>
        </p:txBody>
      </p:sp>
      <p:sp>
        <p:nvSpPr>
          <p:cNvPr id="74" name="Slide Number Placeholder 2">
            <a:extLst>
              <a:ext uri="{FF2B5EF4-FFF2-40B4-BE49-F238E27FC236}">
                <a16:creationId xmlns:a16="http://schemas.microsoft.com/office/drawing/2014/main" id="{E6BF77EC-AB9F-944C-99D2-21B2DB400DB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124</a:t>
            </a:fld>
            <a:endParaRPr lang="en-US" dirty="0"/>
          </a:p>
        </p:txBody>
      </p:sp>
    </p:spTree>
    <p:extLst>
      <p:ext uri="{BB962C8B-B14F-4D97-AF65-F5344CB8AC3E}">
        <p14:creationId xmlns:p14="http://schemas.microsoft.com/office/powerpoint/2010/main" val="318527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wipe(left)">
                                      <p:cBhvr>
                                        <p:cTn id="7" dur="500"/>
                                        <p:tgtEl>
                                          <p:spTgt spid="22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26"/>
                                        </p:tgtEl>
                                        <p:attrNameLst>
                                          <p:attrName>style.visibility</p:attrName>
                                        </p:attrNameLst>
                                      </p:cBhvr>
                                      <p:to>
                                        <p:strVal val="visible"/>
                                      </p:to>
                                    </p:set>
                                    <p:animEffect transition="in" filter="dissolve">
                                      <p:cBhvr>
                                        <p:cTn id="10" dur="500"/>
                                        <p:tgtEl>
                                          <p:spTgt spid="226"/>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233"/>
                                        </p:tgtEl>
                                        <p:attrNameLst>
                                          <p:attrName>style.visibility</p:attrName>
                                        </p:attrNameLst>
                                      </p:cBhvr>
                                      <p:to>
                                        <p:strVal val="visible"/>
                                      </p:to>
                                    </p:set>
                                    <p:animEffect transition="in" filter="wipe(right)">
                                      <p:cBhvr>
                                        <p:cTn id="14" dur="500"/>
                                        <p:tgtEl>
                                          <p:spTgt spid="233"/>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241"/>
                                        </p:tgtEl>
                                        <p:attrNameLst>
                                          <p:attrName>style.visibility</p:attrName>
                                        </p:attrNameLst>
                                      </p:cBhvr>
                                      <p:to>
                                        <p:strVal val="visible"/>
                                      </p:to>
                                    </p:set>
                                    <p:animEffect transition="in" filter="dissolve">
                                      <p:cBhvr>
                                        <p:cTn id="26" dur="500"/>
                                        <p:tgtEl>
                                          <p:spTgt spid="241"/>
                                        </p:tgtEl>
                                      </p:cBhvr>
                                    </p:animEffect>
                                  </p:childTnLst>
                                </p:cTn>
                              </p:par>
                            </p:childTnLst>
                          </p:cTn>
                        </p:par>
                        <p:par>
                          <p:cTn id="27" fill="hold">
                            <p:stCondLst>
                              <p:cond delay="500"/>
                            </p:stCondLst>
                            <p:childTnLst>
                              <p:par>
                                <p:cTn id="28" presetID="2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right)">
                                      <p:cBhvr>
                                        <p:cTn id="30" dur="500"/>
                                        <p:tgtEl>
                                          <p:spTgt spid="6"/>
                                        </p:tgtEl>
                                      </p:cBhvr>
                                    </p:animEffect>
                                  </p:childTnLst>
                                </p:cTn>
                              </p:par>
                            </p:childTnLst>
                          </p:cTn>
                        </p:par>
                        <p:par>
                          <p:cTn id="31" fill="hold">
                            <p:stCondLst>
                              <p:cond delay="1000"/>
                            </p:stCondLst>
                            <p:childTnLst>
                              <p:par>
                                <p:cTn id="32" presetID="22" presetClass="entr" presetSubtype="8" fill="hold" nodeType="afterEffect">
                                  <p:stCondLst>
                                    <p:cond delay="0"/>
                                  </p:stCondLst>
                                  <p:childTnLst>
                                    <p:set>
                                      <p:cBhvr>
                                        <p:cTn id="33" dur="1" fill="hold">
                                          <p:stCondLst>
                                            <p:cond delay="0"/>
                                          </p:stCondLst>
                                        </p:cTn>
                                        <p:tgtEl>
                                          <p:spTgt spid="243"/>
                                        </p:tgtEl>
                                        <p:attrNameLst>
                                          <p:attrName>style.visibility</p:attrName>
                                        </p:attrNameLst>
                                      </p:cBhvr>
                                      <p:to>
                                        <p:strVal val="visible"/>
                                      </p:to>
                                    </p:set>
                                    <p:animEffect transition="in" filter="wipe(left)">
                                      <p:cBhvr>
                                        <p:cTn id="34" dur="500"/>
                                        <p:tgtEl>
                                          <p:spTgt spid="24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42"/>
                                        </p:tgtEl>
                                        <p:attrNameLst>
                                          <p:attrName>style.visibility</p:attrName>
                                        </p:attrNameLst>
                                      </p:cBhvr>
                                      <p:to>
                                        <p:strVal val="visible"/>
                                      </p:to>
                                    </p:set>
                                    <p:animEffect transition="in" filter="dissolve">
                                      <p:cBhvr>
                                        <p:cTn id="37" dur="500"/>
                                        <p:tgtEl>
                                          <p:spTgt spid="242"/>
                                        </p:tgtEl>
                                      </p:cBhvr>
                                    </p:animEffect>
                                  </p:childTnLst>
                                </p:cTn>
                              </p:par>
                            </p:childTnLst>
                          </p:cTn>
                        </p:par>
                        <p:par>
                          <p:cTn id="38" fill="hold">
                            <p:stCondLst>
                              <p:cond delay="1500"/>
                            </p:stCondLst>
                            <p:childTnLst>
                              <p:par>
                                <p:cTn id="39" presetID="22" presetClass="entr" presetSubtype="2" fill="hold" nodeType="afterEffect">
                                  <p:stCondLst>
                                    <p:cond delay="0"/>
                                  </p:stCondLst>
                                  <p:childTnLst>
                                    <p:set>
                                      <p:cBhvr>
                                        <p:cTn id="40" dur="1" fill="hold">
                                          <p:stCondLst>
                                            <p:cond delay="0"/>
                                          </p:stCondLst>
                                        </p:cTn>
                                        <p:tgtEl>
                                          <p:spTgt spid="248"/>
                                        </p:tgtEl>
                                        <p:attrNameLst>
                                          <p:attrName>style.visibility</p:attrName>
                                        </p:attrNameLst>
                                      </p:cBhvr>
                                      <p:to>
                                        <p:strVal val="visible"/>
                                      </p:to>
                                    </p:set>
                                    <p:animEffect transition="in" filter="wipe(right)">
                                      <p:cBhvr>
                                        <p:cTn id="41" dur="500"/>
                                        <p:tgtEl>
                                          <p:spTgt spid="24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dissolve">
                                      <p:cBhvr>
                                        <p:cTn id="46"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6" grpId="0"/>
      <p:bldP spid="233" grpId="0" animBg="1"/>
      <p:bldP spid="241" grpId="0"/>
      <p:bldP spid="242" grpId="0"/>
      <p:bldP spid="73"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46743"/>
            <a:ext cx="11393310" cy="894622"/>
          </a:xfrm>
        </p:spPr>
        <p:txBody>
          <a:bodyPr>
            <a:normAutofit/>
          </a:bodyPr>
          <a:lstStyle/>
          <a:p>
            <a:r>
              <a:rPr lang="en-US" sz="4800" dirty="0"/>
              <a:t>TCP: from slow start to congestion avoidance</a:t>
            </a:r>
            <a:endParaRPr lang="en-US" sz="4400" b="0" dirty="0"/>
          </a:p>
        </p:txBody>
      </p:sp>
      <p:sp>
        <p:nvSpPr>
          <p:cNvPr id="76" name="Rectangle 3">
            <a:extLst>
              <a:ext uri="{FF2B5EF4-FFF2-40B4-BE49-F238E27FC236}">
                <a16:creationId xmlns:a16="http://schemas.microsoft.com/office/drawing/2014/main" id="{2C9AD9FD-A93B-FF4D-B019-6827A14601C2}"/>
              </a:ext>
            </a:extLst>
          </p:cNvPr>
          <p:cNvSpPr txBox="1">
            <a:spLocks noChangeArrowheads="1"/>
          </p:cNvSpPr>
          <p:nvPr/>
        </p:nvSpPr>
        <p:spPr>
          <a:xfrm>
            <a:off x="952500" y="1382665"/>
            <a:ext cx="5054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should the exponential increase switch to linear?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gets to 1/2 of its value before timeout.</a:t>
            </a:r>
          </a:p>
        </p:txBody>
      </p:sp>
      <p:sp>
        <p:nvSpPr>
          <p:cNvPr id="77" name="Rectangle 4">
            <a:extLst>
              <a:ext uri="{FF2B5EF4-FFF2-40B4-BE49-F238E27FC236}">
                <a16:creationId xmlns:a16="http://schemas.microsoft.com/office/drawing/2014/main" id="{38B71F69-39D9-954A-BA33-6A5861B7704D}"/>
              </a:ext>
            </a:extLst>
          </p:cNvPr>
          <p:cNvSpPr txBox="1">
            <a:spLocks noChangeArrowheads="1"/>
          </p:cNvSpPr>
          <p:nvPr/>
        </p:nvSpPr>
        <p:spPr>
          <a:xfrm>
            <a:off x="952500" y="3528965"/>
            <a:ext cx="4927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variable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loss event,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is set to 1/2 of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just before loss event</a:t>
            </a:r>
          </a:p>
        </p:txBody>
      </p:sp>
      <p:pic>
        <p:nvPicPr>
          <p:cNvPr id="79" name="Picture 7">
            <a:extLst>
              <a:ext uri="{FF2B5EF4-FFF2-40B4-BE49-F238E27FC236}">
                <a16:creationId xmlns:a16="http://schemas.microsoft.com/office/drawing/2014/main" id="{E19775EA-E95E-BD43-909F-67A89A00EF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1387" y="1889345"/>
            <a:ext cx="5536882" cy="31575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80" name="TextBox 1">
            <a:extLst>
              <a:ext uri="{FF2B5EF4-FFF2-40B4-BE49-F238E27FC236}">
                <a16:creationId xmlns:a16="http://schemas.microsoft.com/office/drawing/2014/main" id="{E6044695-E347-A24B-9CB7-78BC77131884}"/>
              </a:ext>
            </a:extLst>
          </p:cNvPr>
          <p:cNvSpPr txBox="1">
            <a:spLocks noChangeArrowheads="1"/>
          </p:cNvSpPr>
          <p:nvPr/>
        </p:nvSpPr>
        <p:spPr bwMode="auto">
          <a:xfrm>
            <a:off x="1143000" y="6135312"/>
            <a:ext cx="97567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7" name="Rectangle 6">
            <a:extLst>
              <a:ext uri="{FF2B5EF4-FFF2-40B4-BE49-F238E27FC236}">
                <a16:creationId xmlns:a16="http://schemas.microsoft.com/office/drawing/2014/main" id="{7E5A3F5F-F42B-F04E-BB6A-D57835C29067}"/>
              </a:ext>
            </a:extLst>
          </p:cNvPr>
          <p:cNvSpPr/>
          <p:nvPr/>
        </p:nvSpPr>
        <p:spPr>
          <a:xfrm>
            <a:off x="7851775" y="3825875"/>
            <a:ext cx="850900" cy="20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79BEA2FA-AD20-B940-ADBA-D9DD40684573}"/>
              </a:ext>
            </a:extLst>
          </p:cNvPr>
          <p:cNvSpPr/>
          <p:nvPr/>
        </p:nvSpPr>
        <p:spPr>
          <a:xfrm>
            <a:off x="7677150" y="3924300"/>
            <a:ext cx="85090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8" name="Picture 7">
            <a:extLst>
              <a:ext uri="{FF2B5EF4-FFF2-40B4-BE49-F238E27FC236}">
                <a16:creationId xmlns:a16="http://schemas.microsoft.com/office/drawing/2014/main" id="{D72B7EED-D8C9-284D-9A93-58D1D9D479F7}"/>
              </a:ext>
            </a:extLst>
          </p:cNvPr>
          <p:cNvPicPr>
            <a:picLocks noChangeAspect="1"/>
          </p:cNvPicPr>
          <p:nvPr/>
        </p:nvPicPr>
        <p:blipFill>
          <a:blip r:embed="rId4"/>
          <a:stretch>
            <a:fillRect/>
          </a:stretch>
        </p:blipFill>
        <p:spPr>
          <a:xfrm>
            <a:off x="10020300" y="3804496"/>
            <a:ext cx="1003300" cy="234103"/>
          </a:xfrm>
          <a:prstGeom prst="rect">
            <a:avLst/>
          </a:prstGeom>
        </p:spPr>
      </p:pic>
      <p:sp>
        <p:nvSpPr>
          <p:cNvPr id="4" name="Rectangle 3">
            <a:extLst>
              <a:ext uri="{FF2B5EF4-FFF2-40B4-BE49-F238E27FC236}">
                <a16:creationId xmlns:a16="http://schemas.microsoft.com/office/drawing/2014/main" id="{F9E33F83-60EE-F54A-B838-917BE2E70995}"/>
              </a:ext>
            </a:extLst>
          </p:cNvPr>
          <p:cNvSpPr/>
          <p:nvPr/>
        </p:nvSpPr>
        <p:spPr>
          <a:xfrm>
            <a:off x="9194800" y="1892300"/>
            <a:ext cx="2133600" cy="248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TextBox 4">
            <a:extLst>
              <a:ext uri="{FF2B5EF4-FFF2-40B4-BE49-F238E27FC236}">
                <a16:creationId xmlns:a16="http://schemas.microsoft.com/office/drawing/2014/main" id="{7A184EDA-6A29-2941-A0A9-C122E26F942B}"/>
              </a:ext>
            </a:extLst>
          </p:cNvPr>
          <p:cNvSpPr txBox="1"/>
          <p:nvPr/>
        </p:nvSpPr>
        <p:spPr>
          <a:xfrm>
            <a:off x="9067800" y="2197100"/>
            <a:ext cx="3113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Calibri"/>
                <a:ea typeface="+mn-ea"/>
                <a:cs typeface="+mn-cs"/>
              </a:rPr>
              <a:t>X</a:t>
            </a:r>
          </a:p>
        </p:txBody>
      </p:sp>
      <p:sp>
        <p:nvSpPr>
          <p:cNvPr id="13" name="Slide Number Placeholder 2">
            <a:extLst>
              <a:ext uri="{FF2B5EF4-FFF2-40B4-BE49-F238E27FC236}">
                <a16:creationId xmlns:a16="http://schemas.microsoft.com/office/drawing/2014/main" id="{632F645E-415D-7B49-B6B8-127E8033C5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125</a:t>
            </a:fld>
            <a:endParaRPr lang="en-US" dirty="0"/>
          </a:p>
        </p:txBody>
      </p:sp>
    </p:spTree>
    <p:extLst>
      <p:ext uri="{BB962C8B-B14F-4D97-AF65-F5344CB8AC3E}">
        <p14:creationId xmlns:p14="http://schemas.microsoft.com/office/powerpoint/2010/main" val="2721094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dissolve">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dissolve">
                                      <p:cBhvr>
                                        <p:cTn id="1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80" grpId="0"/>
      <p:bldP spid="4"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32962"/>
            <a:ext cx="11393310" cy="894622"/>
          </a:xfrm>
        </p:spPr>
        <p:txBody>
          <a:bodyPr>
            <a:normAutofit/>
          </a:bodyPr>
          <a:lstStyle/>
          <a:p>
            <a:r>
              <a:rPr lang="en-US" sz="4800" dirty="0"/>
              <a:t>Summary: TCP congestion control</a:t>
            </a:r>
            <a:endParaRPr lang="en-US" sz="4400" b="0" dirty="0"/>
          </a:p>
        </p:txBody>
      </p:sp>
      <p:grpSp>
        <p:nvGrpSpPr>
          <p:cNvPr id="120" name="Group 240">
            <a:extLst>
              <a:ext uri="{FF2B5EF4-FFF2-40B4-BE49-F238E27FC236}">
                <a16:creationId xmlns:a16="http://schemas.microsoft.com/office/drawing/2014/main" id="{B8318BC0-AA34-2B4C-984C-EDCF98015A80}"/>
              </a:ext>
            </a:extLst>
          </p:cNvPr>
          <p:cNvGrpSpPr>
            <a:grpSpLocks/>
          </p:cNvGrpSpPr>
          <p:nvPr/>
        </p:nvGrpSpPr>
        <p:grpSpPr bwMode="auto">
          <a:xfrm>
            <a:off x="5041900" y="2967944"/>
            <a:ext cx="2133600" cy="814388"/>
            <a:chOff x="2168" y="1727"/>
            <a:chExt cx="1344" cy="513"/>
          </a:xfrm>
        </p:grpSpPr>
        <p:grpSp>
          <p:nvGrpSpPr>
            <p:cNvPr id="121" name="Group 171">
              <a:extLst>
                <a:ext uri="{FF2B5EF4-FFF2-40B4-BE49-F238E27FC236}">
                  <a16:creationId xmlns:a16="http://schemas.microsoft.com/office/drawing/2014/main" id="{D4CA30E0-0C2B-AE49-9354-140DEA72FEEE}"/>
                </a:ext>
              </a:extLst>
            </p:cNvPr>
            <p:cNvGrpSpPr>
              <a:grpSpLocks/>
            </p:cNvGrpSpPr>
            <p:nvPr/>
          </p:nvGrpSpPr>
          <p:grpSpPr bwMode="auto">
            <a:xfrm>
              <a:off x="2280" y="1727"/>
              <a:ext cx="1118" cy="513"/>
              <a:chOff x="2280" y="1727"/>
              <a:chExt cx="1118" cy="513"/>
            </a:xfrm>
          </p:grpSpPr>
          <p:sp>
            <p:nvSpPr>
              <p:cNvPr id="123" name="Text Box 172">
                <a:extLst>
                  <a:ext uri="{FF2B5EF4-FFF2-40B4-BE49-F238E27FC236}">
                    <a16:creationId xmlns:a16="http://schemas.microsoft.com/office/drawing/2014/main" id="{FF8E7E11-C655-8C41-BFE2-A6DA1E48685D}"/>
                  </a:ext>
                </a:extLst>
              </p:cNvPr>
              <p:cNvSpPr txBox="1">
                <a:spLocks noChangeArrowheads="1"/>
              </p:cNvSpPr>
              <p:nvPr/>
            </p:nvSpPr>
            <p:spPr bwMode="auto">
              <a:xfrm>
                <a:off x="2640" y="1727"/>
                <a:ext cx="377"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24" name="Text Box 173">
                <a:extLst>
                  <a:ext uri="{FF2B5EF4-FFF2-40B4-BE49-F238E27FC236}">
                    <a16:creationId xmlns:a16="http://schemas.microsoft.com/office/drawing/2014/main" id="{781154BA-9409-094D-BBC4-EE21CE699661}"/>
                  </a:ext>
                </a:extLst>
              </p:cNvPr>
              <p:cNvSpPr txBox="1">
                <a:spLocks noChangeArrowheads="1"/>
              </p:cNvSpPr>
              <p:nvPr/>
            </p:nvSpPr>
            <p:spPr bwMode="auto">
              <a:xfrm>
                <a:off x="2280" y="1838"/>
                <a:ext cx="1118" cy="4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25" name="Line 174">
                <a:extLst>
                  <a:ext uri="{FF2B5EF4-FFF2-40B4-BE49-F238E27FC236}">
                    <a16:creationId xmlns:a16="http://schemas.microsoft.com/office/drawing/2014/main" id="{23E8607A-0151-5141-A774-0AAB4333ECA7}"/>
                  </a:ext>
                </a:extLst>
              </p:cNvPr>
              <p:cNvSpPr>
                <a:spLocks noChangeShapeType="1"/>
              </p:cNvSpPr>
              <p:nvPr/>
            </p:nvSpPr>
            <p:spPr bwMode="auto">
              <a:xfrm>
                <a:off x="2491" y="1857"/>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Line 175">
              <a:extLst>
                <a:ext uri="{FF2B5EF4-FFF2-40B4-BE49-F238E27FC236}">
                  <a16:creationId xmlns:a16="http://schemas.microsoft.com/office/drawing/2014/main" id="{480EB5CD-B8F2-AD46-B2D4-50FE6302F915}"/>
                </a:ext>
              </a:extLst>
            </p:cNvPr>
            <p:cNvSpPr>
              <a:spLocks noChangeShapeType="1"/>
            </p:cNvSpPr>
            <p:nvPr/>
          </p:nvSpPr>
          <p:spPr bwMode="auto">
            <a:xfrm flipH="1">
              <a:off x="2168" y="1734"/>
              <a:ext cx="1344" cy="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6" name="Group 239">
            <a:extLst>
              <a:ext uri="{FF2B5EF4-FFF2-40B4-BE49-F238E27FC236}">
                <a16:creationId xmlns:a16="http://schemas.microsoft.com/office/drawing/2014/main" id="{BEAEB11D-18E7-8047-A552-B728B0628FCC}"/>
              </a:ext>
            </a:extLst>
          </p:cNvPr>
          <p:cNvGrpSpPr>
            <a:grpSpLocks/>
          </p:cNvGrpSpPr>
          <p:nvPr/>
        </p:nvGrpSpPr>
        <p:grpSpPr bwMode="auto">
          <a:xfrm>
            <a:off x="5072063" y="2491694"/>
            <a:ext cx="2133600" cy="398463"/>
            <a:chOff x="2187" y="1427"/>
            <a:chExt cx="1344" cy="251"/>
          </a:xfrm>
        </p:grpSpPr>
        <p:sp>
          <p:nvSpPr>
            <p:cNvPr id="127" name="Line 176">
              <a:extLst>
                <a:ext uri="{FF2B5EF4-FFF2-40B4-BE49-F238E27FC236}">
                  <a16:creationId xmlns:a16="http://schemas.microsoft.com/office/drawing/2014/main" id="{D84A4978-7B73-A04D-B0FB-C9ECAA3BFBCF}"/>
                </a:ext>
              </a:extLst>
            </p:cNvPr>
            <p:cNvSpPr>
              <a:spLocks noChangeShapeType="1"/>
            </p:cNvSpPr>
            <p:nvPr/>
          </p:nvSpPr>
          <p:spPr bwMode="auto">
            <a:xfrm flipH="1">
              <a:off x="2187" y="1673"/>
              <a:ext cx="1344" cy="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8" name="Text Box 181">
              <a:extLst>
                <a:ext uri="{FF2B5EF4-FFF2-40B4-BE49-F238E27FC236}">
                  <a16:creationId xmlns:a16="http://schemas.microsoft.com/office/drawing/2014/main" id="{67AF987A-C53D-534B-8C98-26557C3B4EEF}"/>
                </a:ext>
              </a:extLst>
            </p:cNvPr>
            <p:cNvSpPr txBox="1">
              <a:spLocks noChangeArrowheads="1"/>
            </p:cNvSpPr>
            <p:nvPr/>
          </p:nvSpPr>
          <p:spPr bwMode="auto">
            <a:xfrm>
              <a:off x="2740" y="1543"/>
              <a:ext cx="171" cy="13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ymbol" charset="0"/>
                  <a:ea typeface="ＭＳ Ｐゴシック" charset="0"/>
                  <a:cs typeface="+mn-cs"/>
                </a:rPr>
                <a:t>L</a:t>
              </a:r>
              <a:endParaRPr kumimoji="0" lang="en-US" sz="1200" b="0" i="0" u="none" strike="noStrike" kern="0" cap="none" spc="0" normalizeH="0" baseline="0" noProof="0">
                <a:ln>
                  <a:noFill/>
                </a:ln>
                <a:solidFill>
                  <a:srgbClr val="000000"/>
                </a:solidFill>
                <a:effectLst/>
                <a:uLnTx/>
                <a:uFillTx/>
                <a:latin typeface="Symbol" charset="0"/>
                <a:ea typeface="ＭＳ Ｐゴシック" charset="0"/>
                <a:cs typeface="+mn-cs"/>
              </a:endParaRPr>
            </a:p>
          </p:txBody>
        </p:sp>
        <p:sp>
          <p:nvSpPr>
            <p:cNvPr id="129" name="Line 182">
              <a:extLst>
                <a:ext uri="{FF2B5EF4-FFF2-40B4-BE49-F238E27FC236}">
                  <a16:creationId xmlns:a16="http://schemas.microsoft.com/office/drawing/2014/main" id="{0957FCBB-06D0-8E4D-B983-2F2597BDE03A}"/>
                </a:ext>
              </a:extLst>
            </p:cNvPr>
            <p:cNvSpPr>
              <a:spLocks noChangeShapeType="1"/>
            </p:cNvSpPr>
            <p:nvPr/>
          </p:nvSpPr>
          <p:spPr bwMode="auto">
            <a:xfrm>
              <a:off x="2572" y="15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0" name="Group 183">
              <a:extLst>
                <a:ext uri="{FF2B5EF4-FFF2-40B4-BE49-F238E27FC236}">
                  <a16:creationId xmlns:a16="http://schemas.microsoft.com/office/drawing/2014/main" id="{2A6AF175-C9C0-F044-9ECF-011972294E6E}"/>
                </a:ext>
              </a:extLst>
            </p:cNvPr>
            <p:cNvGrpSpPr>
              <a:grpSpLocks/>
            </p:cNvGrpSpPr>
            <p:nvPr/>
          </p:nvGrpSpPr>
          <p:grpSpPr bwMode="auto">
            <a:xfrm>
              <a:off x="2486" y="1427"/>
              <a:ext cx="694" cy="154"/>
              <a:chOff x="2458" y="1450"/>
              <a:chExt cx="694" cy="154"/>
            </a:xfrm>
          </p:grpSpPr>
          <p:sp>
            <p:nvSpPr>
              <p:cNvPr id="131" name="Text Box 184">
                <a:extLst>
                  <a:ext uri="{FF2B5EF4-FFF2-40B4-BE49-F238E27FC236}">
                    <a16:creationId xmlns:a16="http://schemas.microsoft.com/office/drawing/2014/main" id="{69E43EDF-5B05-364C-B439-379F8E8E5464}"/>
                  </a:ext>
                </a:extLst>
              </p:cNvPr>
              <p:cNvSpPr txBox="1">
                <a:spLocks noChangeArrowheads="1"/>
              </p:cNvSpPr>
              <p:nvPr/>
            </p:nvSpPr>
            <p:spPr bwMode="auto">
              <a:xfrm>
                <a:off x="2458" y="1450"/>
                <a:ext cx="694"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&gt; ssthresh</a:t>
                </a:r>
              </a:p>
            </p:txBody>
          </p:sp>
          <p:sp>
            <p:nvSpPr>
              <p:cNvPr id="132" name="Line 185">
                <a:extLst>
                  <a:ext uri="{FF2B5EF4-FFF2-40B4-BE49-F238E27FC236}">
                    <a16:creationId xmlns:a16="http://schemas.microsoft.com/office/drawing/2014/main" id="{A2D5E496-DCFA-5A4E-A6E2-D2DB456893C6}"/>
                  </a:ext>
                </a:extLst>
              </p:cNvPr>
              <p:cNvSpPr>
                <a:spLocks noChangeShapeType="1"/>
              </p:cNvSpPr>
              <p:nvPr/>
            </p:nvSpPr>
            <p:spPr bwMode="auto">
              <a:xfrm>
                <a:off x="2724" y="1557"/>
                <a:ext cx="4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33" name="Group 242">
            <a:extLst>
              <a:ext uri="{FF2B5EF4-FFF2-40B4-BE49-F238E27FC236}">
                <a16:creationId xmlns:a16="http://schemas.microsoft.com/office/drawing/2014/main" id="{47D1413D-A42B-8C4D-87CC-5C4E42849EFF}"/>
              </a:ext>
            </a:extLst>
          </p:cNvPr>
          <p:cNvGrpSpPr>
            <a:grpSpLocks/>
          </p:cNvGrpSpPr>
          <p:nvPr/>
        </p:nvGrpSpPr>
        <p:grpSpPr bwMode="auto">
          <a:xfrm>
            <a:off x="7118352" y="1429657"/>
            <a:ext cx="2782888" cy="2398713"/>
            <a:chOff x="3476" y="786"/>
            <a:chExt cx="1753" cy="1511"/>
          </a:xfrm>
        </p:grpSpPr>
        <p:grpSp>
          <p:nvGrpSpPr>
            <p:cNvPr id="134" name="Group 164">
              <a:extLst>
                <a:ext uri="{FF2B5EF4-FFF2-40B4-BE49-F238E27FC236}">
                  <a16:creationId xmlns:a16="http://schemas.microsoft.com/office/drawing/2014/main" id="{13A111CF-BAAF-8E4B-AD25-85FAC5339083}"/>
                </a:ext>
              </a:extLst>
            </p:cNvPr>
            <p:cNvGrpSpPr>
              <a:grpSpLocks/>
            </p:cNvGrpSpPr>
            <p:nvPr/>
          </p:nvGrpSpPr>
          <p:grpSpPr bwMode="auto">
            <a:xfrm>
              <a:off x="3602" y="1330"/>
              <a:ext cx="820" cy="754"/>
              <a:chOff x="2293" y="2021"/>
              <a:chExt cx="820" cy="754"/>
            </a:xfrm>
          </p:grpSpPr>
          <p:sp>
            <p:nvSpPr>
              <p:cNvPr id="146" name="Oval 165">
                <a:extLst>
                  <a:ext uri="{FF2B5EF4-FFF2-40B4-BE49-F238E27FC236}">
                    <a16:creationId xmlns:a16="http://schemas.microsoft.com/office/drawing/2014/main" id="{7F0D89BB-B178-8C49-9E72-934506A1B7F6}"/>
                  </a:ext>
                </a:extLst>
              </p:cNvPr>
              <p:cNvSpPr>
                <a:spLocks noChangeArrowheads="1"/>
              </p:cNvSpPr>
              <p:nvPr/>
            </p:nvSpPr>
            <p:spPr bwMode="auto">
              <a:xfrm>
                <a:off x="2293" y="2021"/>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66">
                <a:extLst>
                  <a:ext uri="{FF2B5EF4-FFF2-40B4-BE49-F238E27FC236}">
                    <a16:creationId xmlns:a16="http://schemas.microsoft.com/office/drawing/2014/main" id="{F3628968-0539-164C-B861-FF5A02A982C1}"/>
                  </a:ext>
                </a:extLst>
              </p:cNvPr>
              <p:cNvSpPr txBox="1">
                <a:spLocks noChangeArrowheads="1"/>
              </p:cNvSpPr>
              <p:nvPr/>
            </p:nvSpPr>
            <p:spPr bwMode="auto">
              <a:xfrm>
                <a:off x="2294" y="2191"/>
                <a:ext cx="819" cy="5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congestion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avoidance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135" name="Group 190">
              <a:extLst>
                <a:ext uri="{FF2B5EF4-FFF2-40B4-BE49-F238E27FC236}">
                  <a16:creationId xmlns:a16="http://schemas.microsoft.com/office/drawing/2014/main" id="{412FAE5F-D426-1A41-B7BF-9EE3E24BCCB0}"/>
                </a:ext>
              </a:extLst>
            </p:cNvPr>
            <p:cNvGrpSpPr>
              <a:grpSpLocks/>
            </p:cNvGrpSpPr>
            <p:nvPr/>
          </p:nvGrpSpPr>
          <p:grpSpPr bwMode="auto">
            <a:xfrm>
              <a:off x="3476" y="786"/>
              <a:ext cx="1496" cy="575"/>
              <a:chOff x="3499" y="904"/>
              <a:chExt cx="1496" cy="575"/>
            </a:xfrm>
          </p:grpSpPr>
          <p:sp>
            <p:nvSpPr>
              <p:cNvPr id="142" name="Text Box 191">
                <a:extLst>
                  <a:ext uri="{FF2B5EF4-FFF2-40B4-BE49-F238E27FC236}">
                    <a16:creationId xmlns:a16="http://schemas.microsoft.com/office/drawing/2014/main" id="{44318C88-BEF5-7146-AE72-3458C7D49FA3}"/>
                  </a:ext>
                </a:extLst>
              </p:cNvPr>
              <p:cNvSpPr txBox="1">
                <a:spLocks noChangeArrowheads="1"/>
              </p:cNvSpPr>
              <p:nvPr/>
            </p:nvSpPr>
            <p:spPr bwMode="auto">
              <a:xfrm>
                <a:off x="3499" y="103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    (MSS/</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43" name="Line 192">
                <a:extLst>
                  <a:ext uri="{FF2B5EF4-FFF2-40B4-BE49-F238E27FC236}">
                    <a16:creationId xmlns:a16="http://schemas.microsoft.com/office/drawing/2014/main" id="{EC5DE775-BD59-2247-B940-402844468A0E}"/>
                  </a:ext>
                </a:extLst>
              </p:cNvPr>
              <p:cNvSpPr>
                <a:spLocks noChangeShapeType="1"/>
              </p:cNvSpPr>
              <p:nvPr/>
            </p:nvSpPr>
            <p:spPr bwMode="auto">
              <a:xfrm>
                <a:off x="3976" y="10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Text Box 193">
                <a:extLst>
                  <a:ext uri="{FF2B5EF4-FFF2-40B4-BE49-F238E27FC236}">
                    <a16:creationId xmlns:a16="http://schemas.microsoft.com/office/drawing/2014/main" id="{1953AC16-16E8-A640-AE22-73DEDE1D319F}"/>
                  </a:ext>
                </a:extLst>
              </p:cNvPr>
              <p:cNvSpPr txBox="1">
                <a:spLocks noChangeArrowheads="1"/>
              </p:cNvSpPr>
              <p:nvPr/>
            </p:nvSpPr>
            <p:spPr bwMode="auto">
              <a:xfrm>
                <a:off x="3974" y="915"/>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new ACK</a:t>
                </a:r>
              </a:p>
            </p:txBody>
          </p:sp>
          <p:sp>
            <p:nvSpPr>
              <p:cNvPr id="145" name="Text Box 194">
                <a:extLst>
                  <a:ext uri="{FF2B5EF4-FFF2-40B4-BE49-F238E27FC236}">
                    <a16:creationId xmlns:a16="http://schemas.microsoft.com/office/drawing/2014/main" id="{6D1C4C5E-4778-AF4F-812A-CF7A44F21F90}"/>
                  </a:ext>
                </a:extLst>
              </p:cNvPr>
              <p:cNvSpPr txBox="1">
                <a:spLocks noChangeArrowheads="1"/>
              </p:cNvSpPr>
              <p:nvPr/>
            </p:nvSpPr>
            <p:spPr bwMode="auto">
              <a:xfrm>
                <a:off x="4311" y="904"/>
                <a:ext cx="173" cy="3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Times New Roman" charset="0"/>
                    <a:ea typeface="ＭＳ Ｐゴシック" charset="0"/>
                    <a:cs typeface="+mn-cs"/>
                  </a:rPr>
                  <a:t>.</a:t>
                </a:r>
              </a:p>
            </p:txBody>
          </p:sp>
        </p:grpSp>
        <p:sp>
          <p:nvSpPr>
            <p:cNvPr id="136" name="Freeform 195">
              <a:extLst>
                <a:ext uri="{FF2B5EF4-FFF2-40B4-BE49-F238E27FC236}">
                  <a16:creationId xmlns:a16="http://schemas.microsoft.com/office/drawing/2014/main" id="{4555525A-5282-E944-A402-41F5363AC763}"/>
                </a:ext>
              </a:extLst>
            </p:cNvPr>
            <p:cNvSpPr>
              <a:spLocks/>
            </p:cNvSpPr>
            <p:nvPr/>
          </p:nvSpPr>
          <p:spPr bwMode="auto">
            <a:xfrm rot="9705213">
              <a:off x="4212" y="1145"/>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7" name="Group 196">
              <a:extLst>
                <a:ext uri="{FF2B5EF4-FFF2-40B4-BE49-F238E27FC236}">
                  <a16:creationId xmlns:a16="http://schemas.microsoft.com/office/drawing/2014/main" id="{9CDBEBEA-0E7D-9247-8F24-8B50DDA32181}"/>
                </a:ext>
              </a:extLst>
            </p:cNvPr>
            <p:cNvGrpSpPr>
              <a:grpSpLocks/>
            </p:cNvGrpSpPr>
            <p:nvPr/>
          </p:nvGrpSpPr>
          <p:grpSpPr bwMode="auto">
            <a:xfrm>
              <a:off x="4489" y="1909"/>
              <a:ext cx="740" cy="388"/>
              <a:chOff x="4254" y="2922"/>
              <a:chExt cx="740" cy="388"/>
            </a:xfrm>
          </p:grpSpPr>
          <p:sp>
            <p:nvSpPr>
              <p:cNvPr id="139" name="Text Box 197">
                <a:extLst>
                  <a:ext uri="{FF2B5EF4-FFF2-40B4-BE49-F238E27FC236}">
                    <a16:creationId xmlns:a16="http://schemas.microsoft.com/office/drawing/2014/main" id="{F06A41AE-1F53-A747-A3E3-199BBEDFE50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0" name="Line 198">
                <a:extLst>
                  <a:ext uri="{FF2B5EF4-FFF2-40B4-BE49-F238E27FC236}">
                    <a16:creationId xmlns:a16="http://schemas.microsoft.com/office/drawing/2014/main" id="{115AC45A-332B-D742-9EEC-EB81F6D52D7E}"/>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1" name="Text Box 199">
                <a:extLst>
                  <a:ext uri="{FF2B5EF4-FFF2-40B4-BE49-F238E27FC236}">
                    <a16:creationId xmlns:a16="http://schemas.microsoft.com/office/drawing/2014/main" id="{6DB70069-D3EA-8747-8535-1CB6F40D1A8C}"/>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38" name="Freeform 200">
              <a:extLst>
                <a:ext uri="{FF2B5EF4-FFF2-40B4-BE49-F238E27FC236}">
                  <a16:creationId xmlns:a16="http://schemas.microsoft.com/office/drawing/2014/main" id="{0667830A-5A65-8243-809F-9599C40170E1}"/>
                </a:ext>
              </a:extLst>
            </p:cNvPr>
            <p:cNvSpPr>
              <a:spLocks/>
            </p:cNvSpPr>
            <p:nvPr/>
          </p:nvSpPr>
          <p:spPr bwMode="auto">
            <a:xfrm rot="-7516021">
              <a:off x="4290" y="1673"/>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8" name="Group 245">
            <a:extLst>
              <a:ext uri="{FF2B5EF4-FFF2-40B4-BE49-F238E27FC236}">
                <a16:creationId xmlns:a16="http://schemas.microsoft.com/office/drawing/2014/main" id="{A4501140-CDDA-3942-AE4A-E53AAAF4E371}"/>
              </a:ext>
            </a:extLst>
          </p:cNvPr>
          <p:cNvGrpSpPr>
            <a:grpSpLocks/>
          </p:cNvGrpSpPr>
          <p:nvPr/>
        </p:nvGrpSpPr>
        <p:grpSpPr bwMode="auto">
          <a:xfrm>
            <a:off x="5629276" y="4880882"/>
            <a:ext cx="3417888" cy="1758950"/>
            <a:chOff x="2538" y="2960"/>
            <a:chExt cx="2153" cy="1108"/>
          </a:xfrm>
        </p:grpSpPr>
        <p:grpSp>
          <p:nvGrpSpPr>
            <p:cNvPr id="149" name="Group 167">
              <a:extLst>
                <a:ext uri="{FF2B5EF4-FFF2-40B4-BE49-F238E27FC236}">
                  <a16:creationId xmlns:a16="http://schemas.microsoft.com/office/drawing/2014/main" id="{46D8A9BF-D4B3-C644-AE85-4535FBE08039}"/>
                </a:ext>
              </a:extLst>
            </p:cNvPr>
            <p:cNvGrpSpPr>
              <a:grpSpLocks/>
            </p:cNvGrpSpPr>
            <p:nvPr/>
          </p:nvGrpSpPr>
          <p:grpSpPr bwMode="auto">
            <a:xfrm>
              <a:off x="2538" y="2960"/>
              <a:ext cx="800" cy="767"/>
              <a:chOff x="2454" y="3045"/>
              <a:chExt cx="800" cy="767"/>
            </a:xfrm>
          </p:grpSpPr>
          <p:sp>
            <p:nvSpPr>
              <p:cNvPr id="155" name="Oval 168">
                <a:extLst>
                  <a:ext uri="{FF2B5EF4-FFF2-40B4-BE49-F238E27FC236}">
                    <a16:creationId xmlns:a16="http://schemas.microsoft.com/office/drawing/2014/main" id="{273F9850-79CE-154A-9851-2B7886F3C1C7}"/>
                  </a:ext>
                </a:extLst>
              </p:cNvPr>
              <p:cNvSpPr>
                <a:spLocks noChangeArrowheads="1"/>
              </p:cNvSpPr>
              <p:nvPr/>
            </p:nvSpPr>
            <p:spPr bwMode="auto">
              <a:xfrm>
                <a:off x="2454" y="3045"/>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169">
                <a:extLst>
                  <a:ext uri="{FF2B5EF4-FFF2-40B4-BE49-F238E27FC236}">
                    <a16:creationId xmlns:a16="http://schemas.microsoft.com/office/drawing/2014/main" id="{65FE5AF3-8597-FF4E-9C17-4817547D4F5B}"/>
                  </a:ext>
                </a:extLst>
              </p:cNvPr>
              <p:cNvSpPr txBox="1">
                <a:spLocks noChangeArrowheads="1"/>
              </p:cNvSpPr>
              <p:nvPr/>
            </p:nvSpPr>
            <p:spPr bwMode="auto">
              <a:xfrm>
                <a:off x="2794" y="3212"/>
                <a:ext cx="161"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57" name="Text Box 170">
                <a:extLst>
                  <a:ext uri="{FF2B5EF4-FFF2-40B4-BE49-F238E27FC236}">
                    <a16:creationId xmlns:a16="http://schemas.microsoft.com/office/drawing/2014/main" id="{8568651A-5DCC-2242-83C4-76AC890933BB}"/>
                  </a:ext>
                </a:extLst>
              </p:cNvPr>
              <p:cNvSpPr txBox="1">
                <a:spLocks noChangeArrowheads="1"/>
              </p:cNvSpPr>
              <p:nvPr/>
            </p:nvSpPr>
            <p:spPr bwMode="auto">
              <a:xfrm>
                <a:off x="2466" y="3172"/>
                <a:ext cx="780" cy="6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fast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recovery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50" name="Freeform 220">
              <a:extLst>
                <a:ext uri="{FF2B5EF4-FFF2-40B4-BE49-F238E27FC236}">
                  <a16:creationId xmlns:a16="http://schemas.microsoft.com/office/drawing/2014/main" id="{F8DEF746-89F6-DD47-9435-3FA8C98BF657}"/>
                </a:ext>
              </a:extLst>
            </p:cNvPr>
            <p:cNvSpPr>
              <a:spLocks/>
            </p:cNvSpPr>
            <p:nvPr/>
          </p:nvSpPr>
          <p:spPr bwMode="auto">
            <a:xfrm>
              <a:off x="2775" y="3708"/>
              <a:ext cx="384" cy="161"/>
            </a:xfrm>
            <a:custGeom>
              <a:avLst/>
              <a:gdLst>
                <a:gd name="T0" fmla="*/ 317 w 384"/>
                <a:gd name="T1" fmla="*/ 0 h 161"/>
                <a:gd name="T2" fmla="*/ 189 w 384"/>
                <a:gd name="T3" fmla="*/ 155 h 161"/>
                <a:gd name="T4" fmla="*/ 59 w 384"/>
                <a:gd name="T5" fmla="*/ 13 h 161"/>
                <a:gd name="T6" fmla="*/ 0 60000 65536"/>
                <a:gd name="T7" fmla="*/ 0 60000 65536"/>
                <a:gd name="T8" fmla="*/ 0 60000 65536"/>
              </a:gdLst>
              <a:ahLst/>
              <a:cxnLst>
                <a:cxn ang="T6">
                  <a:pos x="T0" y="T1"/>
                </a:cxn>
                <a:cxn ang="T7">
                  <a:pos x="T2" y="T3"/>
                </a:cxn>
                <a:cxn ang="T8">
                  <a:pos x="T4" y="T5"/>
                </a:cxn>
              </a:cxnLst>
              <a:rect l="0" t="0" r="r" b="b"/>
              <a:pathLst>
                <a:path w="384" h="161">
                  <a:moveTo>
                    <a:pt x="317" y="0"/>
                  </a:moveTo>
                  <a:cubicBezTo>
                    <a:pt x="384" y="42"/>
                    <a:pt x="378" y="149"/>
                    <a:pt x="189" y="155"/>
                  </a:cubicBezTo>
                  <a:cubicBezTo>
                    <a:pt x="0" y="161"/>
                    <a:pt x="3" y="87"/>
                    <a:pt x="59" y="13"/>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1" name="Group 221">
              <a:extLst>
                <a:ext uri="{FF2B5EF4-FFF2-40B4-BE49-F238E27FC236}">
                  <a16:creationId xmlns:a16="http://schemas.microsoft.com/office/drawing/2014/main" id="{08A0BDC4-47ED-4A4B-B585-919226219BA9}"/>
                </a:ext>
              </a:extLst>
            </p:cNvPr>
            <p:cNvGrpSpPr>
              <a:grpSpLocks/>
            </p:cNvGrpSpPr>
            <p:nvPr/>
          </p:nvGrpSpPr>
          <p:grpSpPr bwMode="auto">
            <a:xfrm>
              <a:off x="3191" y="3592"/>
              <a:ext cx="1500" cy="476"/>
              <a:chOff x="3542" y="3496"/>
              <a:chExt cx="1500" cy="476"/>
            </a:xfrm>
          </p:grpSpPr>
          <p:sp>
            <p:nvSpPr>
              <p:cNvPr id="152" name="Text Box 222">
                <a:extLst>
                  <a:ext uri="{FF2B5EF4-FFF2-40B4-BE49-F238E27FC236}">
                    <a16:creationId xmlns:a16="http://schemas.microsoft.com/office/drawing/2014/main" id="{762B1387-82BE-254E-BE6D-368525568202}"/>
                  </a:ext>
                </a:extLst>
              </p:cNvPr>
              <p:cNvSpPr txBox="1">
                <a:spLocks noChangeArrowheads="1"/>
              </p:cNvSpPr>
              <p:nvPr/>
            </p:nvSpPr>
            <p:spPr bwMode="auto">
              <a:xfrm>
                <a:off x="3546" y="3632"/>
                <a:ext cx="1496" cy="3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53" name="Line 223">
                <a:extLst>
                  <a:ext uri="{FF2B5EF4-FFF2-40B4-BE49-F238E27FC236}">
                    <a16:creationId xmlns:a16="http://schemas.microsoft.com/office/drawing/2014/main" id="{7058B91F-5545-B546-B726-F5E1D8BF2C19}"/>
                  </a:ext>
                </a:extLst>
              </p:cNvPr>
              <p:cNvSpPr>
                <a:spLocks noChangeShapeType="1"/>
              </p:cNvSpPr>
              <p:nvPr/>
            </p:nvSpPr>
            <p:spPr bwMode="auto">
              <a:xfrm>
                <a:off x="3600" y="364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Text Box 224">
                <a:extLst>
                  <a:ext uri="{FF2B5EF4-FFF2-40B4-BE49-F238E27FC236}">
                    <a16:creationId xmlns:a16="http://schemas.microsoft.com/office/drawing/2014/main" id="{873E83D9-4BDC-D54A-8707-136424BDB746}"/>
                  </a:ext>
                </a:extLst>
              </p:cNvPr>
              <p:cNvSpPr txBox="1">
                <a:spLocks noChangeArrowheads="1"/>
              </p:cNvSpPr>
              <p:nvPr/>
            </p:nvSpPr>
            <p:spPr bwMode="auto">
              <a:xfrm>
                <a:off x="3542" y="3496"/>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grpSp>
      <p:grpSp>
        <p:nvGrpSpPr>
          <p:cNvPr id="158" name="Group 246">
            <a:extLst>
              <a:ext uri="{FF2B5EF4-FFF2-40B4-BE49-F238E27FC236}">
                <a16:creationId xmlns:a16="http://schemas.microsoft.com/office/drawing/2014/main" id="{B8412DA9-2D8B-1C4F-98FE-2059BE8959A7}"/>
              </a:ext>
            </a:extLst>
          </p:cNvPr>
          <p:cNvGrpSpPr>
            <a:grpSpLocks/>
          </p:cNvGrpSpPr>
          <p:nvPr/>
        </p:nvGrpSpPr>
        <p:grpSpPr bwMode="auto">
          <a:xfrm>
            <a:off x="2427288" y="3561671"/>
            <a:ext cx="3935413" cy="1974851"/>
            <a:chOff x="521" y="2129"/>
            <a:chExt cx="2479" cy="1244"/>
          </a:xfrm>
        </p:grpSpPr>
        <p:grpSp>
          <p:nvGrpSpPr>
            <p:cNvPr id="159" name="Group 212">
              <a:extLst>
                <a:ext uri="{FF2B5EF4-FFF2-40B4-BE49-F238E27FC236}">
                  <a16:creationId xmlns:a16="http://schemas.microsoft.com/office/drawing/2014/main" id="{27BF6FD0-68C2-FB4E-A15D-7CB02F36F01F}"/>
                </a:ext>
              </a:extLst>
            </p:cNvPr>
            <p:cNvGrpSpPr>
              <a:grpSpLocks/>
            </p:cNvGrpSpPr>
            <p:nvPr/>
          </p:nvGrpSpPr>
          <p:grpSpPr bwMode="auto">
            <a:xfrm>
              <a:off x="521" y="2818"/>
              <a:ext cx="1205" cy="555"/>
              <a:chOff x="380" y="2768"/>
              <a:chExt cx="1205" cy="555"/>
            </a:xfrm>
          </p:grpSpPr>
          <p:sp>
            <p:nvSpPr>
              <p:cNvPr id="166" name="Text Box 213">
                <a:extLst>
                  <a:ext uri="{FF2B5EF4-FFF2-40B4-BE49-F238E27FC236}">
                    <a16:creationId xmlns:a16="http://schemas.microsoft.com/office/drawing/2014/main" id="{835AEF52-2056-D649-96F2-661A3FFF1842}"/>
                  </a:ext>
                </a:extLst>
              </p:cNvPr>
              <p:cNvSpPr txBox="1">
                <a:spLocks noChangeArrowheads="1"/>
              </p:cNvSpPr>
              <p:nvPr/>
            </p:nvSpPr>
            <p:spPr bwMode="auto">
              <a:xfrm>
                <a:off x="380" y="2912"/>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67" name="Line 214">
                <a:extLst>
                  <a:ext uri="{FF2B5EF4-FFF2-40B4-BE49-F238E27FC236}">
                    <a16:creationId xmlns:a16="http://schemas.microsoft.com/office/drawing/2014/main" id="{B74A6245-A319-3040-A4FD-51070B302938}"/>
                  </a:ext>
                </a:extLst>
              </p:cNvPr>
              <p:cNvSpPr>
                <a:spLocks noChangeShapeType="1"/>
              </p:cNvSpPr>
              <p:nvPr/>
            </p:nvSpPr>
            <p:spPr bwMode="auto">
              <a:xfrm>
                <a:off x="925" y="2913"/>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8" name="Text Box 215">
                <a:extLst>
                  <a:ext uri="{FF2B5EF4-FFF2-40B4-BE49-F238E27FC236}">
                    <a16:creationId xmlns:a16="http://schemas.microsoft.com/office/drawing/2014/main" id="{92605A3F-01AC-204D-8ED2-AD8024A64FEF}"/>
                  </a:ext>
                </a:extLst>
              </p:cNvPr>
              <p:cNvSpPr txBox="1">
                <a:spLocks noChangeArrowheads="1"/>
              </p:cNvSpPr>
              <p:nvPr/>
            </p:nvSpPr>
            <p:spPr bwMode="auto">
              <a:xfrm>
                <a:off x="751" y="2768"/>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grpSp>
          <p:nvGrpSpPr>
            <p:cNvPr id="160" name="Group 216">
              <a:extLst>
                <a:ext uri="{FF2B5EF4-FFF2-40B4-BE49-F238E27FC236}">
                  <a16:creationId xmlns:a16="http://schemas.microsoft.com/office/drawing/2014/main" id="{88759198-6D7D-C744-9B7A-D82AAED1D6D1}"/>
                </a:ext>
              </a:extLst>
            </p:cNvPr>
            <p:cNvGrpSpPr>
              <a:grpSpLocks/>
            </p:cNvGrpSpPr>
            <p:nvPr/>
          </p:nvGrpSpPr>
          <p:grpSpPr bwMode="auto">
            <a:xfrm>
              <a:off x="1813" y="2454"/>
              <a:ext cx="1187" cy="550"/>
              <a:chOff x="419" y="2872"/>
              <a:chExt cx="1187" cy="550"/>
            </a:xfrm>
          </p:grpSpPr>
          <p:sp>
            <p:nvSpPr>
              <p:cNvPr id="163" name="Text Box 217">
                <a:extLst>
                  <a:ext uri="{FF2B5EF4-FFF2-40B4-BE49-F238E27FC236}">
                    <a16:creationId xmlns:a16="http://schemas.microsoft.com/office/drawing/2014/main" id="{D4ECB2B0-F2B3-8C4C-BF69-C3CF649CE91F}"/>
                  </a:ext>
                </a:extLst>
              </p:cNvPr>
              <p:cNvSpPr txBox="1">
                <a:spLocks noChangeArrowheads="1"/>
              </p:cNvSpPr>
              <p:nvPr/>
            </p:nvSpPr>
            <p:spPr bwMode="auto">
              <a:xfrm>
                <a:off x="439" y="2872"/>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64" name="Text Box 218">
                <a:extLst>
                  <a:ext uri="{FF2B5EF4-FFF2-40B4-BE49-F238E27FC236}">
                    <a16:creationId xmlns:a16="http://schemas.microsoft.com/office/drawing/2014/main" id="{2E4D69CF-352A-DC44-ABC3-90682BEB8316}"/>
                  </a:ext>
                </a:extLst>
              </p:cNvPr>
              <p:cNvSpPr txBox="1">
                <a:spLocks noChangeArrowheads="1"/>
              </p:cNvSpPr>
              <p:nvPr/>
            </p:nvSpPr>
            <p:spPr bwMode="auto">
              <a:xfrm>
                <a:off x="419" y="2989"/>
                <a:ext cx="1187" cy="4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65" name="Line 219">
                <a:extLst>
                  <a:ext uri="{FF2B5EF4-FFF2-40B4-BE49-F238E27FC236}">
                    <a16:creationId xmlns:a16="http://schemas.microsoft.com/office/drawing/2014/main" id="{87674141-7331-B643-AD17-90663185B00F}"/>
                  </a:ext>
                </a:extLst>
              </p:cNvPr>
              <p:cNvSpPr>
                <a:spLocks noChangeShapeType="1"/>
              </p:cNvSpPr>
              <p:nvPr/>
            </p:nvSpPr>
            <p:spPr bwMode="auto">
              <a:xfrm>
                <a:off x="471" y="3014"/>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1" name="Freeform 225">
              <a:extLst>
                <a:ext uri="{FF2B5EF4-FFF2-40B4-BE49-F238E27FC236}">
                  <a16:creationId xmlns:a16="http://schemas.microsoft.com/office/drawing/2014/main" id="{D0DF1910-CE16-3F4D-82F2-6661A32D1366}"/>
                </a:ext>
              </a:extLst>
            </p:cNvPr>
            <p:cNvSpPr>
              <a:spLocks/>
            </p:cNvSpPr>
            <p:nvPr/>
          </p:nvSpPr>
          <p:spPr bwMode="auto">
            <a:xfrm>
              <a:off x="1722" y="2129"/>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Freeform 226">
              <a:extLst>
                <a:ext uri="{FF2B5EF4-FFF2-40B4-BE49-F238E27FC236}">
                  <a16:creationId xmlns:a16="http://schemas.microsoft.com/office/drawing/2014/main" id="{C17ADBE8-E774-7744-9627-8EAB27CA498D}"/>
                </a:ext>
              </a:extLst>
            </p:cNvPr>
            <p:cNvSpPr>
              <a:spLocks/>
            </p:cNvSpPr>
            <p:nvPr/>
          </p:nvSpPr>
          <p:spPr bwMode="auto">
            <a:xfrm>
              <a:off x="1791" y="2146"/>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9" name="Group 244">
            <a:extLst>
              <a:ext uri="{FF2B5EF4-FFF2-40B4-BE49-F238E27FC236}">
                <a16:creationId xmlns:a16="http://schemas.microsoft.com/office/drawing/2014/main" id="{E119EB29-C756-884C-BC38-0987621B3623}"/>
              </a:ext>
            </a:extLst>
          </p:cNvPr>
          <p:cNvGrpSpPr>
            <a:grpSpLocks/>
          </p:cNvGrpSpPr>
          <p:nvPr/>
        </p:nvGrpSpPr>
        <p:grpSpPr bwMode="auto">
          <a:xfrm>
            <a:off x="6951663" y="3553730"/>
            <a:ext cx="3022600" cy="1963736"/>
            <a:chOff x="3371" y="2124"/>
            <a:chExt cx="1904" cy="1237"/>
          </a:xfrm>
        </p:grpSpPr>
        <p:grpSp>
          <p:nvGrpSpPr>
            <p:cNvPr id="170" name="Group 201">
              <a:extLst>
                <a:ext uri="{FF2B5EF4-FFF2-40B4-BE49-F238E27FC236}">
                  <a16:creationId xmlns:a16="http://schemas.microsoft.com/office/drawing/2014/main" id="{4F04D146-2950-3743-B95A-4A10EFF81DB8}"/>
                </a:ext>
              </a:extLst>
            </p:cNvPr>
            <p:cNvGrpSpPr>
              <a:grpSpLocks/>
            </p:cNvGrpSpPr>
            <p:nvPr/>
          </p:nvGrpSpPr>
          <p:grpSpPr bwMode="auto">
            <a:xfrm>
              <a:off x="4120" y="2796"/>
              <a:ext cx="1155" cy="565"/>
              <a:chOff x="4142" y="2802"/>
              <a:chExt cx="1155" cy="565"/>
            </a:xfrm>
          </p:grpSpPr>
          <p:sp>
            <p:nvSpPr>
              <p:cNvPr id="172" name="Text Box 202">
                <a:extLst>
                  <a:ext uri="{FF2B5EF4-FFF2-40B4-BE49-F238E27FC236}">
                    <a16:creationId xmlns:a16="http://schemas.microsoft.com/office/drawing/2014/main" id="{9BFA3E4C-9614-6849-975F-C63A42B8182A}"/>
                  </a:ext>
                </a:extLst>
              </p:cNvPr>
              <p:cNvSpPr txBox="1">
                <a:spLocks noChangeArrowheads="1"/>
              </p:cNvSpPr>
              <p:nvPr/>
            </p:nvSpPr>
            <p:spPr bwMode="auto">
              <a:xfrm>
                <a:off x="4142" y="2956"/>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73" name="Line 203">
                <a:extLst>
                  <a:ext uri="{FF2B5EF4-FFF2-40B4-BE49-F238E27FC236}">
                    <a16:creationId xmlns:a16="http://schemas.microsoft.com/office/drawing/2014/main" id="{0526C70E-8831-7543-9A32-E54939C11F43}"/>
                  </a:ext>
                </a:extLst>
              </p:cNvPr>
              <p:cNvSpPr>
                <a:spLocks noChangeShapeType="1"/>
              </p:cNvSpPr>
              <p:nvPr/>
            </p:nvSpPr>
            <p:spPr bwMode="auto">
              <a:xfrm>
                <a:off x="4211" y="2950"/>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Text Box 204">
                <a:extLst>
                  <a:ext uri="{FF2B5EF4-FFF2-40B4-BE49-F238E27FC236}">
                    <a16:creationId xmlns:a16="http://schemas.microsoft.com/office/drawing/2014/main" id="{E38A96D7-56D5-4A41-8FD3-090F5E1651F2}"/>
                  </a:ext>
                </a:extLst>
              </p:cNvPr>
              <p:cNvSpPr txBox="1">
                <a:spLocks noChangeArrowheads="1"/>
              </p:cNvSpPr>
              <p:nvPr/>
            </p:nvSpPr>
            <p:spPr bwMode="auto">
              <a:xfrm>
                <a:off x="4154" y="2802"/>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sp>
          <p:nvSpPr>
            <p:cNvPr id="171" name="Freeform 227">
              <a:extLst>
                <a:ext uri="{FF2B5EF4-FFF2-40B4-BE49-F238E27FC236}">
                  <a16:creationId xmlns:a16="http://schemas.microsoft.com/office/drawing/2014/main" id="{88695EF7-3EC6-874B-9CFA-5F89AE2AD674}"/>
                </a:ext>
              </a:extLst>
            </p:cNvPr>
            <p:cNvSpPr>
              <a:spLocks/>
            </p:cNvSpPr>
            <p:nvPr/>
          </p:nvSpPr>
          <p:spPr bwMode="auto">
            <a:xfrm flipH="1">
              <a:off x="3371" y="2124"/>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243">
            <a:extLst>
              <a:ext uri="{FF2B5EF4-FFF2-40B4-BE49-F238E27FC236}">
                <a16:creationId xmlns:a16="http://schemas.microsoft.com/office/drawing/2014/main" id="{0C2B747B-2F42-7146-A691-54156D653646}"/>
              </a:ext>
            </a:extLst>
          </p:cNvPr>
          <p:cNvGrpSpPr>
            <a:grpSpLocks/>
          </p:cNvGrpSpPr>
          <p:nvPr/>
        </p:nvGrpSpPr>
        <p:grpSpPr bwMode="auto">
          <a:xfrm>
            <a:off x="6716713" y="3579131"/>
            <a:ext cx="1276350" cy="1689099"/>
            <a:chOff x="3223" y="2140"/>
            <a:chExt cx="804" cy="1064"/>
          </a:xfrm>
        </p:grpSpPr>
        <p:sp>
          <p:nvSpPr>
            <p:cNvPr id="176" name="Freeform 228">
              <a:extLst>
                <a:ext uri="{FF2B5EF4-FFF2-40B4-BE49-F238E27FC236}">
                  <a16:creationId xmlns:a16="http://schemas.microsoft.com/office/drawing/2014/main" id="{BFB3D697-0B16-7148-BB51-FD8EA08C4A4A}"/>
                </a:ext>
              </a:extLst>
            </p:cNvPr>
            <p:cNvSpPr>
              <a:spLocks/>
            </p:cNvSpPr>
            <p:nvPr/>
          </p:nvSpPr>
          <p:spPr bwMode="auto">
            <a:xfrm flipH="1">
              <a:off x="3327" y="2140"/>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7" name="Group 229">
              <a:extLst>
                <a:ext uri="{FF2B5EF4-FFF2-40B4-BE49-F238E27FC236}">
                  <a16:creationId xmlns:a16="http://schemas.microsoft.com/office/drawing/2014/main" id="{93E7F93E-B410-1B4A-BF61-0D2CB5DE5C53}"/>
                </a:ext>
              </a:extLst>
            </p:cNvPr>
            <p:cNvGrpSpPr>
              <a:grpSpLocks/>
            </p:cNvGrpSpPr>
            <p:nvPr/>
          </p:nvGrpSpPr>
          <p:grpSpPr bwMode="auto">
            <a:xfrm>
              <a:off x="3223" y="2649"/>
              <a:ext cx="785" cy="555"/>
              <a:chOff x="1015" y="3496"/>
              <a:chExt cx="785" cy="555"/>
            </a:xfrm>
          </p:grpSpPr>
          <p:sp>
            <p:nvSpPr>
              <p:cNvPr id="178" name="Text Box 230">
                <a:extLst>
                  <a:ext uri="{FF2B5EF4-FFF2-40B4-BE49-F238E27FC236}">
                    <a16:creationId xmlns:a16="http://schemas.microsoft.com/office/drawing/2014/main" id="{FAD437E2-871A-9848-91F5-5E5990E0131E}"/>
                  </a:ext>
                </a:extLst>
              </p:cNvPr>
              <p:cNvSpPr txBox="1">
                <a:spLocks noChangeArrowheads="1"/>
              </p:cNvSpPr>
              <p:nvPr/>
            </p:nvSpPr>
            <p:spPr bwMode="auto">
              <a:xfrm>
                <a:off x="1015" y="3640"/>
                <a:ext cx="78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179" name="Group 231">
                <a:extLst>
                  <a:ext uri="{FF2B5EF4-FFF2-40B4-BE49-F238E27FC236}">
                    <a16:creationId xmlns:a16="http://schemas.microsoft.com/office/drawing/2014/main" id="{E00D3831-3686-434C-A9FB-CC62A89C2D35}"/>
                  </a:ext>
                </a:extLst>
              </p:cNvPr>
              <p:cNvGrpSpPr>
                <a:grpSpLocks/>
              </p:cNvGrpSpPr>
              <p:nvPr/>
            </p:nvGrpSpPr>
            <p:grpSpPr bwMode="auto">
              <a:xfrm>
                <a:off x="1190" y="3496"/>
                <a:ext cx="582" cy="160"/>
                <a:chOff x="1190" y="3496"/>
                <a:chExt cx="582" cy="160"/>
              </a:xfrm>
            </p:grpSpPr>
            <p:sp>
              <p:nvSpPr>
                <p:cNvPr id="180" name="Line 232">
                  <a:extLst>
                    <a:ext uri="{FF2B5EF4-FFF2-40B4-BE49-F238E27FC236}">
                      <a16:creationId xmlns:a16="http://schemas.microsoft.com/office/drawing/2014/main" id="{97E85298-2987-D742-8F32-C0FF7A3D4B93}"/>
                    </a:ext>
                  </a:extLst>
                </p:cNvPr>
                <p:cNvSpPr>
                  <a:spLocks noChangeShapeType="1"/>
                </p:cNvSpPr>
                <p:nvPr/>
              </p:nvSpPr>
              <p:spPr bwMode="auto">
                <a:xfrm>
                  <a:off x="1190" y="364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Text Box 233">
                  <a:extLst>
                    <a:ext uri="{FF2B5EF4-FFF2-40B4-BE49-F238E27FC236}">
                      <a16:creationId xmlns:a16="http://schemas.microsoft.com/office/drawing/2014/main" id="{3BF52C9D-20DA-2242-A28A-394E7476B8A1}"/>
                    </a:ext>
                  </a:extLst>
                </p:cNvPr>
                <p:cNvSpPr txBox="1">
                  <a:spLocks noChangeArrowheads="1"/>
                </p:cNvSpPr>
                <p:nvPr/>
              </p:nvSpPr>
              <p:spPr bwMode="auto">
                <a:xfrm>
                  <a:off x="1287" y="3496"/>
                  <a:ext cx="48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grpSp>
      </p:grpSp>
      <p:grpSp>
        <p:nvGrpSpPr>
          <p:cNvPr id="182" name="Group 241">
            <a:extLst>
              <a:ext uri="{FF2B5EF4-FFF2-40B4-BE49-F238E27FC236}">
                <a16:creationId xmlns:a16="http://schemas.microsoft.com/office/drawing/2014/main" id="{CDA92C42-F115-FC40-A5F8-C407673481F7}"/>
              </a:ext>
            </a:extLst>
          </p:cNvPr>
          <p:cNvGrpSpPr>
            <a:grpSpLocks/>
          </p:cNvGrpSpPr>
          <p:nvPr/>
        </p:nvGrpSpPr>
        <p:grpSpPr bwMode="auto">
          <a:xfrm>
            <a:off x="2386012" y="1545544"/>
            <a:ext cx="5038723" cy="2706689"/>
            <a:chOff x="495" y="859"/>
            <a:chExt cx="3174" cy="1705"/>
          </a:xfrm>
        </p:grpSpPr>
        <p:grpSp>
          <p:nvGrpSpPr>
            <p:cNvPr id="183" name="Group 161">
              <a:extLst>
                <a:ext uri="{FF2B5EF4-FFF2-40B4-BE49-F238E27FC236}">
                  <a16:creationId xmlns:a16="http://schemas.microsoft.com/office/drawing/2014/main" id="{7F0341B7-207C-3E40-8EC6-5911313C0608}"/>
                </a:ext>
              </a:extLst>
            </p:cNvPr>
            <p:cNvGrpSpPr>
              <a:grpSpLocks/>
            </p:cNvGrpSpPr>
            <p:nvPr/>
          </p:nvGrpSpPr>
          <p:grpSpPr bwMode="auto">
            <a:xfrm>
              <a:off x="1329" y="1320"/>
              <a:ext cx="800" cy="754"/>
              <a:chOff x="996" y="1773"/>
              <a:chExt cx="800" cy="754"/>
            </a:xfrm>
          </p:grpSpPr>
          <p:sp>
            <p:nvSpPr>
              <p:cNvPr id="204" name="Oval 162">
                <a:extLst>
                  <a:ext uri="{FF2B5EF4-FFF2-40B4-BE49-F238E27FC236}">
                    <a16:creationId xmlns:a16="http://schemas.microsoft.com/office/drawing/2014/main" id="{85E503DF-C6D4-9C4A-947F-F93B4C816434}"/>
                  </a:ext>
                </a:extLst>
              </p:cNvPr>
              <p:cNvSpPr>
                <a:spLocks noChangeArrowheads="1"/>
              </p:cNvSpPr>
              <p:nvPr/>
            </p:nvSpPr>
            <p:spPr bwMode="auto">
              <a:xfrm>
                <a:off x="996" y="1773"/>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Text Box 163">
                <a:extLst>
                  <a:ext uri="{FF2B5EF4-FFF2-40B4-BE49-F238E27FC236}">
                    <a16:creationId xmlns:a16="http://schemas.microsoft.com/office/drawing/2014/main" id="{30575E3B-F1CE-CF43-A7C5-219046488BC3}"/>
                  </a:ext>
                </a:extLst>
              </p:cNvPr>
              <p:cNvSpPr txBox="1">
                <a:spLocks noChangeArrowheads="1"/>
              </p:cNvSpPr>
              <p:nvPr/>
            </p:nvSpPr>
            <p:spPr bwMode="auto">
              <a:xfrm>
                <a:off x="1159" y="1946"/>
                <a:ext cx="485"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slow </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start</a:t>
                </a:r>
              </a:p>
            </p:txBody>
          </p:sp>
        </p:grpSp>
        <p:grpSp>
          <p:nvGrpSpPr>
            <p:cNvPr id="184" name="Group 177">
              <a:extLst>
                <a:ext uri="{FF2B5EF4-FFF2-40B4-BE49-F238E27FC236}">
                  <a16:creationId xmlns:a16="http://schemas.microsoft.com/office/drawing/2014/main" id="{5836A4F2-D62D-B147-A532-A57E3C2474B2}"/>
                </a:ext>
              </a:extLst>
            </p:cNvPr>
            <p:cNvGrpSpPr>
              <a:grpSpLocks/>
            </p:cNvGrpSpPr>
            <p:nvPr/>
          </p:nvGrpSpPr>
          <p:grpSpPr bwMode="auto">
            <a:xfrm>
              <a:off x="496" y="2026"/>
              <a:ext cx="1187" cy="538"/>
              <a:chOff x="384" y="2713"/>
              <a:chExt cx="1187" cy="538"/>
            </a:xfrm>
          </p:grpSpPr>
          <p:sp>
            <p:nvSpPr>
              <p:cNvPr id="201" name="Text Box 178">
                <a:extLst>
                  <a:ext uri="{FF2B5EF4-FFF2-40B4-BE49-F238E27FC236}">
                    <a16:creationId xmlns:a16="http://schemas.microsoft.com/office/drawing/2014/main" id="{1852AE28-C2EC-5542-A261-91B127FC6EEC}"/>
                  </a:ext>
                </a:extLst>
              </p:cNvPr>
              <p:cNvSpPr txBox="1">
                <a:spLocks noChangeArrowheads="1"/>
              </p:cNvSpPr>
              <p:nvPr/>
            </p:nvSpPr>
            <p:spPr bwMode="auto">
              <a:xfrm>
                <a:off x="777" y="2713"/>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202" name="Text Box 179">
                <a:extLst>
                  <a:ext uri="{FF2B5EF4-FFF2-40B4-BE49-F238E27FC236}">
                    <a16:creationId xmlns:a16="http://schemas.microsoft.com/office/drawing/2014/main" id="{238E26A7-D428-7446-B0EA-57A95D6A24D0}"/>
                  </a:ext>
                </a:extLst>
              </p:cNvPr>
              <p:cNvSpPr txBox="1">
                <a:spLocks noChangeArrowheads="1"/>
              </p:cNvSpPr>
              <p:nvPr/>
            </p:nvSpPr>
            <p:spPr bwMode="auto">
              <a:xfrm>
                <a:off x="384" y="2840"/>
                <a:ext cx="1187"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 </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203" name="Line 180">
                <a:extLst>
                  <a:ext uri="{FF2B5EF4-FFF2-40B4-BE49-F238E27FC236}">
                    <a16:creationId xmlns:a16="http://schemas.microsoft.com/office/drawing/2014/main" id="{4D339203-1563-3844-9642-20DAA4DBE4B3}"/>
                  </a:ext>
                </a:extLst>
              </p:cNvPr>
              <p:cNvSpPr>
                <a:spLocks noChangeShapeType="1"/>
              </p:cNvSpPr>
              <p:nvPr/>
            </p:nvSpPr>
            <p:spPr bwMode="auto">
              <a:xfrm>
                <a:off x="709" y="285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85" name="Group 186">
              <a:extLst>
                <a:ext uri="{FF2B5EF4-FFF2-40B4-BE49-F238E27FC236}">
                  <a16:creationId xmlns:a16="http://schemas.microsoft.com/office/drawing/2014/main" id="{F5B6412F-86EA-644E-B751-4756A58400F6}"/>
                </a:ext>
              </a:extLst>
            </p:cNvPr>
            <p:cNvGrpSpPr>
              <a:grpSpLocks/>
            </p:cNvGrpSpPr>
            <p:nvPr/>
          </p:nvGrpSpPr>
          <p:grpSpPr bwMode="auto">
            <a:xfrm>
              <a:off x="2173" y="960"/>
              <a:ext cx="1496" cy="561"/>
              <a:chOff x="2683" y="798"/>
              <a:chExt cx="1496" cy="561"/>
            </a:xfrm>
          </p:grpSpPr>
          <p:sp>
            <p:nvSpPr>
              <p:cNvPr id="198" name="Text Box 187">
                <a:extLst>
                  <a:ext uri="{FF2B5EF4-FFF2-40B4-BE49-F238E27FC236}">
                    <a16:creationId xmlns:a16="http://schemas.microsoft.com/office/drawing/2014/main" id="{33745650-56D6-E74A-A07A-E27A58809560}"/>
                  </a:ext>
                </a:extLst>
              </p:cNvPr>
              <p:cNvSpPr txBox="1">
                <a:spLocks noChangeArrowheads="1"/>
              </p:cNvSpPr>
              <p:nvPr/>
            </p:nvSpPr>
            <p:spPr bwMode="auto">
              <a:xfrm>
                <a:off x="2683" y="91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cwnd+MSS</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9" name="Line 188">
                <a:extLst>
                  <a:ext uri="{FF2B5EF4-FFF2-40B4-BE49-F238E27FC236}">
                    <a16:creationId xmlns:a16="http://schemas.microsoft.com/office/drawing/2014/main" id="{77E99221-132E-174B-8CBE-C1A955C064C2}"/>
                  </a:ext>
                </a:extLst>
              </p:cNvPr>
              <p:cNvSpPr>
                <a:spLocks noChangeShapeType="1"/>
              </p:cNvSpPr>
              <p:nvPr/>
            </p:nvSpPr>
            <p:spPr bwMode="auto">
              <a:xfrm>
                <a:off x="2744" y="93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Text Box 189">
                <a:extLst>
                  <a:ext uri="{FF2B5EF4-FFF2-40B4-BE49-F238E27FC236}">
                    <a16:creationId xmlns:a16="http://schemas.microsoft.com/office/drawing/2014/main" id="{321F9ADE-2971-8D42-964D-F2D594BDE59B}"/>
                  </a:ext>
                </a:extLst>
              </p:cNvPr>
              <p:cNvSpPr txBox="1">
                <a:spLocks noChangeArrowheads="1"/>
              </p:cNvSpPr>
              <p:nvPr/>
            </p:nvSpPr>
            <p:spPr bwMode="auto">
              <a:xfrm>
                <a:off x="2697" y="798"/>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sp>
          <p:nvSpPr>
            <p:cNvPr id="186" name="Freeform 205">
              <a:extLst>
                <a:ext uri="{FF2B5EF4-FFF2-40B4-BE49-F238E27FC236}">
                  <a16:creationId xmlns:a16="http://schemas.microsoft.com/office/drawing/2014/main" id="{B9844AE8-814B-7A49-BCA7-110579E99E1F}"/>
                </a:ext>
              </a:extLst>
            </p:cNvPr>
            <p:cNvSpPr>
              <a:spLocks/>
            </p:cNvSpPr>
            <p:nvPr/>
          </p:nvSpPr>
          <p:spPr bwMode="auto">
            <a:xfrm>
              <a:off x="1601" y="1129"/>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Freeform 206">
              <a:extLst>
                <a:ext uri="{FF2B5EF4-FFF2-40B4-BE49-F238E27FC236}">
                  <a16:creationId xmlns:a16="http://schemas.microsoft.com/office/drawing/2014/main" id="{750DB278-39B5-E245-8F7C-23929FAC1479}"/>
                </a:ext>
              </a:extLst>
            </p:cNvPr>
            <p:cNvSpPr>
              <a:spLocks/>
            </p:cNvSpPr>
            <p:nvPr/>
          </p:nvSpPr>
          <p:spPr bwMode="auto">
            <a:xfrm rot="2575893">
              <a:off x="1950" y="1316"/>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207">
              <a:extLst>
                <a:ext uri="{FF2B5EF4-FFF2-40B4-BE49-F238E27FC236}">
                  <a16:creationId xmlns:a16="http://schemas.microsoft.com/office/drawing/2014/main" id="{4E427184-7EF7-C840-827D-A9660DD49F4A}"/>
                </a:ext>
              </a:extLst>
            </p:cNvPr>
            <p:cNvGrpSpPr>
              <a:grpSpLocks/>
            </p:cNvGrpSpPr>
            <p:nvPr/>
          </p:nvGrpSpPr>
          <p:grpSpPr bwMode="auto">
            <a:xfrm>
              <a:off x="1445" y="859"/>
              <a:ext cx="740" cy="388"/>
              <a:chOff x="4254" y="2922"/>
              <a:chExt cx="740" cy="388"/>
            </a:xfrm>
          </p:grpSpPr>
          <p:sp>
            <p:nvSpPr>
              <p:cNvPr id="195" name="Text Box 208">
                <a:extLst>
                  <a:ext uri="{FF2B5EF4-FFF2-40B4-BE49-F238E27FC236}">
                    <a16:creationId xmlns:a16="http://schemas.microsoft.com/office/drawing/2014/main" id="{7E5221C3-2422-AB42-AB8F-F98DF12DC47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6" name="Line 209">
                <a:extLst>
                  <a:ext uri="{FF2B5EF4-FFF2-40B4-BE49-F238E27FC236}">
                    <a16:creationId xmlns:a16="http://schemas.microsoft.com/office/drawing/2014/main" id="{0ED363ED-03C6-214E-BEF4-679C86095020}"/>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 Box 210">
                <a:extLst>
                  <a:ext uri="{FF2B5EF4-FFF2-40B4-BE49-F238E27FC236}">
                    <a16:creationId xmlns:a16="http://schemas.microsoft.com/office/drawing/2014/main" id="{2593DC72-BD77-FC4D-AA2D-CA14FF49E8C6}"/>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89" name="Freeform 211">
              <a:extLst>
                <a:ext uri="{FF2B5EF4-FFF2-40B4-BE49-F238E27FC236}">
                  <a16:creationId xmlns:a16="http://schemas.microsoft.com/office/drawing/2014/main" id="{3E6B1AA0-4286-9245-837B-6CBC21CE7E5B}"/>
                </a:ext>
              </a:extLst>
            </p:cNvPr>
            <p:cNvSpPr>
              <a:spLocks/>
            </p:cNvSpPr>
            <p:nvPr/>
          </p:nvSpPr>
          <p:spPr bwMode="auto">
            <a:xfrm rot="-8222029">
              <a:off x="1204" y="1903"/>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34">
              <a:extLst>
                <a:ext uri="{FF2B5EF4-FFF2-40B4-BE49-F238E27FC236}">
                  <a16:creationId xmlns:a16="http://schemas.microsoft.com/office/drawing/2014/main" id="{F4D43A0C-EE6E-EC4A-8B33-48E0CE84AD67}"/>
                </a:ext>
              </a:extLst>
            </p:cNvPr>
            <p:cNvSpPr>
              <a:spLocks noChangeShapeType="1"/>
            </p:cNvSpPr>
            <p:nvPr/>
          </p:nvSpPr>
          <p:spPr bwMode="auto">
            <a:xfrm>
              <a:off x="536" y="1649"/>
              <a:ext cx="752" cy="1"/>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235">
              <a:extLst>
                <a:ext uri="{FF2B5EF4-FFF2-40B4-BE49-F238E27FC236}">
                  <a16:creationId xmlns:a16="http://schemas.microsoft.com/office/drawing/2014/main" id="{A04F248C-CB56-5341-9121-CD7548EA20D6}"/>
                </a:ext>
              </a:extLst>
            </p:cNvPr>
            <p:cNvGrpSpPr>
              <a:grpSpLocks/>
            </p:cNvGrpSpPr>
            <p:nvPr/>
          </p:nvGrpSpPr>
          <p:grpSpPr bwMode="auto">
            <a:xfrm>
              <a:off x="495" y="1255"/>
              <a:ext cx="785" cy="429"/>
              <a:chOff x="517" y="936"/>
              <a:chExt cx="785" cy="429"/>
            </a:xfrm>
          </p:grpSpPr>
          <p:sp>
            <p:nvSpPr>
              <p:cNvPr id="192" name="Text Box 236">
                <a:extLst>
                  <a:ext uri="{FF2B5EF4-FFF2-40B4-BE49-F238E27FC236}">
                    <a16:creationId xmlns:a16="http://schemas.microsoft.com/office/drawing/2014/main" id="{DFCAD05B-CECB-F74A-83C0-04809C56403D}"/>
                  </a:ext>
                </a:extLst>
              </p:cNvPr>
              <p:cNvSpPr txBox="1">
                <a:spLocks noChangeArrowheads="1"/>
              </p:cNvSpPr>
              <p:nvPr/>
            </p:nvSpPr>
            <p:spPr bwMode="auto">
              <a:xfrm>
                <a:off x="816" y="936"/>
                <a:ext cx="17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sp>
            <p:nvSpPr>
              <p:cNvPr id="193" name="Text Box 237">
                <a:extLst>
                  <a:ext uri="{FF2B5EF4-FFF2-40B4-BE49-F238E27FC236}">
                    <a16:creationId xmlns:a16="http://schemas.microsoft.com/office/drawing/2014/main" id="{74E71529-C1EB-3448-B321-63BB937B34FE}"/>
                  </a:ext>
                </a:extLst>
              </p:cNvPr>
              <p:cNvSpPr txBox="1">
                <a:spLocks noChangeArrowheads="1"/>
              </p:cNvSpPr>
              <p:nvPr/>
            </p:nvSpPr>
            <p:spPr bwMode="auto">
              <a:xfrm>
                <a:off x="517" y="1063"/>
                <a:ext cx="785" cy="3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64 KB</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4" name="Line 238">
                <a:extLst>
                  <a:ext uri="{FF2B5EF4-FFF2-40B4-BE49-F238E27FC236}">
                    <a16:creationId xmlns:a16="http://schemas.microsoft.com/office/drawing/2014/main" id="{6EA26674-D5C9-9744-9287-ED272FC85120}"/>
                  </a:ext>
                </a:extLst>
              </p:cNvPr>
              <p:cNvSpPr>
                <a:spLocks noChangeShapeType="1"/>
              </p:cNvSpPr>
              <p:nvPr/>
            </p:nvSpPr>
            <p:spPr bwMode="auto">
              <a:xfrm>
                <a:off x="641" y="1078"/>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206" name="Group 255">
            <a:extLst>
              <a:ext uri="{FF2B5EF4-FFF2-40B4-BE49-F238E27FC236}">
                <a16:creationId xmlns:a16="http://schemas.microsoft.com/office/drawing/2014/main" id="{A2B043F7-099D-4D44-B22F-E06E9FF1DB1B}"/>
              </a:ext>
            </a:extLst>
          </p:cNvPr>
          <p:cNvGrpSpPr>
            <a:grpSpLocks/>
          </p:cNvGrpSpPr>
          <p:nvPr/>
        </p:nvGrpSpPr>
        <p:grpSpPr bwMode="auto">
          <a:xfrm>
            <a:off x="2405063" y="2982232"/>
            <a:ext cx="3167062" cy="1312862"/>
            <a:chOff x="509" y="1766"/>
            <a:chExt cx="1995" cy="827"/>
          </a:xfrm>
        </p:grpSpPr>
        <p:pic>
          <p:nvPicPr>
            <p:cNvPr id="207" name="Picture 252">
              <a:extLst>
                <a:ext uri="{FF2B5EF4-FFF2-40B4-BE49-F238E27FC236}">
                  <a16:creationId xmlns:a16="http://schemas.microsoft.com/office/drawing/2014/main" id="{13117D26-6951-3D4A-A5F0-C71B4A0E4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09" y="199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8" name="Picture 253">
              <a:extLst>
                <a:ext uri="{FF2B5EF4-FFF2-40B4-BE49-F238E27FC236}">
                  <a16:creationId xmlns:a16="http://schemas.microsoft.com/office/drawing/2014/main" id="{DB7493BD-9E6A-CC43-BB12-1EF71B377E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242" y="1766"/>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9" name="Picture 254">
              <a:extLst>
                <a:ext uri="{FF2B5EF4-FFF2-40B4-BE49-F238E27FC236}">
                  <a16:creationId xmlns:a16="http://schemas.microsoft.com/office/drawing/2014/main" id="{919A68A3-008C-A945-88F7-16E52DA210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164" y="2348"/>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grpSp>
        <p:nvGrpSpPr>
          <p:cNvPr id="210" name="Group 297">
            <a:extLst>
              <a:ext uri="{FF2B5EF4-FFF2-40B4-BE49-F238E27FC236}">
                <a16:creationId xmlns:a16="http://schemas.microsoft.com/office/drawing/2014/main" id="{439C2129-4880-6149-9CCA-EB3347A6F350}"/>
              </a:ext>
            </a:extLst>
          </p:cNvPr>
          <p:cNvGrpSpPr>
            <a:grpSpLocks/>
          </p:cNvGrpSpPr>
          <p:nvPr/>
        </p:nvGrpSpPr>
        <p:grpSpPr bwMode="auto">
          <a:xfrm>
            <a:off x="5102225" y="1208994"/>
            <a:ext cx="4333875" cy="3243263"/>
            <a:chOff x="2205" y="641"/>
            <a:chExt cx="2730" cy="2043"/>
          </a:xfrm>
        </p:grpSpPr>
        <p:grpSp>
          <p:nvGrpSpPr>
            <p:cNvPr id="211" name="Group 282">
              <a:extLst>
                <a:ext uri="{FF2B5EF4-FFF2-40B4-BE49-F238E27FC236}">
                  <a16:creationId xmlns:a16="http://schemas.microsoft.com/office/drawing/2014/main" id="{6BDFE812-AF51-D241-B4AE-BA4F204E8DF8}"/>
                </a:ext>
              </a:extLst>
            </p:cNvPr>
            <p:cNvGrpSpPr>
              <a:grpSpLocks/>
            </p:cNvGrpSpPr>
            <p:nvPr/>
          </p:nvGrpSpPr>
          <p:grpSpPr bwMode="auto">
            <a:xfrm>
              <a:off x="3381" y="2381"/>
              <a:ext cx="583" cy="303"/>
              <a:chOff x="1166" y="3601"/>
              <a:chExt cx="583" cy="303"/>
            </a:xfrm>
          </p:grpSpPr>
          <p:grpSp>
            <p:nvGrpSpPr>
              <p:cNvPr id="222" name="Group 283">
                <a:extLst>
                  <a:ext uri="{FF2B5EF4-FFF2-40B4-BE49-F238E27FC236}">
                    <a16:creationId xmlns:a16="http://schemas.microsoft.com/office/drawing/2014/main" id="{82205633-61E5-A34B-80F4-B06EBB50B0C8}"/>
                  </a:ext>
                </a:extLst>
              </p:cNvPr>
              <p:cNvGrpSpPr>
                <a:grpSpLocks/>
              </p:cNvGrpSpPr>
              <p:nvPr/>
            </p:nvGrpSpPr>
            <p:grpSpPr bwMode="auto">
              <a:xfrm>
                <a:off x="1166" y="3601"/>
                <a:ext cx="583" cy="303"/>
                <a:chOff x="990" y="4570"/>
                <a:chExt cx="597" cy="380"/>
              </a:xfrm>
            </p:grpSpPr>
            <p:pic>
              <p:nvPicPr>
                <p:cNvPr id="224" name="Picture 284">
                  <a:extLst>
                    <a:ext uri="{FF2B5EF4-FFF2-40B4-BE49-F238E27FC236}">
                      <a16:creationId xmlns:a16="http://schemas.microsoft.com/office/drawing/2014/main" id="{123D55D6-C521-5C4A-A99B-9A81EB8858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5" name="Rectangle 285">
                  <a:extLst>
                    <a:ext uri="{FF2B5EF4-FFF2-40B4-BE49-F238E27FC236}">
                      <a16:creationId xmlns:a16="http://schemas.microsoft.com/office/drawing/2014/main" id="{5A2AADA4-95A5-1140-A8E2-F7E1D634D77A}"/>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23" name="Text Box 286">
                <a:extLst>
                  <a:ext uri="{FF2B5EF4-FFF2-40B4-BE49-F238E27FC236}">
                    <a16:creationId xmlns:a16="http://schemas.microsoft.com/office/drawing/2014/main" id="{A04DE5D7-1E27-9345-953B-F2F6817401D2}"/>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2" name="Group 287">
              <a:extLst>
                <a:ext uri="{FF2B5EF4-FFF2-40B4-BE49-F238E27FC236}">
                  <a16:creationId xmlns:a16="http://schemas.microsoft.com/office/drawing/2014/main" id="{0901017F-3507-C540-B99D-306E862349DB}"/>
                </a:ext>
              </a:extLst>
            </p:cNvPr>
            <p:cNvGrpSpPr>
              <a:grpSpLocks/>
            </p:cNvGrpSpPr>
            <p:nvPr/>
          </p:nvGrpSpPr>
          <p:grpSpPr bwMode="auto">
            <a:xfrm>
              <a:off x="2205" y="700"/>
              <a:ext cx="583" cy="303"/>
              <a:chOff x="1166" y="3601"/>
              <a:chExt cx="583" cy="303"/>
            </a:xfrm>
          </p:grpSpPr>
          <p:grpSp>
            <p:nvGrpSpPr>
              <p:cNvPr id="218" name="Group 288">
                <a:extLst>
                  <a:ext uri="{FF2B5EF4-FFF2-40B4-BE49-F238E27FC236}">
                    <a16:creationId xmlns:a16="http://schemas.microsoft.com/office/drawing/2014/main" id="{6BA56D00-0006-F044-83B1-AAE6B004468E}"/>
                  </a:ext>
                </a:extLst>
              </p:cNvPr>
              <p:cNvGrpSpPr>
                <a:grpSpLocks/>
              </p:cNvGrpSpPr>
              <p:nvPr/>
            </p:nvGrpSpPr>
            <p:grpSpPr bwMode="auto">
              <a:xfrm>
                <a:off x="1166" y="3601"/>
                <a:ext cx="583" cy="303"/>
                <a:chOff x="990" y="4570"/>
                <a:chExt cx="597" cy="380"/>
              </a:xfrm>
            </p:grpSpPr>
            <p:pic>
              <p:nvPicPr>
                <p:cNvPr id="220" name="Picture 289">
                  <a:extLst>
                    <a:ext uri="{FF2B5EF4-FFF2-40B4-BE49-F238E27FC236}">
                      <a16:creationId xmlns:a16="http://schemas.microsoft.com/office/drawing/2014/main" id="{C017D357-3300-D245-BAF6-F1F404699D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1" name="Rectangle 290">
                  <a:extLst>
                    <a:ext uri="{FF2B5EF4-FFF2-40B4-BE49-F238E27FC236}">
                      <a16:creationId xmlns:a16="http://schemas.microsoft.com/office/drawing/2014/main" id="{71EEC757-0CB1-5245-8660-0181A2DC62D4}"/>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9" name="Text Box 291">
                <a:extLst>
                  <a:ext uri="{FF2B5EF4-FFF2-40B4-BE49-F238E27FC236}">
                    <a16:creationId xmlns:a16="http://schemas.microsoft.com/office/drawing/2014/main" id="{FEBEF8FC-A920-4A49-A1BF-3B6F2FA29D39}"/>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3" name="Group 292">
              <a:extLst>
                <a:ext uri="{FF2B5EF4-FFF2-40B4-BE49-F238E27FC236}">
                  <a16:creationId xmlns:a16="http://schemas.microsoft.com/office/drawing/2014/main" id="{2201CF4D-D367-D544-9B09-D38B651E98BE}"/>
                </a:ext>
              </a:extLst>
            </p:cNvPr>
            <p:cNvGrpSpPr>
              <a:grpSpLocks/>
            </p:cNvGrpSpPr>
            <p:nvPr/>
          </p:nvGrpSpPr>
          <p:grpSpPr bwMode="auto">
            <a:xfrm>
              <a:off x="4352" y="641"/>
              <a:ext cx="583" cy="303"/>
              <a:chOff x="1166" y="3601"/>
              <a:chExt cx="583" cy="303"/>
            </a:xfrm>
          </p:grpSpPr>
          <p:grpSp>
            <p:nvGrpSpPr>
              <p:cNvPr id="214" name="Group 293">
                <a:extLst>
                  <a:ext uri="{FF2B5EF4-FFF2-40B4-BE49-F238E27FC236}">
                    <a16:creationId xmlns:a16="http://schemas.microsoft.com/office/drawing/2014/main" id="{255AC563-CE69-7346-8853-7B52DB2C3916}"/>
                  </a:ext>
                </a:extLst>
              </p:cNvPr>
              <p:cNvGrpSpPr>
                <a:grpSpLocks/>
              </p:cNvGrpSpPr>
              <p:nvPr/>
            </p:nvGrpSpPr>
            <p:grpSpPr bwMode="auto">
              <a:xfrm>
                <a:off x="1166" y="3601"/>
                <a:ext cx="583" cy="303"/>
                <a:chOff x="990" y="4570"/>
                <a:chExt cx="597" cy="380"/>
              </a:xfrm>
            </p:grpSpPr>
            <p:pic>
              <p:nvPicPr>
                <p:cNvPr id="216" name="Picture 294">
                  <a:extLst>
                    <a:ext uri="{FF2B5EF4-FFF2-40B4-BE49-F238E27FC236}">
                      <a16:creationId xmlns:a16="http://schemas.microsoft.com/office/drawing/2014/main" id="{3CFEE67E-B886-8D4D-9258-34C8D95DCD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17" name="Rectangle 295">
                  <a:extLst>
                    <a:ext uri="{FF2B5EF4-FFF2-40B4-BE49-F238E27FC236}">
                      <a16:creationId xmlns:a16="http://schemas.microsoft.com/office/drawing/2014/main" id="{E84E7D88-9214-BA40-BC66-CD8AA28583A0}"/>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5" name="Text Box 296">
                <a:extLst>
                  <a:ext uri="{FF2B5EF4-FFF2-40B4-BE49-F238E27FC236}">
                    <a16:creationId xmlns:a16="http://schemas.microsoft.com/office/drawing/2014/main" id="{C078F33E-5513-B743-BE29-CF96B31ECD31}"/>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sp>
        <p:nvSpPr>
          <p:cNvPr id="109" name="Slide Number Placeholder 2">
            <a:extLst>
              <a:ext uri="{FF2B5EF4-FFF2-40B4-BE49-F238E27FC236}">
                <a16:creationId xmlns:a16="http://schemas.microsoft.com/office/drawing/2014/main" id="{C089E069-434F-034B-BDE6-6D2F3D363D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126</a:t>
            </a:fld>
            <a:endParaRPr lang="en-US" dirty="0"/>
          </a:p>
        </p:txBody>
      </p:sp>
    </p:spTree>
    <p:extLst>
      <p:ext uri="{BB962C8B-B14F-4D97-AF65-F5344CB8AC3E}">
        <p14:creationId xmlns:p14="http://schemas.microsoft.com/office/powerpoint/2010/main" val="345404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2"/>
                                        </p:tgtEl>
                                        <p:attrNameLst>
                                          <p:attrName>style.visibility</p:attrName>
                                        </p:attrNameLst>
                                      </p:cBhvr>
                                      <p:to>
                                        <p:strVal val="visible"/>
                                      </p:to>
                                    </p:set>
                                    <p:animEffect transition="in" filter="dissolve">
                                      <p:cBhvr>
                                        <p:cTn id="7" dur="500"/>
                                        <p:tgtEl>
                                          <p:spTgt spid="1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wipe(left)">
                                      <p:cBhvr>
                                        <p:cTn id="12" dur="500"/>
                                        <p:tgtEl>
                                          <p:spTgt spid="1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dissolve">
                                      <p:cBhvr>
                                        <p:cTn id="17" dur="500"/>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120"/>
                                        </p:tgtEl>
                                        <p:attrNameLst>
                                          <p:attrName>style.visibility</p:attrName>
                                        </p:attrNameLst>
                                      </p:cBhvr>
                                      <p:to>
                                        <p:strVal val="visible"/>
                                      </p:to>
                                    </p:set>
                                    <p:animEffect transition="in" filter="wipe(right)">
                                      <p:cBhvr>
                                        <p:cTn id="22" dur="500"/>
                                        <p:tgtEl>
                                          <p:spTgt spid="12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69"/>
                                        </p:tgtEl>
                                        <p:attrNameLst>
                                          <p:attrName>style.visibility</p:attrName>
                                        </p:attrNameLst>
                                      </p:cBhvr>
                                      <p:to>
                                        <p:strVal val="visible"/>
                                      </p:to>
                                    </p:set>
                                    <p:animEffect transition="in" filter="wipe(up)">
                                      <p:cBhvr>
                                        <p:cTn id="27" dur="500"/>
                                        <p:tgtEl>
                                          <p:spTgt spid="169"/>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4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75"/>
                                        </p:tgtEl>
                                        <p:attrNameLst>
                                          <p:attrName>style.visibility</p:attrName>
                                        </p:attrNameLst>
                                      </p:cBhvr>
                                      <p:to>
                                        <p:strVal val="visible"/>
                                      </p:to>
                                    </p:set>
                                    <p:animEffect transition="in" filter="wipe(left)">
                                      <p:cBhvr>
                                        <p:cTn id="36" dur="500"/>
                                        <p:tgtEl>
                                          <p:spTgt spid="175"/>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58"/>
                                        </p:tgtEl>
                                        <p:attrNameLst>
                                          <p:attrName>style.visibility</p:attrName>
                                        </p:attrNameLst>
                                      </p:cBhvr>
                                      <p:to>
                                        <p:strVal val="visible"/>
                                      </p:to>
                                    </p:set>
                                    <p:animEffect transition="in" filter="dissolve">
                                      <p:cBhvr>
                                        <p:cTn id="41" dur="500"/>
                                        <p:tgtEl>
                                          <p:spTgt spid="158"/>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06"/>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210"/>
                                        </p:tgtEl>
                                        <p:attrNameLst>
                                          <p:attrName>style.visibility</p:attrName>
                                        </p:attrNameLst>
                                      </p:cBhvr>
                                      <p:to>
                                        <p:strVal val="visible"/>
                                      </p:to>
                                    </p:set>
                                    <p:animEffect transition="in" filter="dissolve">
                                      <p:cBhvr>
                                        <p:cTn id="50"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0"/>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there a better way than AIMD to “probe” for usable bandwidth?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3" name="Group 35">
            <a:extLst>
              <a:ext uri="{FF2B5EF4-FFF2-40B4-BE49-F238E27FC236}">
                <a16:creationId xmlns:a16="http://schemas.microsoft.com/office/drawing/2014/main" id="{2EE3D2DA-7F9E-9E46-80D1-0D5CDE4F3F61}"/>
              </a:ext>
            </a:extLst>
          </p:cNvPr>
          <p:cNvGrpSpPr>
            <a:grpSpLocks/>
          </p:cNvGrpSpPr>
          <p:nvPr/>
        </p:nvGrpSpPr>
        <p:grpSpPr bwMode="auto">
          <a:xfrm>
            <a:off x="1454066" y="4302985"/>
            <a:ext cx="6081713" cy="1998662"/>
            <a:chOff x="73" y="2432"/>
            <a:chExt cx="3831" cy="1259"/>
          </a:xfrm>
        </p:grpSpPr>
        <p:sp>
          <p:nvSpPr>
            <p:cNvPr id="24" name="Freeform 26">
              <a:extLst>
                <a:ext uri="{FF2B5EF4-FFF2-40B4-BE49-F238E27FC236}">
                  <a16:creationId xmlns:a16="http://schemas.microsoft.com/office/drawing/2014/main" id="{008B621F-0741-614A-8345-244B5DFC93FB}"/>
                </a:ext>
              </a:extLst>
            </p:cNvPr>
            <p:cNvSpPr>
              <a:spLocks/>
            </p:cNvSpPr>
            <p:nvPr/>
          </p:nvSpPr>
          <p:spPr bwMode="auto">
            <a:xfrm>
              <a:off x="678" y="2556"/>
              <a:ext cx="3226"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28">
              <a:extLst>
                <a:ext uri="{FF2B5EF4-FFF2-40B4-BE49-F238E27FC236}">
                  <a16:creationId xmlns:a16="http://schemas.microsoft.com/office/drawing/2014/main" id="{ED570B43-3E78-854A-8D18-447961831ECA}"/>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6" name="Line 29">
              <a:extLst>
                <a:ext uri="{FF2B5EF4-FFF2-40B4-BE49-F238E27FC236}">
                  <a16:creationId xmlns:a16="http://schemas.microsoft.com/office/drawing/2014/main" id="{71D85BF0-E5F9-D942-8A3A-EA9F3DC864F7}"/>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7" name="Line 31">
              <a:extLst>
                <a:ext uri="{FF2B5EF4-FFF2-40B4-BE49-F238E27FC236}">
                  <a16:creationId xmlns:a16="http://schemas.microsoft.com/office/drawing/2014/main" id="{EBA91A7D-5FB0-5C49-9AF7-EE6BBAE60D9D}"/>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8" name="Line 32">
              <a:extLst>
                <a:ext uri="{FF2B5EF4-FFF2-40B4-BE49-F238E27FC236}">
                  <a16:creationId xmlns:a16="http://schemas.microsoft.com/office/drawing/2014/main" id="{813289F2-8CBC-7A4B-8370-DD758C216957}"/>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9" name="Text Box 33">
              <a:extLst>
                <a:ext uri="{FF2B5EF4-FFF2-40B4-BE49-F238E27FC236}">
                  <a16:creationId xmlns:a16="http://schemas.microsoft.com/office/drawing/2014/main" id="{82E5BF58-0D1F-F545-B808-E4AEA3158300}"/>
                </a:ext>
              </a:extLst>
            </p:cNvPr>
            <p:cNvSpPr txBox="1">
              <a:spLocks noChangeArrowheads="1"/>
            </p:cNvSpPr>
            <p:nvPr/>
          </p:nvSpPr>
          <p:spPr bwMode="auto">
            <a:xfrm>
              <a:off x="171" y="2437"/>
              <a:ext cx="39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endParaRPr kumimoji="0" lang="en-US" sz="1600" b="0" i="0" u="none" strike="noStrike" kern="1200" cap="none" spc="0" normalizeH="0" baseline="-25000" noProof="0" dirty="0">
                <a:ln>
                  <a:noFill/>
                </a:ln>
                <a:solidFill>
                  <a:prstClr val="black"/>
                </a:solidFill>
                <a:effectLst/>
                <a:uLnTx/>
                <a:uFillTx/>
                <a:latin typeface="Tahoma" charset="0"/>
                <a:ea typeface="ＭＳ Ｐゴシック" charset="0"/>
                <a:cs typeface="+mn-cs"/>
              </a:endParaRPr>
            </a:p>
          </p:txBody>
        </p:sp>
        <p:sp>
          <p:nvSpPr>
            <p:cNvPr id="30" name="Text Box 34">
              <a:extLst>
                <a:ext uri="{FF2B5EF4-FFF2-40B4-BE49-F238E27FC236}">
                  <a16:creationId xmlns:a16="http://schemas.microsoft.com/office/drawing/2014/main" id="{75DD065B-3352-E04F-8C6B-CE0E8FB52773}"/>
                </a:ext>
              </a:extLst>
            </p:cNvPr>
            <p:cNvSpPr txBox="1">
              <a:spLocks noChangeArrowheads="1"/>
            </p:cNvSpPr>
            <p:nvPr/>
          </p:nvSpPr>
          <p:spPr bwMode="auto">
            <a:xfrm>
              <a:off x="73" y="2971"/>
              <a:ext cx="51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r>
                <a:rPr kumimoji="0" lang="en-US" sz="1600" b="0" i="0" u="none" strike="noStrike" kern="1200" cap="none" spc="0" normalizeH="0" baseline="0" noProof="0" dirty="0">
                  <a:ln>
                    <a:noFill/>
                  </a:ln>
                  <a:solidFill>
                    <a:prstClr val="black"/>
                  </a:solidFill>
                  <a:effectLst/>
                  <a:uLnTx/>
                  <a:uFillTx/>
                  <a:latin typeface="Tahoma" charset="0"/>
                  <a:ea typeface="ＭＳ Ｐゴシック" charset="0"/>
                  <a:cs typeface="+mn-cs"/>
                </a:rPr>
                <a:t>/2</a:t>
              </a:r>
            </a:p>
          </p:txBody>
        </p:sp>
      </p:grpSp>
      <p:grpSp>
        <p:nvGrpSpPr>
          <p:cNvPr id="7" name="Group 6">
            <a:extLst>
              <a:ext uri="{FF2B5EF4-FFF2-40B4-BE49-F238E27FC236}">
                <a16:creationId xmlns:a16="http://schemas.microsoft.com/office/drawing/2014/main" id="{2C810967-8AFF-0B44-9DE4-94FCCECFF888}"/>
              </a:ext>
            </a:extLst>
          </p:cNvPr>
          <p:cNvGrpSpPr/>
          <p:nvPr/>
        </p:nvGrpSpPr>
        <p:grpSpPr>
          <a:xfrm>
            <a:off x="2427206" y="4523647"/>
            <a:ext cx="842174" cy="851974"/>
            <a:chOff x="4111628" y="4803047"/>
            <a:chExt cx="842174" cy="851974"/>
          </a:xfrm>
        </p:grpSpPr>
        <p:sp>
          <p:nvSpPr>
            <p:cNvPr id="36" name="Freeform 35">
              <a:extLst>
                <a:ext uri="{FF2B5EF4-FFF2-40B4-BE49-F238E27FC236}">
                  <a16:creationId xmlns:a16="http://schemas.microsoft.com/office/drawing/2014/main" id="{2B00668C-21E8-A34C-BCF7-F1A69DC1ECC3}"/>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 name="Straight Connector 4">
              <a:extLst>
                <a:ext uri="{FF2B5EF4-FFF2-40B4-BE49-F238E27FC236}">
                  <a16:creationId xmlns:a16="http://schemas.microsoft.com/office/drawing/2014/main" id="{54D3782B-C45F-4C4D-A0C1-5C619374C102}"/>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7D9A4487-C820-ED4F-B12B-B1BCD661A2B6}"/>
              </a:ext>
            </a:extLst>
          </p:cNvPr>
          <p:cNvGrpSpPr/>
          <p:nvPr/>
        </p:nvGrpSpPr>
        <p:grpSpPr>
          <a:xfrm>
            <a:off x="7913115" y="4293106"/>
            <a:ext cx="3050589" cy="1377579"/>
            <a:chOff x="7913115" y="4572506"/>
            <a:chExt cx="3050589" cy="1377579"/>
          </a:xfrm>
        </p:grpSpPr>
        <p:cxnSp>
          <p:nvCxnSpPr>
            <p:cNvPr id="10" name="Straight Connector 9">
              <a:extLst>
                <a:ext uri="{FF2B5EF4-FFF2-40B4-BE49-F238E27FC236}">
                  <a16:creationId xmlns:a16="http://schemas.microsoft.com/office/drawing/2014/main" id="{8E3D1EF1-17F7-B044-80E7-5A8DA0D55C49}"/>
                </a:ext>
              </a:extLst>
            </p:cNvPr>
            <p:cNvCxnSpPr/>
            <p:nvPr/>
          </p:nvCxnSpPr>
          <p:spPr>
            <a:xfrm>
              <a:off x="7913115" y="4779235"/>
              <a:ext cx="866274"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F42C75B-407D-DB40-8FEF-4D1FACF6CEC7}"/>
                </a:ext>
              </a:extLst>
            </p:cNvPr>
            <p:cNvCxnSpPr/>
            <p:nvPr/>
          </p:nvCxnSpPr>
          <p:spPr>
            <a:xfrm>
              <a:off x="7913115" y="5243961"/>
              <a:ext cx="866274" cy="0"/>
            </a:xfrm>
            <a:prstGeom prst="line">
              <a:avLst/>
            </a:prstGeom>
            <a:ln w="38100">
              <a:solidFill>
                <a:srgbClr val="0000A3"/>
              </a:solidFill>
              <a:prstDash val="das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B84D5C4-4382-0A4A-BF0E-103C112E7062}"/>
                </a:ext>
              </a:extLst>
            </p:cNvPr>
            <p:cNvSpPr txBox="1"/>
            <p:nvPr/>
          </p:nvSpPr>
          <p:spPr>
            <a:xfrm>
              <a:off x="8779389" y="4572506"/>
              <a:ext cx="117859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classic TCP</a:t>
              </a:r>
            </a:p>
          </p:txBody>
        </p:sp>
        <p:sp>
          <p:nvSpPr>
            <p:cNvPr id="61" name="TextBox 60">
              <a:extLst>
                <a:ext uri="{FF2B5EF4-FFF2-40B4-BE49-F238E27FC236}">
                  <a16:creationId xmlns:a16="http://schemas.microsoft.com/office/drawing/2014/main" id="{C78FB066-FD15-2E4D-B3E8-33A0CDF65C20}"/>
                </a:ext>
              </a:extLst>
            </p:cNvPr>
            <p:cNvSpPr txBox="1"/>
            <p:nvPr/>
          </p:nvSpPr>
          <p:spPr>
            <a:xfrm>
              <a:off x="8779390" y="5109855"/>
              <a:ext cx="2184314" cy="8402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TCP CUBIC - higher throughput in this example</a:t>
              </a:r>
            </a:p>
          </p:txBody>
        </p:sp>
      </p:gr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798690" y="1787378"/>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Insight/intuition: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sending rate at which congestion loss was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state of bottleneck link probably (?) hasn’t changed much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7" name="Group 36">
            <a:extLst>
              <a:ext uri="{FF2B5EF4-FFF2-40B4-BE49-F238E27FC236}">
                <a16:creationId xmlns:a16="http://schemas.microsoft.com/office/drawing/2014/main" id="{EA8CEDAB-74CD-5045-B220-F3B6A30DE234}"/>
              </a:ext>
            </a:extLst>
          </p:cNvPr>
          <p:cNvGrpSpPr/>
          <p:nvPr/>
        </p:nvGrpSpPr>
        <p:grpSpPr>
          <a:xfrm>
            <a:off x="3268173" y="4514248"/>
            <a:ext cx="4263455" cy="882027"/>
            <a:chOff x="4952595" y="4780948"/>
            <a:chExt cx="4263455" cy="882027"/>
          </a:xfrm>
        </p:grpSpPr>
        <p:grpSp>
          <p:nvGrpSpPr>
            <p:cNvPr id="39" name="Group 38">
              <a:extLst>
                <a:ext uri="{FF2B5EF4-FFF2-40B4-BE49-F238E27FC236}">
                  <a16:creationId xmlns:a16="http://schemas.microsoft.com/office/drawing/2014/main" id="{9998D466-ABA6-9748-B0B7-3CDDC71A2EE6}"/>
                </a:ext>
              </a:extLst>
            </p:cNvPr>
            <p:cNvGrpSpPr/>
            <p:nvPr/>
          </p:nvGrpSpPr>
          <p:grpSpPr>
            <a:xfrm>
              <a:off x="4952595" y="4811001"/>
              <a:ext cx="842174" cy="851974"/>
              <a:chOff x="4111628" y="4803047"/>
              <a:chExt cx="842174" cy="851974"/>
            </a:xfrm>
          </p:grpSpPr>
          <p:sp>
            <p:nvSpPr>
              <p:cNvPr id="66" name="Freeform 65">
                <a:extLst>
                  <a:ext uri="{FF2B5EF4-FFF2-40B4-BE49-F238E27FC236}">
                    <a16:creationId xmlns:a16="http://schemas.microsoft.com/office/drawing/2014/main" id="{B1533BBF-34AE-D045-87C4-BF94B61A8021}"/>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7" name="Straight Connector 66">
                <a:extLst>
                  <a:ext uri="{FF2B5EF4-FFF2-40B4-BE49-F238E27FC236}">
                    <a16:creationId xmlns:a16="http://schemas.microsoft.com/office/drawing/2014/main" id="{1F8A69D2-1AFF-CA43-A164-55CE61810D68}"/>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8341D802-81CF-4E46-9220-44B0752C28D7}"/>
                </a:ext>
              </a:extLst>
            </p:cNvPr>
            <p:cNvGrpSpPr/>
            <p:nvPr/>
          </p:nvGrpSpPr>
          <p:grpSpPr>
            <a:xfrm>
              <a:off x="5815757" y="4805638"/>
              <a:ext cx="842174" cy="851974"/>
              <a:chOff x="4111628" y="4803047"/>
              <a:chExt cx="842174" cy="851974"/>
            </a:xfrm>
          </p:grpSpPr>
          <p:sp>
            <p:nvSpPr>
              <p:cNvPr id="64" name="Freeform 63">
                <a:extLst>
                  <a:ext uri="{FF2B5EF4-FFF2-40B4-BE49-F238E27FC236}">
                    <a16:creationId xmlns:a16="http://schemas.microsoft.com/office/drawing/2014/main" id="{70675808-82EA-D149-9841-1BBE3F7DCA2F}"/>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5" name="Straight Connector 64">
                <a:extLst>
                  <a:ext uri="{FF2B5EF4-FFF2-40B4-BE49-F238E27FC236}">
                    <a16:creationId xmlns:a16="http://schemas.microsoft.com/office/drawing/2014/main" id="{8AE68F9E-06F7-1545-8D8D-00902C6D90A3}"/>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32EF4543-041D-8B43-8CC4-877142E679F4}"/>
                </a:ext>
              </a:extLst>
            </p:cNvPr>
            <p:cNvGrpSpPr/>
            <p:nvPr/>
          </p:nvGrpSpPr>
          <p:grpSpPr>
            <a:xfrm>
              <a:off x="6678918" y="4793293"/>
              <a:ext cx="828566" cy="851974"/>
              <a:chOff x="4111628" y="4803047"/>
              <a:chExt cx="842174" cy="851974"/>
            </a:xfrm>
          </p:grpSpPr>
          <p:sp>
            <p:nvSpPr>
              <p:cNvPr id="60" name="Freeform 59">
                <a:extLst>
                  <a:ext uri="{FF2B5EF4-FFF2-40B4-BE49-F238E27FC236}">
                    <a16:creationId xmlns:a16="http://schemas.microsoft.com/office/drawing/2014/main" id="{1FC6BAEE-2EA6-9A40-9F2E-9323AD251412}"/>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3" name="Straight Connector 62">
                <a:extLst>
                  <a:ext uri="{FF2B5EF4-FFF2-40B4-BE49-F238E27FC236}">
                    <a16:creationId xmlns:a16="http://schemas.microsoft.com/office/drawing/2014/main" id="{30E9A1B0-7A1F-A64E-A21C-56B80108553A}"/>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47C69A79-9B85-7049-BEA1-1E83A975FED9}"/>
                </a:ext>
              </a:extLst>
            </p:cNvPr>
            <p:cNvGrpSpPr/>
            <p:nvPr/>
          </p:nvGrpSpPr>
          <p:grpSpPr>
            <a:xfrm>
              <a:off x="7533201" y="4780948"/>
              <a:ext cx="828566" cy="851974"/>
              <a:chOff x="4111628" y="4803047"/>
              <a:chExt cx="842174" cy="851974"/>
            </a:xfrm>
          </p:grpSpPr>
          <p:sp>
            <p:nvSpPr>
              <p:cNvPr id="57" name="Freeform 56">
                <a:extLst>
                  <a:ext uri="{FF2B5EF4-FFF2-40B4-BE49-F238E27FC236}">
                    <a16:creationId xmlns:a16="http://schemas.microsoft.com/office/drawing/2014/main" id="{10C024C3-43D8-584D-BB47-25DD0DC40555}"/>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8" name="Straight Connector 57">
                <a:extLst>
                  <a:ext uri="{FF2B5EF4-FFF2-40B4-BE49-F238E27FC236}">
                    <a16:creationId xmlns:a16="http://schemas.microsoft.com/office/drawing/2014/main" id="{71DF2745-FBCE-E843-9F7F-31D872B044E6}"/>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sp>
          <p:nvSpPr>
            <p:cNvPr id="56" name="Freeform 55">
              <a:extLst>
                <a:ext uri="{FF2B5EF4-FFF2-40B4-BE49-F238E27FC236}">
                  <a16:creationId xmlns:a16="http://schemas.microsoft.com/office/drawing/2014/main" id="{D5B879B8-621B-914A-80D6-C9E50E57B598}"/>
                </a:ext>
              </a:extLst>
            </p:cNvPr>
            <p:cNvSpPr/>
            <p:nvPr/>
          </p:nvSpPr>
          <p:spPr>
            <a:xfrm>
              <a:off x="8387484" y="4790798"/>
              <a:ext cx="828566"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70" name="Rectangle 3">
            <a:extLst>
              <a:ext uri="{FF2B5EF4-FFF2-40B4-BE49-F238E27FC236}">
                <a16:creationId xmlns:a16="http://schemas.microsoft.com/office/drawing/2014/main" id="{A7440B74-5491-9045-A31F-52B88A90E26D}"/>
              </a:ext>
            </a:extLst>
          </p:cNvPr>
          <p:cNvSpPr txBox="1">
            <a:spLocks noChangeArrowheads="1"/>
          </p:cNvSpPr>
          <p:nvPr/>
        </p:nvSpPr>
        <p:spPr>
          <a:xfrm>
            <a:off x="785990" y="3009900"/>
            <a:ext cx="11164126" cy="8983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after cutting rate/window in half on loss, initially ramp to to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faster</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but then approach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more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slowly</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8" name="Slide Number Placeholder 2">
            <a:extLst>
              <a:ext uri="{FF2B5EF4-FFF2-40B4-BE49-F238E27FC236}">
                <a16:creationId xmlns:a16="http://schemas.microsoft.com/office/drawing/2014/main" id="{D0F43FDD-DDBC-1047-B2D5-FF3A372F77B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127</a:t>
            </a:fld>
            <a:endParaRPr lang="en-US" dirty="0"/>
          </a:p>
        </p:txBody>
      </p:sp>
    </p:spTree>
    <p:extLst>
      <p:ext uri="{BB962C8B-B14F-4D97-AF65-F5344CB8AC3E}">
        <p14:creationId xmlns:p14="http://schemas.microsoft.com/office/powerpoint/2010/main" val="217406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dissolv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dissolve">
                                      <p:cBhvr>
                                        <p:cTn id="12" dur="500"/>
                                        <p:tgtEl>
                                          <p:spTgt spid="7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wipe(left)">
                                      <p:cBhvr>
                                        <p:cTn id="26"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70"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1"/>
            <a:ext cx="11164126" cy="9525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12750" marR="0" lvl="0" indent="-2857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point in time when TCP window size will reach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8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endParaRPr kumimoji="0" lang="en-US" altLang="en-US" sz="28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803275" marR="0" lvl="1" indent="-2952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itself is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tuneable</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952087" y="3043946"/>
            <a:ext cx="10287826" cy="9959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larger increases when further away from 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smaller increases (cautious) when nearer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06795CBC-1C6F-B74C-8827-0CEC2A5332FA}"/>
              </a:ext>
            </a:extLst>
          </p:cNvPr>
          <p:cNvGrpSpPr/>
          <p:nvPr/>
        </p:nvGrpSpPr>
        <p:grpSpPr>
          <a:xfrm>
            <a:off x="5030365" y="2893914"/>
            <a:ext cx="5714572" cy="3644759"/>
            <a:chOff x="5030365" y="2893914"/>
            <a:chExt cx="5714572" cy="3644759"/>
          </a:xfrm>
        </p:grpSpPr>
        <p:sp>
          <p:nvSpPr>
            <p:cNvPr id="74" name="TextBox 73">
              <a:extLst>
                <a:ext uri="{FF2B5EF4-FFF2-40B4-BE49-F238E27FC236}">
                  <a16:creationId xmlns:a16="http://schemas.microsoft.com/office/drawing/2014/main" id="{0C00F692-909C-D141-895A-8256B6EEFBF4}"/>
                </a:ext>
              </a:extLst>
            </p:cNvPr>
            <p:cNvSpPr txBox="1"/>
            <p:nvPr/>
          </p:nvSpPr>
          <p:spPr>
            <a:xfrm>
              <a:off x="5030365" y="5185258"/>
              <a:ext cx="808134" cy="887935"/>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TCP</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sending </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7" name="Straight Connector 36">
              <a:extLst>
                <a:ext uri="{FF2B5EF4-FFF2-40B4-BE49-F238E27FC236}">
                  <a16:creationId xmlns:a16="http://schemas.microsoft.com/office/drawing/2014/main" id="{31048FCC-58D4-4840-8FE9-95840FBDF3F7}"/>
                </a:ext>
              </a:extLst>
            </p:cNvPr>
            <p:cNvCxnSpPr/>
            <p:nvPr/>
          </p:nvCxnSpPr>
          <p:spPr>
            <a:xfrm>
              <a:off x="5801903" y="6262085"/>
              <a:ext cx="4597974" cy="0"/>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59F5CB0B-355B-4E41-BC79-5977C015BC4B}"/>
                </a:ext>
              </a:extLst>
            </p:cNvPr>
            <p:cNvCxnSpPr>
              <a:cxnSpLocks/>
            </p:cNvCxnSpPr>
            <p:nvPr/>
          </p:nvCxnSpPr>
          <p:spPr>
            <a:xfrm flipV="1">
              <a:off x="5801904" y="4039871"/>
              <a:ext cx="0" cy="2222517"/>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Freeform 38">
              <a:extLst>
                <a:ext uri="{FF2B5EF4-FFF2-40B4-BE49-F238E27FC236}">
                  <a16:creationId xmlns:a16="http://schemas.microsoft.com/office/drawing/2014/main" id="{364F1AB4-D6D0-A349-B4AA-DF5642C1F53E}"/>
                </a:ext>
              </a:extLst>
            </p:cNvPr>
            <p:cNvSpPr/>
            <p:nvPr/>
          </p:nvSpPr>
          <p:spPr>
            <a:xfrm>
              <a:off x="5815989" y="4445300"/>
              <a:ext cx="480875" cy="1811260"/>
            </a:xfrm>
            <a:custGeom>
              <a:avLst/>
              <a:gdLst>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2776"/>
                <a:gd name="connsiteX1" fmla="*/ 777551 w 860489"/>
                <a:gd name="connsiteY1" fmla="*/ 2384490 h 3182776"/>
                <a:gd name="connsiteX2" fmla="*/ 632408 w 860489"/>
                <a:gd name="connsiteY2" fmla="*/ 3084286 h 3182776"/>
                <a:gd name="connsiteX3" fmla="*/ 0 w 860489"/>
                <a:gd name="connsiteY3" fmla="*/ 3182776 h 3182776"/>
                <a:gd name="connsiteX0" fmla="*/ 860489 w 860489"/>
                <a:gd name="connsiteY0" fmla="*/ 0 h 3183334"/>
                <a:gd name="connsiteX1" fmla="*/ 777551 w 860489"/>
                <a:gd name="connsiteY1" fmla="*/ 2384490 h 3183334"/>
                <a:gd name="connsiteX2" fmla="*/ 632408 w 860489"/>
                <a:gd name="connsiteY2" fmla="*/ 3084286 h 3183334"/>
                <a:gd name="connsiteX3" fmla="*/ 0 w 860489"/>
                <a:gd name="connsiteY3" fmla="*/ 3182776 h 3183334"/>
                <a:gd name="connsiteX0" fmla="*/ 860489 w 860489"/>
                <a:gd name="connsiteY0" fmla="*/ 0 h 3185488"/>
                <a:gd name="connsiteX1" fmla="*/ 777551 w 860489"/>
                <a:gd name="connsiteY1" fmla="*/ 2384490 h 3185488"/>
                <a:gd name="connsiteX2" fmla="*/ 632408 w 860489"/>
                <a:gd name="connsiteY2" fmla="*/ 3084286 h 3185488"/>
                <a:gd name="connsiteX3" fmla="*/ 0 w 860489"/>
                <a:gd name="connsiteY3" fmla="*/ 3182776 h 3185488"/>
                <a:gd name="connsiteX0" fmla="*/ 860489 w 860489"/>
                <a:gd name="connsiteY0" fmla="*/ 0 h 3182776"/>
                <a:gd name="connsiteX1" fmla="*/ 777551 w 860489"/>
                <a:gd name="connsiteY1" fmla="*/ 2384490 h 3182776"/>
                <a:gd name="connsiteX2" fmla="*/ 664158 w 860489"/>
                <a:gd name="connsiteY2" fmla="*/ 3043011 h 3182776"/>
                <a:gd name="connsiteX3" fmla="*/ 0 w 860489"/>
                <a:gd name="connsiteY3" fmla="*/ 3182776 h 3182776"/>
                <a:gd name="connsiteX0" fmla="*/ 860489 w 860489"/>
                <a:gd name="connsiteY0" fmla="*/ 0 h 3184087"/>
                <a:gd name="connsiteX1" fmla="*/ 777551 w 860489"/>
                <a:gd name="connsiteY1" fmla="*/ 2384490 h 3184087"/>
                <a:gd name="connsiteX2" fmla="*/ 664158 w 860489"/>
                <a:gd name="connsiteY2" fmla="*/ 3043011 h 3184087"/>
                <a:gd name="connsiteX3" fmla="*/ 0 w 860489"/>
                <a:gd name="connsiteY3" fmla="*/ 3182776 h 3184087"/>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6401"/>
                <a:gd name="connsiteX1" fmla="*/ 793426 w 860489"/>
                <a:gd name="connsiteY1" fmla="*/ 2378140 h 3186401"/>
                <a:gd name="connsiteX2" fmla="*/ 664158 w 860489"/>
                <a:gd name="connsiteY2" fmla="*/ 3043011 h 3186401"/>
                <a:gd name="connsiteX3" fmla="*/ 0 w 860489"/>
                <a:gd name="connsiteY3" fmla="*/ 3182776 h 3186401"/>
                <a:gd name="connsiteX0" fmla="*/ 860489 w 860489"/>
                <a:gd name="connsiteY0" fmla="*/ 0 h 3188070"/>
                <a:gd name="connsiteX1" fmla="*/ 793426 w 860489"/>
                <a:gd name="connsiteY1" fmla="*/ 2378140 h 3188070"/>
                <a:gd name="connsiteX2" fmla="*/ 664158 w 860489"/>
                <a:gd name="connsiteY2" fmla="*/ 3043011 h 3188070"/>
                <a:gd name="connsiteX3" fmla="*/ 0 w 860489"/>
                <a:gd name="connsiteY3" fmla="*/ 3182776 h 3188070"/>
                <a:gd name="connsiteX0" fmla="*/ 860489 w 860489"/>
                <a:gd name="connsiteY0" fmla="*/ 0 h 3182776"/>
                <a:gd name="connsiteX1" fmla="*/ 793426 w 860489"/>
                <a:gd name="connsiteY1" fmla="*/ 2378140 h 3182776"/>
                <a:gd name="connsiteX2" fmla="*/ 676858 w 860489"/>
                <a:gd name="connsiteY2" fmla="*/ 2998561 h 3182776"/>
                <a:gd name="connsiteX3" fmla="*/ 0 w 860489"/>
                <a:gd name="connsiteY3" fmla="*/ 3182776 h 3182776"/>
                <a:gd name="connsiteX0" fmla="*/ 860489 w 860489"/>
                <a:gd name="connsiteY0" fmla="*/ 0 h 3192503"/>
                <a:gd name="connsiteX1" fmla="*/ 793426 w 860489"/>
                <a:gd name="connsiteY1" fmla="*/ 2378140 h 3192503"/>
                <a:gd name="connsiteX2" fmla="*/ 676858 w 860489"/>
                <a:gd name="connsiteY2" fmla="*/ 2998561 h 3192503"/>
                <a:gd name="connsiteX3" fmla="*/ 0 w 860489"/>
                <a:gd name="connsiteY3" fmla="*/ 3182776 h 3192503"/>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Lst>
              <a:ahLst/>
              <a:cxnLst>
                <a:cxn ang="0">
                  <a:pos x="connsiteX0" y="connsiteY0"/>
                </a:cxn>
                <a:cxn ang="0">
                  <a:pos x="connsiteX1" y="connsiteY1"/>
                </a:cxn>
                <a:cxn ang="0">
                  <a:pos x="connsiteX2" y="connsiteY2"/>
                </a:cxn>
                <a:cxn ang="0">
                  <a:pos x="connsiteX3" y="connsiteY3"/>
                </a:cxn>
              </a:cxnLst>
              <a:rect l="l" t="t" r="r" b="b"/>
              <a:pathLst>
                <a:path w="892239" h="3160756">
                  <a:moveTo>
                    <a:pt x="892239" y="0"/>
                  </a:moveTo>
                  <a:cubicBezTo>
                    <a:pt x="857076" y="951096"/>
                    <a:pt x="829323" y="1859859"/>
                    <a:pt x="793426" y="2355915"/>
                  </a:cubicBezTo>
                  <a:cubicBezTo>
                    <a:pt x="757529" y="2851971"/>
                    <a:pt x="751946" y="2746980"/>
                    <a:pt x="676858" y="2976336"/>
                  </a:cubicBezTo>
                  <a:cubicBezTo>
                    <a:pt x="601770" y="3205692"/>
                    <a:pt x="160327" y="3152732"/>
                    <a:pt x="0" y="3160551"/>
                  </a:cubicBezTo>
                </a:path>
              </a:pathLst>
            </a:custGeom>
            <a:ln>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0" name="Straight Connector 39">
              <a:extLst>
                <a:ext uri="{FF2B5EF4-FFF2-40B4-BE49-F238E27FC236}">
                  <a16:creationId xmlns:a16="http://schemas.microsoft.com/office/drawing/2014/main" id="{4FD05EC6-A68B-5849-8856-938B7C45AE89}"/>
                </a:ext>
              </a:extLst>
            </p:cNvPr>
            <p:cNvCxnSpPr/>
            <p:nvPr/>
          </p:nvCxnSpPr>
          <p:spPr>
            <a:xfrm>
              <a:off x="6296864" y="4404648"/>
              <a:ext cx="2774587" cy="0"/>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53" name="Group 52">
              <a:extLst>
                <a:ext uri="{FF2B5EF4-FFF2-40B4-BE49-F238E27FC236}">
                  <a16:creationId xmlns:a16="http://schemas.microsoft.com/office/drawing/2014/main" id="{652EAE58-A2EB-554B-B3B8-3454BFE59DEC}"/>
                </a:ext>
              </a:extLst>
            </p:cNvPr>
            <p:cNvGrpSpPr/>
            <p:nvPr/>
          </p:nvGrpSpPr>
          <p:grpSpPr>
            <a:xfrm>
              <a:off x="6350326" y="4445306"/>
              <a:ext cx="795772" cy="900465"/>
              <a:chOff x="1257299" y="2448186"/>
              <a:chExt cx="919846" cy="1571364"/>
            </a:xfrm>
          </p:grpSpPr>
          <p:cxnSp>
            <p:nvCxnSpPr>
              <p:cNvPr id="55" name="Straight Connector 54">
                <a:extLst>
                  <a:ext uri="{FF2B5EF4-FFF2-40B4-BE49-F238E27FC236}">
                    <a16:creationId xmlns:a16="http://schemas.microsoft.com/office/drawing/2014/main" id="{2DF299DC-3781-6341-8E4F-B2C15D6BF7C2}"/>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56" name="Freeform 55">
                <a:extLst>
                  <a:ext uri="{FF2B5EF4-FFF2-40B4-BE49-F238E27FC236}">
                    <a16:creationId xmlns:a16="http://schemas.microsoft.com/office/drawing/2014/main" id="{A529C10A-08D6-9A4C-9568-A25D96C81B35}"/>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7" name="Group 56">
              <a:extLst>
                <a:ext uri="{FF2B5EF4-FFF2-40B4-BE49-F238E27FC236}">
                  <a16:creationId xmlns:a16="http://schemas.microsoft.com/office/drawing/2014/main" id="{DD4080B1-FADE-D842-AD17-92CA8673682C}"/>
                </a:ext>
              </a:extLst>
            </p:cNvPr>
            <p:cNvGrpSpPr/>
            <p:nvPr/>
          </p:nvGrpSpPr>
          <p:grpSpPr>
            <a:xfrm>
              <a:off x="7112500" y="4441667"/>
              <a:ext cx="795772" cy="900465"/>
              <a:chOff x="1257299" y="2448186"/>
              <a:chExt cx="919846" cy="1571364"/>
            </a:xfrm>
          </p:grpSpPr>
          <p:cxnSp>
            <p:nvCxnSpPr>
              <p:cNvPr id="58" name="Straight Connector 57">
                <a:extLst>
                  <a:ext uri="{FF2B5EF4-FFF2-40B4-BE49-F238E27FC236}">
                    <a16:creationId xmlns:a16="http://schemas.microsoft.com/office/drawing/2014/main" id="{E69763F8-75EA-0E4A-853F-08C23DD4122F}"/>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0" name="Freeform 59">
                <a:extLst>
                  <a:ext uri="{FF2B5EF4-FFF2-40B4-BE49-F238E27FC236}">
                    <a16:creationId xmlns:a16="http://schemas.microsoft.com/office/drawing/2014/main" id="{35886E94-53B2-7946-B709-218428F049FE}"/>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3" name="Group 62">
              <a:extLst>
                <a:ext uri="{FF2B5EF4-FFF2-40B4-BE49-F238E27FC236}">
                  <a16:creationId xmlns:a16="http://schemas.microsoft.com/office/drawing/2014/main" id="{0F7884A7-F440-334D-B642-94893B5E3BD9}"/>
                </a:ext>
              </a:extLst>
            </p:cNvPr>
            <p:cNvGrpSpPr/>
            <p:nvPr/>
          </p:nvGrpSpPr>
          <p:grpSpPr>
            <a:xfrm>
              <a:off x="7915954" y="4439699"/>
              <a:ext cx="795772" cy="900465"/>
              <a:chOff x="1257299" y="2448186"/>
              <a:chExt cx="919846" cy="1571364"/>
            </a:xfrm>
          </p:grpSpPr>
          <p:cxnSp>
            <p:nvCxnSpPr>
              <p:cNvPr id="64" name="Straight Connector 63">
                <a:extLst>
                  <a:ext uri="{FF2B5EF4-FFF2-40B4-BE49-F238E27FC236}">
                    <a16:creationId xmlns:a16="http://schemas.microsoft.com/office/drawing/2014/main" id="{DBAB8346-F851-4A4A-94B7-DB13B78B3A1D}"/>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5" name="Freeform 64">
                <a:extLst>
                  <a:ext uri="{FF2B5EF4-FFF2-40B4-BE49-F238E27FC236}">
                    <a16:creationId xmlns:a16="http://schemas.microsoft.com/office/drawing/2014/main" id="{5DE2B57B-8EF4-444E-B851-4E3DDA763568}"/>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6" name="Group 65">
              <a:extLst>
                <a:ext uri="{FF2B5EF4-FFF2-40B4-BE49-F238E27FC236}">
                  <a16:creationId xmlns:a16="http://schemas.microsoft.com/office/drawing/2014/main" id="{360233D6-13BE-BE49-A1A4-3A07A4A60704}"/>
                </a:ext>
              </a:extLst>
            </p:cNvPr>
            <p:cNvGrpSpPr/>
            <p:nvPr/>
          </p:nvGrpSpPr>
          <p:grpSpPr>
            <a:xfrm>
              <a:off x="8750371" y="4432898"/>
              <a:ext cx="795772" cy="900465"/>
              <a:chOff x="1257299" y="2448186"/>
              <a:chExt cx="919846" cy="1571364"/>
            </a:xfrm>
          </p:grpSpPr>
          <p:cxnSp>
            <p:nvCxnSpPr>
              <p:cNvPr id="67" name="Straight Connector 66">
                <a:extLst>
                  <a:ext uri="{FF2B5EF4-FFF2-40B4-BE49-F238E27FC236}">
                    <a16:creationId xmlns:a16="http://schemas.microsoft.com/office/drawing/2014/main" id="{7592834D-6AF8-EC4B-A694-A322F44A9728}"/>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8" name="Freeform 67">
                <a:extLst>
                  <a:ext uri="{FF2B5EF4-FFF2-40B4-BE49-F238E27FC236}">
                    <a16:creationId xmlns:a16="http://schemas.microsoft.com/office/drawing/2014/main" id="{DC312EC2-306B-AB46-9E55-8D70D2C647CA}"/>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 name="Group 68">
              <a:extLst>
                <a:ext uri="{FF2B5EF4-FFF2-40B4-BE49-F238E27FC236}">
                  <a16:creationId xmlns:a16="http://schemas.microsoft.com/office/drawing/2014/main" id="{E51034EA-88C3-9948-BD04-CB0734C3B06B}"/>
                </a:ext>
              </a:extLst>
            </p:cNvPr>
            <p:cNvGrpSpPr/>
            <p:nvPr/>
          </p:nvGrpSpPr>
          <p:grpSpPr>
            <a:xfrm rot="10800000">
              <a:off x="9544542" y="3096950"/>
              <a:ext cx="1128132" cy="1337145"/>
              <a:chOff x="873118" y="2448184"/>
              <a:chExt cx="1304027" cy="2333396"/>
            </a:xfrm>
          </p:grpSpPr>
          <p:cxnSp>
            <p:nvCxnSpPr>
              <p:cNvPr id="70" name="Straight Connector 69">
                <a:extLst>
                  <a:ext uri="{FF2B5EF4-FFF2-40B4-BE49-F238E27FC236}">
                    <a16:creationId xmlns:a16="http://schemas.microsoft.com/office/drawing/2014/main" id="{45185064-8B1C-694D-B7B9-BC34AB781C04}"/>
                  </a:ext>
                </a:extLst>
              </p:cNvPr>
              <p:cNvCxnSpPr/>
              <p:nvPr/>
            </p:nvCxnSpPr>
            <p:spPr>
              <a:xfrm rot="10800000" flipV="1">
                <a:off x="873118" y="2448184"/>
                <a:ext cx="1304027" cy="2333396"/>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71" name="Freeform 70">
                <a:extLst>
                  <a:ext uri="{FF2B5EF4-FFF2-40B4-BE49-F238E27FC236}">
                    <a16:creationId xmlns:a16="http://schemas.microsoft.com/office/drawing/2014/main" id="{E1B54475-17A0-F34F-96E0-44994E90BFC9}"/>
                  </a:ext>
                </a:extLst>
              </p:cNvPr>
              <p:cNvSpPr/>
              <p:nvPr/>
            </p:nvSpPr>
            <p:spPr>
              <a:xfrm>
                <a:off x="1252647" y="2450273"/>
                <a:ext cx="858729" cy="1600620"/>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53813 w 1153813"/>
                  <a:gd name="connsiteY0" fmla="*/ 0 h 2154669"/>
                  <a:gd name="connsiteX1" fmla="*/ 0 w 1153813"/>
                  <a:gd name="connsiteY1" fmla="*/ 2154669 h 2154669"/>
                </a:gdLst>
                <a:ahLst/>
                <a:cxnLst>
                  <a:cxn ang="0">
                    <a:pos x="connsiteX0" y="connsiteY0"/>
                  </a:cxn>
                  <a:cxn ang="0">
                    <a:pos x="connsiteX1" y="connsiteY1"/>
                  </a:cxn>
                </a:cxnLst>
                <a:rect l="l" t="t" r="r" b="b"/>
                <a:pathLst>
                  <a:path w="1153813" h="2154669">
                    <a:moveTo>
                      <a:pt x="1153813" y="0"/>
                    </a:moveTo>
                    <a:cubicBezTo>
                      <a:pt x="-31946" y="56892"/>
                      <a:pt x="50361" y="598465"/>
                      <a:pt x="0" y="2154669"/>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72" name="Straight Connector 71">
              <a:extLst>
                <a:ext uri="{FF2B5EF4-FFF2-40B4-BE49-F238E27FC236}">
                  <a16:creationId xmlns:a16="http://schemas.microsoft.com/office/drawing/2014/main" id="{1DFE095F-2D1A-1D4C-9A9A-C62873E0BA38}"/>
                </a:ext>
              </a:extLst>
            </p:cNvPr>
            <p:cNvCxnSpPr/>
            <p:nvPr/>
          </p:nvCxnSpPr>
          <p:spPr>
            <a:xfrm flipH="1">
              <a:off x="10340170" y="2893914"/>
              <a:ext cx="30503" cy="717091"/>
            </a:xfrm>
            <a:prstGeom prst="line">
              <a:avLst/>
            </a:pr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cxnSp>
        <p:sp>
          <p:nvSpPr>
            <p:cNvPr id="73" name="TextBox 72">
              <a:extLst>
                <a:ext uri="{FF2B5EF4-FFF2-40B4-BE49-F238E27FC236}">
                  <a16:creationId xmlns:a16="http://schemas.microsoft.com/office/drawing/2014/main" id="{44614631-1328-024A-AD9F-B0CFCCFC596B}"/>
                </a:ext>
              </a:extLst>
            </p:cNvPr>
            <p:cNvSpPr txBox="1"/>
            <p:nvPr/>
          </p:nvSpPr>
          <p:spPr>
            <a:xfrm>
              <a:off x="9881790" y="5941210"/>
              <a:ext cx="51809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time</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5" name="TextBox 74">
              <a:extLst>
                <a:ext uri="{FF2B5EF4-FFF2-40B4-BE49-F238E27FC236}">
                  <a16:creationId xmlns:a16="http://schemas.microsoft.com/office/drawing/2014/main" id="{41BB1097-C057-5147-9BCD-E5C490AEDE69}"/>
                </a:ext>
              </a:extLst>
            </p:cNvPr>
            <p:cNvSpPr txBox="1"/>
            <p:nvPr/>
          </p:nvSpPr>
          <p:spPr>
            <a:xfrm>
              <a:off x="9472281" y="4611687"/>
              <a:ext cx="1272656" cy="938719"/>
            </a:xfrm>
            <a:prstGeom prst="rect">
              <a:avLst/>
            </a:prstGeom>
            <a:noFill/>
          </p:spPr>
          <p:txBody>
            <a:bodyPr wrap="none" rtlCol="0">
              <a:spAutoFit/>
            </a:bodyPr>
            <a:lstStyle/>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Calibri" panose="020F0502020204030204"/>
                  <a:ea typeface="+mn-ea"/>
                  <a:cs typeface="+mn-cs"/>
                </a:rPr>
                <a:t>TCP Reno</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0000A3"/>
                  </a:solidFill>
                  <a:effectLst/>
                  <a:uLnTx/>
                  <a:uFillTx/>
                  <a:latin typeface="Calibri" panose="020F0502020204030204"/>
                  <a:ea typeface="+mn-ea"/>
                  <a:cs typeface="+mn-cs"/>
                </a:rPr>
                <a:t>TCP CUBIC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6" name="TextBox 75">
              <a:extLst>
                <a:ext uri="{FF2B5EF4-FFF2-40B4-BE49-F238E27FC236}">
                  <a16:creationId xmlns:a16="http://schemas.microsoft.com/office/drawing/2014/main" id="{E65F2412-0F58-C149-8867-B61A2C75E6EC}"/>
                </a:ext>
              </a:extLst>
            </p:cNvPr>
            <p:cNvSpPr txBox="1"/>
            <p:nvPr/>
          </p:nvSpPr>
          <p:spPr>
            <a:xfrm>
              <a:off x="5297976" y="4213131"/>
              <a:ext cx="549173"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W</a:t>
              </a:r>
              <a:r>
                <a:rPr kumimoji="0" lang="en-US" sz="1400" b="0" i="0" u="none" strike="noStrike" kern="1200" cap="none" spc="0" normalizeH="0" baseline="-25000" noProof="0" dirty="0" err="1">
                  <a:ln>
                    <a:noFill/>
                  </a:ln>
                  <a:solidFill>
                    <a:prstClr val="black"/>
                  </a:solidFill>
                  <a:effectLst/>
                  <a:uLnTx/>
                  <a:uFillTx/>
                  <a:latin typeface="Calibri" panose="020F0502020204030204"/>
                  <a:ea typeface="+mn-ea"/>
                  <a:cs typeface="+mn-cs"/>
                </a:rPr>
                <a:t>max</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7" name="TextBox 76">
              <a:extLst>
                <a:ext uri="{FF2B5EF4-FFF2-40B4-BE49-F238E27FC236}">
                  <a16:creationId xmlns:a16="http://schemas.microsoft.com/office/drawing/2014/main" id="{17DBE2E0-494D-FA44-BFFB-683AF749D1D8}"/>
                </a:ext>
              </a:extLst>
            </p:cNvPr>
            <p:cNvSpPr txBox="1"/>
            <p:nvPr/>
          </p:nvSpPr>
          <p:spPr>
            <a:xfrm>
              <a:off x="6180953" y="6255332"/>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0</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8" name="TextBox 77">
              <a:extLst>
                <a:ext uri="{FF2B5EF4-FFF2-40B4-BE49-F238E27FC236}">
                  <a16:creationId xmlns:a16="http://schemas.microsoft.com/office/drawing/2014/main" id="{3EF3C689-6B08-054B-A295-70385BDFB1E3}"/>
                </a:ext>
              </a:extLst>
            </p:cNvPr>
            <p:cNvSpPr txBox="1"/>
            <p:nvPr/>
          </p:nvSpPr>
          <p:spPr>
            <a:xfrm>
              <a:off x="6997088" y="625782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1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9" name="TextBox 78">
              <a:extLst>
                <a:ext uri="{FF2B5EF4-FFF2-40B4-BE49-F238E27FC236}">
                  <a16:creationId xmlns:a16="http://schemas.microsoft.com/office/drawing/2014/main" id="{40A4823D-67A2-DF4C-BA75-8B64BC8EB2AA}"/>
                </a:ext>
              </a:extLst>
            </p:cNvPr>
            <p:cNvSpPr txBox="1"/>
            <p:nvPr/>
          </p:nvSpPr>
          <p:spPr>
            <a:xfrm>
              <a:off x="7796251" y="625714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2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0" name="TextBox 79">
              <a:extLst>
                <a:ext uri="{FF2B5EF4-FFF2-40B4-BE49-F238E27FC236}">
                  <a16:creationId xmlns:a16="http://schemas.microsoft.com/office/drawing/2014/main" id="{D8730D84-4B2F-F440-A574-FDFAF6E53A48}"/>
                </a:ext>
              </a:extLst>
            </p:cNvPr>
            <p:cNvSpPr txBox="1"/>
            <p:nvPr/>
          </p:nvSpPr>
          <p:spPr>
            <a:xfrm>
              <a:off x="8625086" y="625646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3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1" name="TextBox 80">
              <a:extLst>
                <a:ext uri="{FF2B5EF4-FFF2-40B4-BE49-F238E27FC236}">
                  <a16:creationId xmlns:a16="http://schemas.microsoft.com/office/drawing/2014/main" id="{F758EBF6-5D1E-8E42-BF23-8B6F286B1443}"/>
                </a:ext>
              </a:extLst>
            </p:cNvPr>
            <p:cNvSpPr txBox="1"/>
            <p:nvPr/>
          </p:nvSpPr>
          <p:spPr>
            <a:xfrm>
              <a:off x="9424249" y="625646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4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84" name="Rectangle 3">
            <a:extLst>
              <a:ext uri="{FF2B5EF4-FFF2-40B4-BE49-F238E27FC236}">
                <a16:creationId xmlns:a16="http://schemas.microsoft.com/office/drawing/2014/main" id="{38863743-CAFF-054A-AD43-DD61D083D1B0}"/>
              </a:ext>
            </a:extLst>
          </p:cNvPr>
          <p:cNvSpPr txBox="1">
            <a:spLocks noChangeArrowheads="1"/>
          </p:cNvSpPr>
          <p:nvPr/>
        </p:nvSpPr>
        <p:spPr>
          <a:xfrm>
            <a:off x="797674" y="3941197"/>
            <a:ext cx="3455844"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CUBIC default in Linux, most popular TCP for popular Web servers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1" name="Rectangle 3">
            <a:extLst>
              <a:ext uri="{FF2B5EF4-FFF2-40B4-BE49-F238E27FC236}">
                <a16:creationId xmlns:a16="http://schemas.microsoft.com/office/drawing/2014/main" id="{C54D7C1F-CA72-B74A-9DE5-9484E6A6EE53}"/>
              </a:ext>
            </a:extLst>
          </p:cNvPr>
          <p:cNvSpPr txBox="1">
            <a:spLocks noChangeArrowheads="1"/>
          </p:cNvSpPr>
          <p:nvPr/>
        </p:nvSpPr>
        <p:spPr>
          <a:xfrm>
            <a:off x="785990" y="2146300"/>
            <a:ext cx="11164126"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W as a function of the </a:t>
            </a: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cube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the distance between current time  and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2" name="Slide Number Placeholder 2">
            <a:extLst>
              <a:ext uri="{FF2B5EF4-FFF2-40B4-BE49-F238E27FC236}">
                <a16:creationId xmlns:a16="http://schemas.microsoft.com/office/drawing/2014/main" id="{6C8A1230-DDC6-A54E-9B81-5573345B76B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128</a:t>
            </a:fld>
            <a:endParaRPr lang="en-US" dirty="0"/>
          </a:p>
        </p:txBody>
      </p:sp>
    </p:spTree>
    <p:extLst>
      <p:ext uri="{BB962C8B-B14F-4D97-AF65-F5344CB8AC3E}">
        <p14:creationId xmlns:p14="http://schemas.microsoft.com/office/powerpoint/2010/main" val="1823158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dissolv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dissolve">
                                      <p:cBhvr>
                                        <p:cTn id="2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84" grpId="0"/>
      <p:bldP spid="41"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4E84376-3A6A-7040-9ABB-E96A5030BD6F}"/>
              </a:ext>
            </a:extLst>
          </p:cNvPr>
          <p:cNvGrpSpPr/>
          <p:nvPr/>
        </p:nvGrpSpPr>
        <p:grpSpPr>
          <a:xfrm>
            <a:off x="4094463" y="4663823"/>
            <a:ext cx="2885057" cy="1508681"/>
            <a:chOff x="4094463" y="4663823"/>
            <a:chExt cx="2885057" cy="1508681"/>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6" name="Freeform 91">
              <a:extLst>
                <a:ext uri="{FF2B5EF4-FFF2-40B4-BE49-F238E27FC236}">
                  <a16:creationId xmlns:a16="http://schemas.microsoft.com/office/drawing/2014/main" id="{B2C57ABF-178C-0F48-BF12-F94AEC32D063}"/>
                </a:ext>
              </a:extLst>
            </p:cNvPr>
            <p:cNvSpPr>
              <a:spLocks/>
            </p:cNvSpPr>
            <p:nvPr/>
          </p:nvSpPr>
          <p:spPr bwMode="auto">
            <a:xfrm flipV="1">
              <a:off x="4860724" y="5735086"/>
              <a:ext cx="178041" cy="104043"/>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Freeform 91">
              <a:extLst>
                <a:ext uri="{FF2B5EF4-FFF2-40B4-BE49-F238E27FC236}">
                  <a16:creationId xmlns:a16="http://schemas.microsoft.com/office/drawing/2014/main" id="{4D868815-1055-9D47-99AB-5BB4F56217F9}"/>
                </a:ext>
              </a:extLst>
            </p:cNvPr>
            <p:cNvSpPr>
              <a:spLocks/>
            </p:cNvSpPr>
            <p:nvPr/>
          </p:nvSpPr>
          <p:spPr bwMode="auto">
            <a:xfrm flipV="1">
              <a:off x="5445456" y="4663823"/>
              <a:ext cx="45719" cy="202880"/>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8" name="Freeform 92">
              <a:extLst>
                <a:ext uri="{FF2B5EF4-FFF2-40B4-BE49-F238E27FC236}">
                  <a16:creationId xmlns:a16="http://schemas.microsoft.com/office/drawing/2014/main" id="{413D91FB-83FD-B343-90EB-BB6C16387196}"/>
                </a:ext>
              </a:extLst>
            </p:cNvPr>
            <p:cNvSpPr>
              <a:spLocks/>
            </p:cNvSpPr>
            <p:nvPr/>
          </p:nvSpPr>
          <p:spPr bwMode="auto">
            <a:xfrm>
              <a:off x="5532311" y="5746564"/>
              <a:ext cx="336683" cy="244860"/>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6"/>
            <a:ext cx="5073926" cy="1202035"/>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9667"/>
              <a:gd name="connsiteX1" fmla="*/ 6961 w 5156094"/>
              <a:gd name="connsiteY1" fmla="*/ 1166894 h 1559667"/>
              <a:gd name="connsiteX2" fmla="*/ 1387547 w 5156094"/>
              <a:gd name="connsiteY2" fmla="*/ 115085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3959"/>
              <a:gd name="connsiteX1" fmla="*/ 6961 w 5156094"/>
              <a:gd name="connsiteY1" fmla="*/ 1166894 h 1553959"/>
              <a:gd name="connsiteX2" fmla="*/ 1387547 w 5156094"/>
              <a:gd name="connsiteY2" fmla="*/ 1150854 h 1553959"/>
              <a:gd name="connsiteX3" fmla="*/ 1824854 w 5156094"/>
              <a:gd name="connsiteY3" fmla="*/ 1458577 h 1553959"/>
              <a:gd name="connsiteX4" fmla="*/ 2145216 w 5156094"/>
              <a:gd name="connsiteY4" fmla="*/ 1553959 h 1553959"/>
              <a:gd name="connsiteX5" fmla="*/ 2930257 w 5156094"/>
              <a:gd name="connsiteY5" fmla="*/ 1152811 h 1553959"/>
              <a:gd name="connsiteX6" fmla="*/ 5156094 w 5156094"/>
              <a:gd name="connsiteY6" fmla="*/ 1198456 h 1553959"/>
              <a:gd name="connsiteX7" fmla="*/ 5126381 w 5156094"/>
              <a:gd name="connsiteY7" fmla="*/ 64084 h 1553959"/>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930257 w 5156094"/>
              <a:gd name="connsiteY5" fmla="*/ 1152811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063570 w 5156094"/>
              <a:gd name="connsiteY4" fmla="*/ 144367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43677"/>
              <a:gd name="connsiteX1" fmla="*/ 6961 w 5156094"/>
              <a:gd name="connsiteY1" fmla="*/ 1166894 h 1443677"/>
              <a:gd name="connsiteX2" fmla="*/ 1387547 w 5156094"/>
              <a:gd name="connsiteY2" fmla="*/ 1150854 h 1443677"/>
              <a:gd name="connsiteX3" fmla="*/ 1832629 w 5156094"/>
              <a:gd name="connsiteY3" fmla="*/ 1440196 h 1443677"/>
              <a:gd name="connsiteX4" fmla="*/ 2063570 w 5156094"/>
              <a:gd name="connsiteY4" fmla="*/ 1443677 h 1443677"/>
              <a:gd name="connsiteX5" fmla="*/ 2809732 w 5156094"/>
              <a:gd name="connsiteY5" fmla="*/ 1093074 h 1443677"/>
              <a:gd name="connsiteX6" fmla="*/ 5156094 w 5156094"/>
              <a:gd name="connsiteY6" fmla="*/ 1198456 h 1443677"/>
              <a:gd name="connsiteX7" fmla="*/ 5126381 w 5156094"/>
              <a:gd name="connsiteY7" fmla="*/ 64084 h 144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443677">
                <a:moveTo>
                  <a:pt x="0" y="0"/>
                </a:moveTo>
                <a:cubicBezTo>
                  <a:pt x="2320" y="388965"/>
                  <a:pt x="4641" y="777929"/>
                  <a:pt x="6961" y="1166894"/>
                </a:cubicBezTo>
                <a:lnTo>
                  <a:pt x="1387547" y="1150854"/>
                </a:lnTo>
                <a:lnTo>
                  <a:pt x="1832629" y="1440196"/>
                </a:lnTo>
                <a:lnTo>
                  <a:pt x="2063570" y="1443677"/>
                </a:lnTo>
                <a:lnTo>
                  <a:pt x="2809732" y="1093074"/>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4" name="TextBox 123">
            <a:extLst>
              <a:ext uri="{FF2B5EF4-FFF2-40B4-BE49-F238E27FC236}">
                <a16:creationId xmlns:a16="http://schemas.microsoft.com/office/drawing/2014/main" id="{02FCACC2-D909-7B41-AC13-34D894243B2B}"/>
              </a:ext>
            </a:extLst>
          </p:cNvPr>
          <p:cNvSpPr txBox="1"/>
          <p:nvPr/>
        </p:nvSpPr>
        <p:spPr>
          <a:xfrm>
            <a:off x="4692557" y="6277338"/>
            <a:ext cx="31813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b</a:t>
            </a:r>
            <a:r>
              <a:rPr kumimoji="0" lang="en-US" sz="1600" b="0" i="0" u="none" strike="noStrike" kern="1200" cap="none" spc="0" normalizeH="0" baseline="0" noProof="0" dirty="0" err="1">
                <a:ln>
                  <a:noFill/>
                </a:ln>
                <a:solidFill>
                  <a:srgbClr val="C00000"/>
                </a:solidFill>
                <a:effectLst/>
                <a:uLnTx/>
                <a:uFillTx/>
                <a:latin typeface="Calibri" panose="020F0502020204030204"/>
                <a:ea typeface="+mn-ea"/>
                <a:cs typeface="+mn-cs"/>
              </a:rPr>
              <a:t>ottleneck</a:t>
            </a: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 link (almost always busy)</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E3284F9A-6893-1E4D-8B94-17F64D75D82E}"/>
              </a:ext>
            </a:extLst>
          </p:cNvPr>
          <p:cNvCxnSpPr>
            <a:cxnSpLocks/>
          </p:cNvCxnSpPr>
          <p:nvPr/>
        </p:nvCxnSpPr>
        <p:spPr>
          <a:xfrm>
            <a:off x="5609507" y="5767851"/>
            <a:ext cx="0" cy="56627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4DEBF33-EEFE-AC4E-A6EE-FBEFE3D21B68}"/>
              </a:ext>
            </a:extLst>
          </p:cNvPr>
          <p:cNvGrpSpPr/>
          <p:nvPr/>
        </p:nvGrpSpPr>
        <p:grpSpPr>
          <a:xfrm>
            <a:off x="860107" y="5151058"/>
            <a:ext cx="4764459" cy="830997"/>
            <a:chOff x="703842" y="5262044"/>
            <a:chExt cx="4764459" cy="830997"/>
          </a:xfrm>
        </p:grpSpPr>
        <p:sp>
          <p:nvSpPr>
            <p:cNvPr id="135" name="TextBox 134">
              <a:extLst>
                <a:ext uri="{FF2B5EF4-FFF2-40B4-BE49-F238E27FC236}">
                  <a16:creationId xmlns:a16="http://schemas.microsoft.com/office/drawing/2014/main" id="{7C56DC91-6524-264F-BD66-68BD34152AAA}"/>
                </a:ext>
              </a:extLst>
            </p:cNvPr>
            <p:cNvSpPr txBox="1"/>
            <p:nvPr/>
          </p:nvSpPr>
          <p:spPr>
            <a:xfrm>
              <a:off x="703842" y="5262044"/>
              <a:ext cx="2330267" cy="8309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packet queue almost never empty, sometimes overflows packet (loss)</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03C26690-6ACA-ED46-8053-4773384B91BB}"/>
                </a:ext>
              </a:extLst>
            </p:cNvPr>
            <p:cNvGrpSpPr/>
            <p:nvPr/>
          </p:nvGrpSpPr>
          <p:grpSpPr>
            <a:xfrm>
              <a:off x="4921820" y="5505951"/>
              <a:ext cx="546481" cy="386071"/>
              <a:chOff x="4621648" y="3046041"/>
              <a:chExt cx="1120964" cy="769030"/>
            </a:xfrm>
          </p:grpSpPr>
          <p:grpSp>
            <p:nvGrpSpPr>
              <p:cNvPr id="199" name="Group 58">
                <a:extLst>
                  <a:ext uri="{FF2B5EF4-FFF2-40B4-BE49-F238E27FC236}">
                    <a16:creationId xmlns:a16="http://schemas.microsoft.com/office/drawing/2014/main" id="{9C8DCF2E-441E-E74C-B545-52E572FFE3EF}"/>
                  </a:ext>
                </a:extLst>
              </p:cNvPr>
              <p:cNvGrpSpPr>
                <a:grpSpLocks/>
              </p:cNvGrpSpPr>
              <p:nvPr/>
            </p:nvGrpSpPr>
            <p:grpSpPr bwMode="auto">
              <a:xfrm>
                <a:off x="5247312" y="3046041"/>
                <a:ext cx="495300" cy="760413"/>
                <a:chOff x="333961" y="4406169"/>
                <a:chExt cx="1255305" cy="2136353"/>
              </a:xfrm>
            </p:grpSpPr>
            <p:sp>
              <p:nvSpPr>
                <p:cNvPr id="200" name="Freeform 199">
                  <a:extLst>
                    <a:ext uri="{FF2B5EF4-FFF2-40B4-BE49-F238E27FC236}">
                      <a16:creationId xmlns:a16="http://schemas.microsoft.com/office/drawing/2014/main" id="{4B041975-A7A0-664F-80BD-680D4E755238}"/>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1" name="Freeform 200">
                  <a:extLst>
                    <a:ext uri="{FF2B5EF4-FFF2-40B4-BE49-F238E27FC236}">
                      <a16:creationId xmlns:a16="http://schemas.microsoft.com/office/drawing/2014/main" id="{1FFD2B64-546C-2643-AD7C-08944962BECA}"/>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2" name="Rectangle 68">
                  <a:extLst>
                    <a:ext uri="{FF2B5EF4-FFF2-40B4-BE49-F238E27FC236}">
                      <a16:creationId xmlns:a16="http://schemas.microsoft.com/office/drawing/2014/main" id="{4B96C577-1D41-C041-9B20-7071CF6D3F91}"/>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4" name="Group 58">
                <a:extLst>
                  <a:ext uri="{FF2B5EF4-FFF2-40B4-BE49-F238E27FC236}">
                    <a16:creationId xmlns:a16="http://schemas.microsoft.com/office/drawing/2014/main" id="{28D67BA5-B51E-1F4B-9F91-6C8CB9B77825}"/>
                  </a:ext>
                </a:extLst>
              </p:cNvPr>
              <p:cNvGrpSpPr>
                <a:grpSpLocks/>
              </p:cNvGrpSpPr>
              <p:nvPr/>
            </p:nvGrpSpPr>
            <p:grpSpPr bwMode="auto">
              <a:xfrm>
                <a:off x="5041006" y="3051076"/>
                <a:ext cx="495300" cy="760413"/>
                <a:chOff x="333961" y="4406169"/>
                <a:chExt cx="1255305" cy="2136353"/>
              </a:xfrm>
            </p:grpSpPr>
            <p:sp>
              <p:nvSpPr>
                <p:cNvPr id="152" name="Freeform 151">
                  <a:extLst>
                    <a:ext uri="{FF2B5EF4-FFF2-40B4-BE49-F238E27FC236}">
                      <a16:creationId xmlns:a16="http://schemas.microsoft.com/office/drawing/2014/main" id="{56F3A370-4056-4D4B-9032-355AAB97EFC1}"/>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3" name="Freeform 152">
                  <a:extLst>
                    <a:ext uri="{FF2B5EF4-FFF2-40B4-BE49-F238E27FC236}">
                      <a16:creationId xmlns:a16="http://schemas.microsoft.com/office/drawing/2014/main" id="{FC9A9D04-FD70-E345-8B40-8B52B4895FD3}"/>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4" name="Rectangle 68">
                  <a:extLst>
                    <a:ext uri="{FF2B5EF4-FFF2-40B4-BE49-F238E27FC236}">
                      <a16:creationId xmlns:a16="http://schemas.microsoft.com/office/drawing/2014/main" id="{DB9F22EB-34DD-B44E-B8F0-F93A80887B1A}"/>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7" name="Group 61">
                <a:extLst>
                  <a:ext uri="{FF2B5EF4-FFF2-40B4-BE49-F238E27FC236}">
                    <a16:creationId xmlns:a16="http://schemas.microsoft.com/office/drawing/2014/main" id="{8EBA6A47-608B-5949-888D-EE10ACCBFCAC}"/>
                  </a:ext>
                </a:extLst>
              </p:cNvPr>
              <p:cNvGrpSpPr>
                <a:grpSpLocks/>
              </p:cNvGrpSpPr>
              <p:nvPr/>
            </p:nvGrpSpPr>
            <p:grpSpPr bwMode="auto">
              <a:xfrm>
                <a:off x="4816091" y="3049780"/>
                <a:ext cx="494208" cy="761128"/>
                <a:chOff x="335231" y="4405745"/>
                <a:chExt cx="1252537" cy="2138362"/>
              </a:xfrm>
            </p:grpSpPr>
            <p:sp>
              <p:nvSpPr>
                <p:cNvPr id="149" name="Freeform 148">
                  <a:extLst>
                    <a:ext uri="{FF2B5EF4-FFF2-40B4-BE49-F238E27FC236}">
                      <a16:creationId xmlns:a16="http://schemas.microsoft.com/office/drawing/2014/main" id="{8B0E7BF7-08BC-9E4B-BA69-36C0B14D8D1C}"/>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0" name="Freeform 149">
                  <a:extLst>
                    <a:ext uri="{FF2B5EF4-FFF2-40B4-BE49-F238E27FC236}">
                      <a16:creationId xmlns:a16="http://schemas.microsoft.com/office/drawing/2014/main" id="{671F6074-CF54-2643-81D7-12EC582C9E91}"/>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1" name="Rectangle 65">
                  <a:extLst>
                    <a:ext uri="{FF2B5EF4-FFF2-40B4-BE49-F238E27FC236}">
                      <a16:creationId xmlns:a16="http://schemas.microsoft.com/office/drawing/2014/main" id="{24B1948E-031B-0E41-806A-4FBC399FCA5C}"/>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203" name="Group 61">
                <a:extLst>
                  <a:ext uri="{FF2B5EF4-FFF2-40B4-BE49-F238E27FC236}">
                    <a16:creationId xmlns:a16="http://schemas.microsoft.com/office/drawing/2014/main" id="{A84018EA-3016-6944-815C-BDA0454861B8}"/>
                  </a:ext>
                </a:extLst>
              </p:cNvPr>
              <p:cNvGrpSpPr>
                <a:grpSpLocks/>
              </p:cNvGrpSpPr>
              <p:nvPr/>
            </p:nvGrpSpPr>
            <p:grpSpPr bwMode="auto">
              <a:xfrm>
                <a:off x="4621648" y="3053943"/>
                <a:ext cx="494208" cy="761128"/>
                <a:chOff x="335231" y="4405745"/>
                <a:chExt cx="1252537" cy="2138362"/>
              </a:xfrm>
            </p:grpSpPr>
            <p:sp>
              <p:nvSpPr>
                <p:cNvPr id="204" name="Freeform 203">
                  <a:extLst>
                    <a:ext uri="{FF2B5EF4-FFF2-40B4-BE49-F238E27FC236}">
                      <a16:creationId xmlns:a16="http://schemas.microsoft.com/office/drawing/2014/main" id="{A877B87A-03DB-5F4A-A8C2-6E39BA84A122}"/>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5" name="Freeform 204">
                  <a:extLst>
                    <a:ext uri="{FF2B5EF4-FFF2-40B4-BE49-F238E27FC236}">
                      <a16:creationId xmlns:a16="http://schemas.microsoft.com/office/drawing/2014/main" id="{D4629751-292C-9C46-8380-46F69573297B}"/>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6" name="Rectangle 65">
                  <a:extLst>
                    <a:ext uri="{FF2B5EF4-FFF2-40B4-BE49-F238E27FC236}">
                      <a16:creationId xmlns:a16="http://schemas.microsoft.com/office/drawing/2014/main" id="{549A4DDD-F461-2345-B6CC-E7011D8916B0}"/>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cxnSp>
          <p:nvCxnSpPr>
            <p:cNvPr id="17" name="Straight Connector 16">
              <a:extLst>
                <a:ext uri="{FF2B5EF4-FFF2-40B4-BE49-F238E27FC236}">
                  <a16:creationId xmlns:a16="http://schemas.microsoft.com/office/drawing/2014/main" id="{E9EDF9F3-6222-AB41-A132-50D0D344E84F}"/>
                </a:ext>
              </a:extLst>
            </p:cNvPr>
            <p:cNvCxnSpPr>
              <a:cxnSpLocks/>
            </p:cNvCxnSpPr>
            <p:nvPr/>
          </p:nvCxnSpPr>
          <p:spPr>
            <a:xfrm flipH="1">
              <a:off x="2972773" y="5696183"/>
              <a:ext cx="193163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8CF8F38F-0026-3541-8248-4367CE19639B}"/>
              </a:ext>
            </a:extLst>
          </p:cNvPr>
          <p:cNvGrpSpPr/>
          <p:nvPr/>
        </p:nvGrpSpPr>
        <p:grpSpPr>
          <a:xfrm>
            <a:off x="5397500" y="4063641"/>
            <a:ext cx="609600" cy="628987"/>
            <a:chOff x="5486400" y="4101741"/>
            <a:chExt cx="609600" cy="628987"/>
          </a:xfrm>
        </p:grpSpPr>
        <p:sp>
          <p:nvSpPr>
            <p:cNvPr id="112" name="Freeform 10">
              <a:extLst>
                <a:ext uri="{FF2B5EF4-FFF2-40B4-BE49-F238E27FC236}">
                  <a16:creationId xmlns:a16="http://schemas.microsoft.com/office/drawing/2014/main" id="{7793E5EB-2CBF-704E-8E72-9F0A5CB5A075}"/>
                </a:ext>
              </a:extLst>
            </p:cNvPr>
            <p:cNvSpPr>
              <a:spLocks/>
            </p:cNvSpPr>
            <p:nvPr/>
          </p:nvSpPr>
          <p:spPr bwMode="auto">
            <a:xfrm flipH="1">
              <a:off x="5658360" y="4102100"/>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7" name="Group 190">
              <a:extLst>
                <a:ext uri="{FF2B5EF4-FFF2-40B4-BE49-F238E27FC236}">
                  <a16:creationId xmlns:a16="http://schemas.microsoft.com/office/drawing/2014/main" id="{AC979BFC-E642-744F-9DC1-BADB697791A8}"/>
                </a:ext>
              </a:extLst>
            </p:cNvPr>
            <p:cNvGrpSpPr>
              <a:grpSpLocks/>
            </p:cNvGrpSpPr>
            <p:nvPr/>
          </p:nvGrpSpPr>
          <p:grpSpPr bwMode="auto">
            <a:xfrm flipH="1">
              <a:off x="5486400" y="4355542"/>
              <a:ext cx="350533" cy="375186"/>
              <a:chOff x="-44" y="1473"/>
              <a:chExt cx="981" cy="1105"/>
            </a:xfrm>
          </p:grpSpPr>
          <p:pic>
            <p:nvPicPr>
              <p:cNvPr id="118" name="Picture 191" descr="desktop_computer_stylized_medium">
                <a:extLst>
                  <a:ext uri="{FF2B5EF4-FFF2-40B4-BE49-F238E27FC236}">
                    <a16:creationId xmlns:a16="http://schemas.microsoft.com/office/drawing/2014/main" id="{736C455F-8687-0644-9BAB-D641A51B1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192">
                <a:extLst>
                  <a:ext uri="{FF2B5EF4-FFF2-40B4-BE49-F238E27FC236}">
                    <a16:creationId xmlns:a16="http://schemas.microsoft.com/office/drawing/2014/main" id="{2F5B8C3C-D867-384D-B512-9A636B471BA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 name="Group 22">
              <a:extLst>
                <a:ext uri="{FF2B5EF4-FFF2-40B4-BE49-F238E27FC236}">
                  <a16:creationId xmlns:a16="http://schemas.microsoft.com/office/drawing/2014/main" id="{353C0199-62D3-6F48-8939-D9C39B61FAF4}"/>
                </a:ext>
              </a:extLst>
            </p:cNvPr>
            <p:cNvGrpSpPr/>
            <p:nvPr/>
          </p:nvGrpSpPr>
          <p:grpSpPr>
            <a:xfrm>
              <a:off x="5831973" y="4101741"/>
              <a:ext cx="264027" cy="451210"/>
              <a:chOff x="5831973" y="4101740"/>
              <a:chExt cx="295777" cy="502587"/>
            </a:xfrm>
          </p:grpSpPr>
          <p:sp>
            <p:nvSpPr>
              <p:cNvPr id="114" name="Rectangle 24">
                <a:extLst>
                  <a:ext uri="{FF2B5EF4-FFF2-40B4-BE49-F238E27FC236}">
                    <a16:creationId xmlns:a16="http://schemas.microsoft.com/office/drawing/2014/main" id="{429B5AEE-1F47-7F43-9636-D936822F588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 name="Group 21">
                <a:extLst>
                  <a:ext uri="{FF2B5EF4-FFF2-40B4-BE49-F238E27FC236}">
                    <a16:creationId xmlns:a16="http://schemas.microsoft.com/office/drawing/2014/main" id="{E5D92F00-ABB5-E44E-A2E6-C8C218DD732B}"/>
                  </a:ext>
                </a:extLst>
              </p:cNvPr>
              <p:cNvGrpSpPr/>
              <p:nvPr/>
            </p:nvGrpSpPr>
            <p:grpSpPr>
              <a:xfrm>
                <a:off x="5832475" y="4197350"/>
                <a:ext cx="295275" cy="307975"/>
                <a:chOff x="5832475" y="4197350"/>
                <a:chExt cx="295275" cy="307975"/>
              </a:xfrm>
            </p:grpSpPr>
            <p:cxnSp>
              <p:nvCxnSpPr>
                <p:cNvPr id="11" name="Straight Connector 10">
                  <a:extLst>
                    <a:ext uri="{FF2B5EF4-FFF2-40B4-BE49-F238E27FC236}">
                      <a16:creationId xmlns:a16="http://schemas.microsoft.com/office/drawing/2014/main" id="{8C633B10-A8EE-F749-A263-B00982789560}"/>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C585E959-0F41-AC45-8ACF-4B548946D1F2}"/>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F4A0E50-9EDE-554A-A2C3-B6C198AF3E55}"/>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1EFFB3B-ABD3-F54B-AC79-99F2EC5F3CBA}"/>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25" name="Group 24">
            <a:extLst>
              <a:ext uri="{FF2B5EF4-FFF2-40B4-BE49-F238E27FC236}">
                <a16:creationId xmlns:a16="http://schemas.microsoft.com/office/drawing/2014/main" id="{E2F18F8F-3DE9-9D40-A6F4-642CE6C034E9}"/>
              </a:ext>
            </a:extLst>
          </p:cNvPr>
          <p:cNvGrpSpPr/>
          <p:nvPr/>
        </p:nvGrpSpPr>
        <p:grpSpPr>
          <a:xfrm>
            <a:off x="3630569" y="5751891"/>
            <a:ext cx="719335" cy="546078"/>
            <a:chOff x="6454273" y="3133725"/>
            <a:chExt cx="719335" cy="546078"/>
          </a:xfrm>
        </p:grpSpPr>
        <p:sp>
          <p:nvSpPr>
            <p:cNvPr id="157" name="Freeform 10">
              <a:extLst>
                <a:ext uri="{FF2B5EF4-FFF2-40B4-BE49-F238E27FC236}">
                  <a16:creationId xmlns:a16="http://schemas.microsoft.com/office/drawing/2014/main" id="{A3E08F8A-79F3-664D-94EC-D6F2A56013FD}"/>
                </a:ext>
              </a:extLst>
            </p:cNvPr>
            <p:cNvSpPr>
              <a:spLocks/>
            </p:cNvSpPr>
            <p:nvPr/>
          </p:nvSpPr>
          <p:spPr bwMode="auto">
            <a:xfrm>
              <a:off x="6709285" y="3133725"/>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8" name="Group 190">
              <a:extLst>
                <a:ext uri="{FF2B5EF4-FFF2-40B4-BE49-F238E27FC236}">
                  <a16:creationId xmlns:a16="http://schemas.microsoft.com/office/drawing/2014/main" id="{F12EFD77-1ED9-6B45-9162-440ED30B8E2D}"/>
                </a:ext>
              </a:extLst>
            </p:cNvPr>
            <p:cNvGrpSpPr>
              <a:grpSpLocks/>
            </p:cNvGrpSpPr>
            <p:nvPr/>
          </p:nvGrpSpPr>
          <p:grpSpPr bwMode="auto">
            <a:xfrm flipH="1">
              <a:off x="6823075" y="3304617"/>
              <a:ext cx="350533" cy="375186"/>
              <a:chOff x="-44" y="1473"/>
              <a:chExt cx="981" cy="1105"/>
            </a:xfrm>
          </p:grpSpPr>
          <p:pic>
            <p:nvPicPr>
              <p:cNvPr id="194" name="Picture 191" descr="desktop_computer_stylized_medium">
                <a:extLst>
                  <a:ext uri="{FF2B5EF4-FFF2-40B4-BE49-F238E27FC236}">
                    <a16:creationId xmlns:a16="http://schemas.microsoft.com/office/drawing/2014/main" id="{86973CCF-C1DF-0841-9018-188BE9D90B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5" name="Freeform 192">
                <a:extLst>
                  <a:ext uri="{FF2B5EF4-FFF2-40B4-BE49-F238E27FC236}">
                    <a16:creationId xmlns:a16="http://schemas.microsoft.com/office/drawing/2014/main" id="{1BA2C98A-B2E0-1342-9C53-DFB6BA77407C}"/>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B7C3CAC9-57A9-1945-80E8-09659DEFBF5A}"/>
                </a:ext>
              </a:extLst>
            </p:cNvPr>
            <p:cNvGrpSpPr/>
            <p:nvPr/>
          </p:nvGrpSpPr>
          <p:grpSpPr>
            <a:xfrm>
              <a:off x="6454273" y="3142891"/>
              <a:ext cx="264027" cy="451210"/>
              <a:chOff x="5831973" y="4101740"/>
              <a:chExt cx="295777" cy="502587"/>
            </a:xfrm>
          </p:grpSpPr>
          <p:sp>
            <p:nvSpPr>
              <p:cNvPr id="160" name="Rectangle 24">
                <a:extLst>
                  <a:ext uri="{FF2B5EF4-FFF2-40B4-BE49-F238E27FC236}">
                    <a16:creationId xmlns:a16="http://schemas.microsoft.com/office/drawing/2014/main" id="{9BCBF979-1AB3-4D4C-B901-DF34754E95C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1" name="Group 160">
                <a:extLst>
                  <a:ext uri="{FF2B5EF4-FFF2-40B4-BE49-F238E27FC236}">
                    <a16:creationId xmlns:a16="http://schemas.microsoft.com/office/drawing/2014/main" id="{20089A24-B476-774D-9E8B-49EF82FD4800}"/>
                  </a:ext>
                </a:extLst>
              </p:cNvPr>
              <p:cNvGrpSpPr/>
              <p:nvPr/>
            </p:nvGrpSpPr>
            <p:grpSpPr>
              <a:xfrm>
                <a:off x="5832475" y="4197350"/>
                <a:ext cx="295275" cy="307975"/>
                <a:chOff x="5832475" y="4197350"/>
                <a:chExt cx="295275" cy="307975"/>
              </a:xfrm>
            </p:grpSpPr>
            <p:cxnSp>
              <p:nvCxnSpPr>
                <p:cNvPr id="162" name="Straight Connector 161">
                  <a:extLst>
                    <a:ext uri="{FF2B5EF4-FFF2-40B4-BE49-F238E27FC236}">
                      <a16:creationId xmlns:a16="http://schemas.microsoft.com/office/drawing/2014/main" id="{5F09FA03-D6E3-7A4D-8049-92D0A194764C}"/>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A0EBC5D-D027-824C-A722-68415C4F414C}"/>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05A996D-CE7D-CE46-9EA4-5FC548A3380F}"/>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5C053301-7047-704A-A52B-F49445AABC22}"/>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27" name="Freeform 26">
            <a:extLst>
              <a:ext uri="{FF2B5EF4-FFF2-40B4-BE49-F238E27FC236}">
                <a16:creationId xmlns:a16="http://schemas.microsoft.com/office/drawing/2014/main" id="{F36AC441-14B9-214A-9BCB-978EA6F915F7}"/>
              </a:ext>
            </a:extLst>
          </p:cNvPr>
          <p:cNvSpPr/>
          <p:nvPr/>
        </p:nvSpPr>
        <p:spPr>
          <a:xfrm>
            <a:off x="4223838" y="4617911"/>
            <a:ext cx="1958882" cy="1476814"/>
          </a:xfrm>
          <a:custGeom>
            <a:avLst/>
            <a:gdLst>
              <a:gd name="connsiteX0" fmla="*/ 0 w 1809670"/>
              <a:gd name="connsiteY0" fmla="*/ 1560984 h 1560984"/>
              <a:gd name="connsiteX1" fmla="*/ 0 w 1809670"/>
              <a:gd name="connsiteY1" fmla="*/ 1560984 h 1560984"/>
              <a:gd name="connsiteX2" fmla="*/ 765188 w 1809670"/>
              <a:gd name="connsiteY2" fmla="*/ 1059786 h 1560984"/>
              <a:gd name="connsiteX3" fmla="*/ 1086567 w 1809670"/>
              <a:gd name="connsiteY3" fmla="*/ 1055960 h 1560984"/>
              <a:gd name="connsiteX4" fmla="*/ 1798193 w 1809670"/>
              <a:gd name="connsiteY4" fmla="*/ 780492 h 1560984"/>
              <a:gd name="connsiteX5" fmla="*/ 1809670 w 1809670"/>
              <a:gd name="connsiteY5" fmla="*/ 623629 h 1560984"/>
              <a:gd name="connsiteX6" fmla="*/ 1136305 w 1809670"/>
              <a:gd name="connsiteY6" fmla="*/ 218079 h 1560984"/>
              <a:gd name="connsiteX7" fmla="*/ 1178390 w 1809670"/>
              <a:gd name="connsiteY7" fmla="*/ 0 h 1560984"/>
              <a:gd name="connsiteX0" fmla="*/ 3826 w 1813496"/>
              <a:gd name="connsiteY0" fmla="*/ 1560984 h 1560984"/>
              <a:gd name="connsiteX1" fmla="*/ 0 w 1813496"/>
              <a:gd name="connsiteY1" fmla="*/ 1358209 h 1560984"/>
              <a:gd name="connsiteX2" fmla="*/ 769014 w 1813496"/>
              <a:gd name="connsiteY2" fmla="*/ 1059786 h 1560984"/>
              <a:gd name="connsiteX3" fmla="*/ 1090393 w 1813496"/>
              <a:gd name="connsiteY3" fmla="*/ 1055960 h 1560984"/>
              <a:gd name="connsiteX4" fmla="*/ 1802019 w 1813496"/>
              <a:gd name="connsiteY4" fmla="*/ 780492 h 1560984"/>
              <a:gd name="connsiteX5" fmla="*/ 1813496 w 1813496"/>
              <a:gd name="connsiteY5" fmla="*/ 623629 h 1560984"/>
              <a:gd name="connsiteX6" fmla="*/ 1140131 w 1813496"/>
              <a:gd name="connsiteY6" fmla="*/ 218079 h 1560984"/>
              <a:gd name="connsiteX7" fmla="*/ 1182216 w 1813496"/>
              <a:gd name="connsiteY7" fmla="*/ 0 h 1560984"/>
              <a:gd name="connsiteX0" fmla="*/ 57824 w 1867494"/>
              <a:gd name="connsiteY0" fmla="*/ 1560984 h 1560984"/>
              <a:gd name="connsiteX1" fmla="*/ 53998 w 1867494"/>
              <a:gd name="connsiteY1" fmla="*/ 1358209 h 1560984"/>
              <a:gd name="connsiteX2" fmla="*/ 796231 w 1867494"/>
              <a:gd name="connsiteY2" fmla="*/ 1048308 h 1560984"/>
              <a:gd name="connsiteX3" fmla="*/ 1144391 w 1867494"/>
              <a:gd name="connsiteY3" fmla="*/ 1055960 h 1560984"/>
              <a:gd name="connsiteX4" fmla="*/ 1856017 w 1867494"/>
              <a:gd name="connsiteY4" fmla="*/ 780492 h 1560984"/>
              <a:gd name="connsiteX5" fmla="*/ 1867494 w 1867494"/>
              <a:gd name="connsiteY5" fmla="*/ 623629 h 1560984"/>
              <a:gd name="connsiteX6" fmla="*/ 1194129 w 1867494"/>
              <a:gd name="connsiteY6" fmla="*/ 218079 h 1560984"/>
              <a:gd name="connsiteX7" fmla="*/ 1236214 w 1867494"/>
              <a:gd name="connsiteY7" fmla="*/ 0 h 1560984"/>
              <a:gd name="connsiteX0" fmla="*/ 0 w 1809670"/>
              <a:gd name="connsiteY0" fmla="*/ 1560984 h 1560984"/>
              <a:gd name="connsiteX1" fmla="*/ 738407 w 1809670"/>
              <a:gd name="connsiteY1" fmla="*/ 1048308 h 1560984"/>
              <a:gd name="connsiteX2" fmla="*/ 1086567 w 1809670"/>
              <a:gd name="connsiteY2" fmla="*/ 1055960 h 1560984"/>
              <a:gd name="connsiteX3" fmla="*/ 1798193 w 1809670"/>
              <a:gd name="connsiteY3" fmla="*/ 780492 h 1560984"/>
              <a:gd name="connsiteX4" fmla="*/ 1809670 w 1809670"/>
              <a:gd name="connsiteY4" fmla="*/ 623629 h 1560984"/>
              <a:gd name="connsiteX5" fmla="*/ 1136305 w 1809670"/>
              <a:gd name="connsiteY5" fmla="*/ 218079 h 1560984"/>
              <a:gd name="connsiteX6" fmla="*/ 1178390 w 1809670"/>
              <a:gd name="connsiteY6" fmla="*/ 0 h 1560984"/>
              <a:gd name="connsiteX0" fmla="*/ 0 w 1882363"/>
              <a:gd name="connsiteY0" fmla="*/ 1476814 h 1476814"/>
              <a:gd name="connsiteX1" fmla="*/ 811100 w 1882363"/>
              <a:gd name="connsiteY1" fmla="*/ 1048308 h 1476814"/>
              <a:gd name="connsiteX2" fmla="*/ 1159260 w 1882363"/>
              <a:gd name="connsiteY2" fmla="*/ 1055960 h 1476814"/>
              <a:gd name="connsiteX3" fmla="*/ 1870886 w 1882363"/>
              <a:gd name="connsiteY3" fmla="*/ 780492 h 1476814"/>
              <a:gd name="connsiteX4" fmla="*/ 1882363 w 1882363"/>
              <a:gd name="connsiteY4" fmla="*/ 623629 h 1476814"/>
              <a:gd name="connsiteX5" fmla="*/ 1208998 w 1882363"/>
              <a:gd name="connsiteY5" fmla="*/ 218079 h 1476814"/>
              <a:gd name="connsiteX6" fmla="*/ 1251083 w 1882363"/>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882" h="1476814">
                <a:moveTo>
                  <a:pt x="0" y="1476814"/>
                </a:moveTo>
                <a:cubicBezTo>
                  <a:pt x="192094" y="1377658"/>
                  <a:pt x="706525" y="1132479"/>
                  <a:pt x="887619" y="1048308"/>
                </a:cubicBezTo>
                <a:lnTo>
                  <a:pt x="1235779" y="1055960"/>
                </a:lnTo>
                <a:lnTo>
                  <a:pt x="1947405" y="780492"/>
                </a:lnTo>
                <a:lnTo>
                  <a:pt x="1958882" y="623629"/>
                </a:lnTo>
                <a:lnTo>
                  <a:pt x="1285517" y="218079"/>
                </a:lnTo>
                <a:lnTo>
                  <a:pt x="1327602" y="0"/>
                </a:lnTo>
              </a:path>
            </a:pathLst>
          </a:cu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Oval 27">
            <a:extLst>
              <a:ext uri="{FF2B5EF4-FFF2-40B4-BE49-F238E27FC236}">
                <a16:creationId xmlns:a16="http://schemas.microsoft.com/office/drawing/2014/main" id="{47B171D8-935D-0F43-9FDB-7A32B04E971D}"/>
              </a:ext>
            </a:extLst>
          </p:cNvPr>
          <p:cNvSpPr/>
          <p:nvPr/>
        </p:nvSpPr>
        <p:spPr>
          <a:xfrm>
            <a:off x="5543550" y="5391150"/>
            <a:ext cx="133350" cy="37147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9" name="Slide Number Placeholder 2">
            <a:extLst>
              <a:ext uri="{FF2B5EF4-FFF2-40B4-BE49-F238E27FC236}">
                <a16:creationId xmlns:a16="http://schemas.microsoft.com/office/drawing/2014/main" id="{CE78A417-FD79-B646-BFE4-E2CED177C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129</a:t>
            </a:fld>
            <a:endParaRPr lang="en-US" dirty="0"/>
          </a:p>
        </p:txBody>
      </p:sp>
    </p:spTree>
    <p:extLst>
      <p:ext uri="{BB962C8B-B14F-4D97-AF65-F5344CB8AC3E}">
        <p14:creationId xmlns:p14="http://schemas.microsoft.com/office/powerpoint/2010/main" val="226618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5255" y="2683797"/>
            <a:ext cx="1407618" cy="386166"/>
            <a:chOff x="8593764" y="690692"/>
            <a:chExt cx="1407618" cy="386166"/>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93" name="Group 92">
            <a:extLst>
              <a:ext uri="{FF2B5EF4-FFF2-40B4-BE49-F238E27FC236}">
                <a16:creationId xmlns:a16="http://schemas.microsoft.com/office/drawing/2014/main" id="{7B18E3F3-40BD-0C49-8324-41152F4086DF}"/>
              </a:ext>
            </a:extLst>
          </p:cNvPr>
          <p:cNvGrpSpPr/>
          <p:nvPr/>
        </p:nvGrpSpPr>
        <p:grpSpPr>
          <a:xfrm>
            <a:off x="5272320" y="3145339"/>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33F974F9-F1CB-EB4F-9996-B0CAF21D948C}"/>
              </a:ext>
            </a:extLst>
          </p:cNvPr>
          <p:cNvSpPr/>
          <p:nvPr/>
        </p:nvSpPr>
        <p:spPr>
          <a:xfrm>
            <a:off x="5474955" y="2744519"/>
            <a:ext cx="1478052" cy="28426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3" name="Slide Number Placeholder 2">
            <a:extLst>
              <a:ext uri="{FF2B5EF4-FFF2-40B4-BE49-F238E27FC236}">
                <a16:creationId xmlns:a16="http://schemas.microsoft.com/office/drawing/2014/main" id="{763B7DCD-B52F-3E47-BEBE-99834B40354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a:t>
            </a:fld>
            <a:endParaRPr lang="en-US" dirty="0"/>
          </a:p>
        </p:txBody>
      </p:sp>
    </p:spTree>
    <p:extLst>
      <p:ext uri="{BB962C8B-B14F-4D97-AF65-F5344CB8AC3E}">
        <p14:creationId xmlns:p14="http://schemas.microsoft.com/office/powerpoint/2010/main" val="266435789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EBE03E1-A40C-1E40-BB55-6DDFE64A0442}"/>
              </a:ext>
            </a:extLst>
          </p:cNvPr>
          <p:cNvGrpSpPr/>
          <p:nvPr/>
        </p:nvGrpSpPr>
        <p:grpSpPr>
          <a:xfrm>
            <a:off x="4094463" y="4691367"/>
            <a:ext cx="2885057" cy="1481137"/>
            <a:chOff x="4094463" y="4691367"/>
            <a:chExt cx="2885057" cy="1481137"/>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Rectangle 4">
            <a:extLst>
              <a:ext uri="{FF2B5EF4-FFF2-40B4-BE49-F238E27FC236}">
                <a16:creationId xmlns:a16="http://schemas.microsoft.com/office/drawing/2014/main" id="{0B86E12D-57F9-004F-9A98-0E80FDFD03ED}"/>
              </a:ext>
            </a:extLst>
          </p:cNvPr>
          <p:cNvSpPr txBox="1">
            <a:spLocks noChangeArrowheads="1"/>
          </p:cNvSpPr>
          <p:nvPr/>
        </p:nvSpPr>
        <p:spPr>
          <a:xfrm>
            <a:off x="640467" y="2288196"/>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understanding congestion: useful to focus on congested bottleneck link</a:t>
            </a:r>
          </a:p>
        </p:txBody>
      </p:sp>
      <p:grpSp>
        <p:nvGrpSpPr>
          <p:cNvPr id="16" name="Group 15">
            <a:extLst>
              <a:ext uri="{FF2B5EF4-FFF2-40B4-BE49-F238E27FC236}">
                <a16:creationId xmlns:a16="http://schemas.microsoft.com/office/drawing/2014/main" id="{9F054DCB-F0FC-6040-B6B9-B0434AA6A860}"/>
              </a:ext>
            </a:extLst>
          </p:cNvPr>
          <p:cNvGrpSpPr/>
          <p:nvPr/>
        </p:nvGrpSpPr>
        <p:grpSpPr>
          <a:xfrm>
            <a:off x="4839045" y="5517878"/>
            <a:ext cx="876995" cy="403711"/>
            <a:chOff x="5033182" y="4091488"/>
            <a:chExt cx="876995" cy="403711"/>
          </a:xfrm>
        </p:grpSpPr>
        <p:cxnSp>
          <p:nvCxnSpPr>
            <p:cNvPr id="15" name="Straight Connector 14">
              <a:extLst>
                <a:ext uri="{FF2B5EF4-FFF2-40B4-BE49-F238E27FC236}">
                  <a16:creationId xmlns:a16="http://schemas.microsoft.com/office/drawing/2014/main" id="{D3004F00-B27A-6543-B345-6627D113767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689B243-A85D-9243-A088-8DCC1C93FE82}"/>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68C9EE21-A866-EF40-B74B-25BD15BDB166}"/>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6E71FDDD-28C2-D944-937D-A37D3B73085B}"/>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709E3FA-52FC-C645-9DA2-F1100115207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77D666-34E2-244E-B3D8-6FE1A4596746}"/>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16E7784A-7CF2-DB4E-B801-AE25BE617B3D}"/>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3F5A847F-7DB0-4448-866C-A04E3D418E75}"/>
              </a:ext>
            </a:extLst>
          </p:cNvPr>
          <p:cNvGrpSpPr/>
          <p:nvPr/>
        </p:nvGrpSpPr>
        <p:grpSpPr>
          <a:xfrm>
            <a:off x="3613959" y="3330565"/>
            <a:ext cx="4288552" cy="1038257"/>
            <a:chOff x="3613959" y="3330565"/>
            <a:chExt cx="4288552" cy="1038257"/>
          </a:xfrm>
        </p:grpSpPr>
        <p:sp>
          <p:nvSpPr>
            <p:cNvPr id="18" name="TextBox 17">
              <a:extLst>
                <a:ext uri="{FF2B5EF4-FFF2-40B4-BE49-F238E27FC236}">
                  <a16:creationId xmlns:a16="http://schemas.microsoft.com/office/drawing/2014/main" id="{72BF638B-27BF-9A44-BC9B-E5A7126F9971}"/>
                </a:ext>
              </a:extLst>
            </p:cNvPr>
            <p:cNvSpPr txBox="1"/>
            <p:nvPr/>
          </p:nvSpPr>
          <p:spPr>
            <a:xfrm>
              <a:off x="3932559" y="3330565"/>
              <a:ext cx="3969952" cy="840230"/>
            </a:xfrm>
            <a:prstGeom prst="rect">
              <a:avLst/>
            </a:prstGeom>
            <a:noFill/>
          </p:spPr>
          <p:txBody>
            <a:bodyPr wrap="square" rtlCol="0">
              <a:spAutoFit/>
            </a:bodyPr>
            <a:lstStyle/>
            <a:p>
              <a:pPr marL="460375" marR="0" lvl="0" indent="-460375" algn="l"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will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end-end throughout with congested bottleneck</a:t>
              </a:r>
            </a:p>
          </p:txBody>
        </p:sp>
        <p:cxnSp>
          <p:nvCxnSpPr>
            <p:cNvPr id="20" name="Straight Connector 19">
              <a:extLst>
                <a:ext uri="{FF2B5EF4-FFF2-40B4-BE49-F238E27FC236}">
                  <a16:creationId xmlns:a16="http://schemas.microsoft.com/office/drawing/2014/main" id="{61879EEE-DD1C-214C-8FBA-E99A26753318}"/>
                </a:ext>
              </a:extLst>
            </p:cNvPr>
            <p:cNvCxnSpPr>
              <a:cxnSpLocks/>
            </p:cNvCxnSpPr>
            <p:nvPr/>
          </p:nvCxnSpPr>
          <p:spPr>
            <a:xfrm flipH="1">
              <a:off x="3613959" y="3751185"/>
              <a:ext cx="738967" cy="6176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8C456841-AE6B-A44B-9596-8457DAC42D7B}"/>
              </a:ext>
            </a:extLst>
          </p:cNvPr>
          <p:cNvGrpSpPr/>
          <p:nvPr/>
        </p:nvGrpSpPr>
        <p:grpSpPr>
          <a:xfrm>
            <a:off x="477143" y="5329279"/>
            <a:ext cx="4243986" cy="840230"/>
            <a:chOff x="477143" y="5329279"/>
            <a:chExt cx="4243986" cy="840230"/>
          </a:xfrm>
        </p:grpSpPr>
        <p:sp>
          <p:nvSpPr>
            <p:cNvPr id="110" name="TextBox 109">
              <a:extLst>
                <a:ext uri="{FF2B5EF4-FFF2-40B4-BE49-F238E27FC236}">
                  <a16:creationId xmlns:a16="http://schemas.microsoft.com/office/drawing/2014/main" id="{67AC24E6-353D-7641-8425-F6A26F20ABC7}"/>
                </a:ext>
              </a:extLst>
            </p:cNvPr>
            <p:cNvSpPr txBox="1"/>
            <p:nvPr/>
          </p:nvSpPr>
          <p:spPr>
            <a:xfrm>
              <a:off x="477143" y="5329279"/>
              <a:ext cx="2818708" cy="840230"/>
            </a:xfrm>
            <a:prstGeom prst="rect">
              <a:avLst/>
            </a:prstGeom>
            <a:noFill/>
          </p:spPr>
          <p:txBody>
            <a:bodyPr wrap="square" rtlCol="0">
              <a:spAutoFit/>
            </a:bodyPr>
            <a:lstStyle/>
            <a:p>
              <a:pPr marL="460375" marR="0" lvl="0" indent="-460375" algn="r"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will</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measured RTT</a:t>
              </a:r>
            </a:p>
          </p:txBody>
        </p:sp>
        <p:cxnSp>
          <p:nvCxnSpPr>
            <p:cNvPr id="25" name="Straight Connector 24">
              <a:extLst>
                <a:ext uri="{FF2B5EF4-FFF2-40B4-BE49-F238E27FC236}">
                  <a16:creationId xmlns:a16="http://schemas.microsoft.com/office/drawing/2014/main" id="{AFA3AC7C-9D37-4246-A57A-7A9F9DD69A66}"/>
                </a:ext>
              </a:extLst>
            </p:cNvPr>
            <p:cNvCxnSpPr/>
            <p:nvPr/>
          </p:nvCxnSpPr>
          <p:spPr>
            <a:xfrm>
              <a:off x="3375025" y="5714069"/>
              <a:ext cx="13461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D625C25C-416C-5C4E-AFF1-F6889ED15803}"/>
              </a:ext>
            </a:extLst>
          </p:cNvPr>
          <p:cNvCxnSpPr/>
          <p:nvPr/>
        </p:nvCxnSpPr>
        <p:spPr>
          <a:xfrm>
            <a:off x="3375025" y="6443089"/>
            <a:ext cx="5028511" cy="0"/>
          </a:xfrm>
          <a:prstGeom prst="line">
            <a:avLst/>
          </a:prstGeom>
          <a:ln w="15875">
            <a:solidFill>
              <a:schemeClr val="tx1"/>
            </a:solidFill>
            <a:headEnd type="triangle"/>
            <a:tailEnd type="triangle" w="lg"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205F52A-5790-B345-9AB7-858A5F8D4937}"/>
              </a:ext>
            </a:extLst>
          </p:cNvPr>
          <p:cNvSpPr txBox="1"/>
          <p:nvPr/>
        </p:nvSpPr>
        <p:spPr>
          <a:xfrm>
            <a:off x="4970635" y="6269341"/>
            <a:ext cx="535018"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sp>
        <p:nvSpPr>
          <p:cNvPr id="31" name="TextBox 30">
            <a:extLst>
              <a:ext uri="{FF2B5EF4-FFF2-40B4-BE49-F238E27FC236}">
                <a16:creationId xmlns:a16="http://schemas.microsoft.com/office/drawing/2014/main" id="{AB18F1EA-ED80-CE47-9C3C-647F034AB95E}"/>
              </a:ext>
            </a:extLst>
          </p:cNvPr>
          <p:cNvSpPr txBox="1"/>
          <p:nvPr/>
        </p:nvSpPr>
        <p:spPr>
          <a:xfrm>
            <a:off x="5618466" y="5874964"/>
            <a:ext cx="7584409" cy="424732"/>
          </a:xfrm>
          <a:prstGeom prst="rect">
            <a:avLst/>
          </a:prstGeom>
          <a:noFill/>
        </p:spPr>
        <p:txBody>
          <a:bodyPr wrap="square" rtlCol="0">
            <a:spAutoFit/>
          </a:bodyPr>
          <a:lstStyle/>
          <a:p>
            <a:pPr marL="587375" marR="0" lvl="0" indent="-587375" algn="l" defTabSz="914400" rtl="0" eaLnBrk="1" fontAlgn="auto" latinLnBrk="0" hangingPunct="1">
              <a:lnSpc>
                <a:spcPct val="90000"/>
              </a:lnSpc>
              <a:spcBef>
                <a:spcPts val="0"/>
              </a:spcBef>
              <a:spcAft>
                <a:spcPts val="0"/>
              </a:spcAft>
              <a:buClrTx/>
              <a:buSzTx/>
              <a:buFontTx/>
              <a:buNone/>
              <a:tabLst/>
              <a:defRPr/>
            </a:pPr>
            <a:r>
              <a:rPr kumimoji="0" lang="en-US" sz="2400" b="1" i="1" u="none" strike="noStrike" kern="1200" cap="none" spc="0" normalizeH="0" baseline="0" noProof="0" dirty="0">
                <a:ln>
                  <a:noFill/>
                </a:ln>
                <a:solidFill>
                  <a:srgbClr val="0000A3"/>
                </a:solidFill>
                <a:effectLst/>
                <a:uLnTx/>
                <a:uFillTx/>
                <a:latin typeface="Calibri" panose="020F0502020204030204"/>
                <a:ea typeface="+mn-ea"/>
                <a:cs typeface="+mn-cs"/>
              </a:rPr>
              <a:t>Goal: </a:t>
            </a:r>
            <a:r>
              <a:rPr kumimoji="0" lang="en-US" sz="2200" b="0" i="1" u="none" strike="noStrike" kern="1200" cap="none" spc="0" normalizeH="0" baseline="0" noProof="0" dirty="0">
                <a:ln>
                  <a:noFill/>
                </a:ln>
                <a:solidFill>
                  <a:prstClr val="black"/>
                </a:solidFill>
                <a:effectLst/>
                <a:uLnTx/>
                <a:uFillTx/>
                <a:latin typeface="Calibri" panose="020F0502020204030204"/>
                <a:ea typeface="+mn-ea"/>
                <a:cs typeface="+mn-cs"/>
              </a:rPr>
              <a:t>“keep the end-end pipe just full, but not fuller”</a:t>
            </a:r>
          </a:p>
        </p:txBody>
      </p:sp>
      <p:sp>
        <p:nvSpPr>
          <p:cNvPr id="106" name="Slide Number Placeholder 2">
            <a:extLst>
              <a:ext uri="{FF2B5EF4-FFF2-40B4-BE49-F238E27FC236}">
                <a16:creationId xmlns:a16="http://schemas.microsoft.com/office/drawing/2014/main" id="{C4CCE602-07A6-B94E-8022-E968DB6C613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130</a:t>
            </a:fld>
            <a:endParaRPr lang="en-US" dirty="0"/>
          </a:p>
        </p:txBody>
      </p:sp>
    </p:spTree>
    <p:extLst>
      <p:ext uri="{BB962C8B-B14F-4D97-AF65-F5344CB8AC3E}">
        <p14:creationId xmlns:p14="http://schemas.microsoft.com/office/powerpoint/2010/main" val="392805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dissolve">
                                      <p:cBhvr>
                                        <p:cTn id="7" dur="500"/>
                                        <p:tgtEl>
                                          <p:spTgt spid="89"/>
                                        </p:tgtEl>
                                      </p:cBhvr>
                                    </p:animEffect>
                                  </p:childTnLst>
                                </p:cTn>
                              </p:par>
                              <p:par>
                                <p:cTn id="8" presetID="9" presetClass="exit" presetSubtype="0" fill="hold" nodeType="withEffect">
                                  <p:stCondLst>
                                    <p:cond delay="0"/>
                                  </p:stCondLst>
                                  <p:childTnLst>
                                    <p:animEffect transition="out" filter="dissolv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dissolv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dissolv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dissolve">
                                      <p:cBhvr>
                                        <p:cTn id="2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31"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30271" y="1334752"/>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marR="0" lvl="0" indent="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Keeping sender-to-receiver pipe “just full enough, but no fuller”: keep bottleneck link busy transmitting, but avoid high delays/buffering</a:t>
            </a:r>
          </a:p>
        </p:txBody>
      </p:sp>
      <p:grpSp>
        <p:nvGrpSpPr>
          <p:cNvPr id="23" name="Group 22">
            <a:extLst>
              <a:ext uri="{FF2B5EF4-FFF2-40B4-BE49-F238E27FC236}">
                <a16:creationId xmlns:a16="http://schemas.microsoft.com/office/drawing/2014/main" id="{136B4431-4002-B74D-B3BA-B0C220251CB6}"/>
              </a:ext>
            </a:extLst>
          </p:cNvPr>
          <p:cNvGrpSpPr/>
          <p:nvPr/>
        </p:nvGrpSpPr>
        <p:grpSpPr>
          <a:xfrm>
            <a:off x="1216626" y="2508955"/>
            <a:ext cx="5802008" cy="918937"/>
            <a:chOff x="2365663" y="2430127"/>
            <a:chExt cx="5802008" cy="918937"/>
          </a:xfrm>
        </p:grpSpPr>
        <p:grpSp>
          <p:nvGrpSpPr>
            <p:cNvPr id="212" name="Group 190">
              <a:extLst>
                <a:ext uri="{FF2B5EF4-FFF2-40B4-BE49-F238E27FC236}">
                  <a16:creationId xmlns:a16="http://schemas.microsoft.com/office/drawing/2014/main" id="{1BEB02B0-C16F-034C-BBAD-5DB73C96AD78}"/>
                </a:ext>
              </a:extLst>
            </p:cNvPr>
            <p:cNvGrpSpPr>
              <a:grpSpLocks/>
            </p:cNvGrpSpPr>
            <p:nvPr/>
          </p:nvGrpSpPr>
          <p:grpSpPr bwMode="auto">
            <a:xfrm flipH="1">
              <a:off x="2365663" y="2430127"/>
              <a:ext cx="673100" cy="701675"/>
              <a:chOff x="-44" y="1473"/>
              <a:chExt cx="981" cy="1105"/>
            </a:xfrm>
          </p:grpSpPr>
          <p:pic>
            <p:nvPicPr>
              <p:cNvPr id="213" name="Picture 191" descr="desktop_computer_stylized_medium">
                <a:extLst>
                  <a:ext uri="{FF2B5EF4-FFF2-40B4-BE49-F238E27FC236}">
                    <a16:creationId xmlns:a16="http://schemas.microsoft.com/office/drawing/2014/main" id="{5230AF6F-A0E4-0F40-90F2-B49DEE901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192">
                <a:extLst>
                  <a:ext uri="{FF2B5EF4-FFF2-40B4-BE49-F238E27FC236}">
                    <a16:creationId xmlns:a16="http://schemas.microsoft.com/office/drawing/2014/main" id="{EB8220CB-48C1-504B-9215-0FA50BED28A3}"/>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190">
              <a:extLst>
                <a:ext uri="{FF2B5EF4-FFF2-40B4-BE49-F238E27FC236}">
                  <a16:creationId xmlns:a16="http://schemas.microsoft.com/office/drawing/2014/main" id="{0F072356-83E5-7644-BFC6-AA47F8D1DC03}"/>
                </a:ext>
              </a:extLst>
            </p:cNvPr>
            <p:cNvGrpSpPr>
              <a:grpSpLocks/>
            </p:cNvGrpSpPr>
            <p:nvPr/>
          </p:nvGrpSpPr>
          <p:grpSpPr bwMode="auto">
            <a:xfrm flipH="1">
              <a:off x="7493993" y="2467744"/>
              <a:ext cx="673678" cy="702006"/>
              <a:chOff x="-44" y="1473"/>
              <a:chExt cx="981" cy="1105"/>
            </a:xfrm>
          </p:grpSpPr>
          <p:pic>
            <p:nvPicPr>
              <p:cNvPr id="230" name="Picture 191" descr="desktop_computer_stylized_medium">
                <a:extLst>
                  <a:ext uri="{FF2B5EF4-FFF2-40B4-BE49-F238E27FC236}">
                    <a16:creationId xmlns:a16="http://schemas.microsoft.com/office/drawing/2014/main" id="{4507DD2C-8D56-7644-B5AF-0C0A90DF92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1" name="Freeform 192">
                <a:extLst>
                  <a:ext uri="{FF2B5EF4-FFF2-40B4-BE49-F238E27FC236}">
                    <a16:creationId xmlns:a16="http://schemas.microsoft.com/office/drawing/2014/main" id="{2838DBD0-6CF7-2B4C-AF1C-FC929CAD15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3" name="Group 232">
              <a:extLst>
                <a:ext uri="{FF2B5EF4-FFF2-40B4-BE49-F238E27FC236}">
                  <a16:creationId xmlns:a16="http://schemas.microsoft.com/office/drawing/2014/main" id="{44545816-4C7B-7846-8988-A05301734F47}"/>
                </a:ext>
              </a:extLst>
            </p:cNvPr>
            <p:cNvGrpSpPr/>
            <p:nvPr/>
          </p:nvGrpSpPr>
          <p:grpSpPr>
            <a:xfrm>
              <a:off x="5227521" y="2574515"/>
              <a:ext cx="876995" cy="403711"/>
              <a:chOff x="5033182" y="4091488"/>
              <a:chExt cx="876995" cy="403711"/>
            </a:xfrm>
          </p:grpSpPr>
          <p:cxnSp>
            <p:nvCxnSpPr>
              <p:cNvPr id="234" name="Straight Connector 233">
                <a:extLst>
                  <a:ext uri="{FF2B5EF4-FFF2-40B4-BE49-F238E27FC236}">
                    <a16:creationId xmlns:a16="http://schemas.microsoft.com/office/drawing/2014/main" id="{3D51E61F-DA54-2643-BAD4-268E7575F59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5" name="Rectangle 234">
                <a:extLst>
                  <a:ext uri="{FF2B5EF4-FFF2-40B4-BE49-F238E27FC236}">
                    <a16:creationId xmlns:a16="http://schemas.microsoft.com/office/drawing/2014/main" id="{8123A8E9-67AB-C74F-925C-E7D244041419}"/>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640BDC0F-EFFD-484D-83D9-2FB005386232}"/>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7" name="Straight Connector 236">
                <a:extLst>
                  <a:ext uri="{FF2B5EF4-FFF2-40B4-BE49-F238E27FC236}">
                    <a16:creationId xmlns:a16="http://schemas.microsoft.com/office/drawing/2014/main" id="{1BCB38CC-A870-9B4A-A5DB-98356F6B39AA}"/>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CF902B15-3C54-A647-A9A9-535E0C74301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3171852F-D884-A742-885D-93002D5B0D9D}"/>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40" name="Rectangle 239">
                <a:extLst>
                  <a:ext uri="{FF2B5EF4-FFF2-40B4-BE49-F238E27FC236}">
                    <a16:creationId xmlns:a16="http://schemas.microsoft.com/office/drawing/2014/main" id="{D2D019EE-47E4-224B-BBF8-5443E4900165}"/>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7B009AAC-9DFA-ED4A-91AE-DA00BB581A0B}"/>
                </a:ext>
              </a:extLst>
            </p:cNvPr>
            <p:cNvGrpSpPr/>
            <p:nvPr/>
          </p:nvGrpSpPr>
          <p:grpSpPr>
            <a:xfrm>
              <a:off x="3067072" y="2776371"/>
              <a:ext cx="4456450" cy="344905"/>
              <a:chOff x="3391522" y="3946678"/>
              <a:chExt cx="4456450" cy="344905"/>
            </a:xfrm>
          </p:grpSpPr>
          <p:cxnSp>
            <p:nvCxnSpPr>
              <p:cNvPr id="247" name="Straight Connector 246">
                <a:extLst>
                  <a:ext uri="{FF2B5EF4-FFF2-40B4-BE49-F238E27FC236}">
                    <a16:creationId xmlns:a16="http://schemas.microsoft.com/office/drawing/2014/main" id="{434B4871-78D8-4E49-92B1-439A3541CBD6}"/>
                  </a:ext>
                </a:extLst>
              </p:cNvPr>
              <p:cNvCxnSpPr>
                <a:cxnSpLocks/>
              </p:cNvCxnSpPr>
              <p:nvPr/>
            </p:nvCxnSpPr>
            <p:spPr>
              <a:xfrm>
                <a:off x="3391522" y="3946678"/>
                <a:ext cx="4456450" cy="0"/>
              </a:xfrm>
              <a:prstGeom prst="line">
                <a:avLst/>
              </a:prstGeom>
              <a:ln w="15875">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05D2D98D-623A-FC44-9A40-156B6A2B4E10}"/>
                  </a:ext>
                </a:extLst>
              </p:cNvPr>
              <p:cNvCxnSpPr>
                <a:cxnSpLocks/>
              </p:cNvCxnSpPr>
              <p:nvPr/>
            </p:nvCxnSpPr>
            <p:spPr>
              <a:xfrm>
                <a:off x="3391522" y="4291583"/>
                <a:ext cx="4456450" cy="0"/>
              </a:xfrm>
              <a:prstGeom prst="line">
                <a:avLst/>
              </a:prstGeom>
              <a:ln w="15875">
                <a:solidFill>
                  <a:schemeClr val="tx1"/>
                </a:solidFill>
                <a:headEnd type="triangle"/>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5A69AD9-CFF6-7544-A126-02A8879C32D5}"/>
                  </a:ext>
                </a:extLst>
              </p:cNvPr>
              <p:cNvCxnSpPr>
                <a:cxnSpLocks/>
              </p:cNvCxnSpPr>
              <p:nvPr/>
            </p:nvCxnSpPr>
            <p:spPr>
              <a:xfrm>
                <a:off x="7847972" y="3946678"/>
                <a:ext cx="0" cy="34490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3235E34B-03D9-694A-B4F9-262BA47FDC5E}"/>
                </a:ext>
              </a:extLst>
            </p:cNvPr>
            <p:cNvSpPr txBox="1"/>
            <p:nvPr/>
          </p:nvSpPr>
          <p:spPr>
            <a:xfrm>
              <a:off x="3454066" y="2887399"/>
              <a:ext cx="1465722"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750855" y="3728780"/>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Delay-based approach:</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 minimum observed RTT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itchFamily="2" charset="2"/>
              </a:rPr>
              <a:t> (uncongested path)</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uncongested throughput with congestion window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is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cwnd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endParaRPr kumimoji="0" lang="en-US" sz="24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AB6FF2A-EB61-BB4D-9956-9ED80C80ECD5}"/>
              </a:ext>
            </a:extLst>
          </p:cNvPr>
          <p:cNvSpPr txBox="1"/>
          <p:nvPr/>
        </p:nvSpPr>
        <p:spPr>
          <a:xfrm>
            <a:off x="2305029" y="5206661"/>
            <a:ext cx="7555832" cy="16004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if measured throughput “very close” to  uncongested throughput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increase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alibri"/>
                <a:ea typeface="+mn-ea"/>
                <a:cs typeface="+mn-cs"/>
              </a:rPr>
              <a:t> linearly                /* since path not congested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else if measured throughput “far below” uncongested throughout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      decrease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a:ea typeface="+mn-ea"/>
                <a:cs typeface="+mn-cs"/>
              </a:rPr>
              <a:t>linearly </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since path is congested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4" name="Group 23">
            <a:extLst>
              <a:ext uri="{FF2B5EF4-FFF2-40B4-BE49-F238E27FC236}">
                <a16:creationId xmlns:a16="http://schemas.microsoft.com/office/drawing/2014/main" id="{C2C7C675-E90D-E541-926D-0B3366A93379}"/>
              </a:ext>
            </a:extLst>
          </p:cNvPr>
          <p:cNvGrpSpPr/>
          <p:nvPr/>
        </p:nvGrpSpPr>
        <p:grpSpPr>
          <a:xfrm>
            <a:off x="7368304" y="2588834"/>
            <a:ext cx="3548062" cy="1114151"/>
            <a:chOff x="7481866" y="2350865"/>
            <a:chExt cx="3548062" cy="1114151"/>
          </a:xfrm>
        </p:grpSpPr>
        <p:sp>
          <p:nvSpPr>
            <p:cNvPr id="250" name="TextBox 249">
              <a:extLst>
                <a:ext uri="{FF2B5EF4-FFF2-40B4-BE49-F238E27FC236}">
                  <a16:creationId xmlns:a16="http://schemas.microsoft.com/office/drawing/2014/main" id="{762B06AF-6E17-B749-AF47-CA83D0FA5E18}"/>
                </a:ext>
              </a:extLst>
            </p:cNvPr>
            <p:cNvSpPr txBox="1"/>
            <p:nvPr/>
          </p:nvSpPr>
          <p:spPr>
            <a:xfrm>
              <a:off x="9172199" y="2941796"/>
              <a:ext cx="1675523"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20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nvGrpSpPr>
            <p:cNvPr id="22" name="Group 21">
              <a:extLst>
                <a:ext uri="{FF2B5EF4-FFF2-40B4-BE49-F238E27FC236}">
                  <a16:creationId xmlns:a16="http://schemas.microsoft.com/office/drawing/2014/main" id="{AE435EA1-68BC-6A43-9BBF-6B0256C5B6AB}"/>
                </a:ext>
              </a:extLst>
            </p:cNvPr>
            <p:cNvGrpSpPr/>
            <p:nvPr/>
          </p:nvGrpSpPr>
          <p:grpSpPr>
            <a:xfrm>
              <a:off x="7481866" y="2350865"/>
              <a:ext cx="3548062" cy="923986"/>
              <a:chOff x="7519640" y="2453981"/>
              <a:chExt cx="3548062" cy="923986"/>
            </a:xfrm>
          </p:grpSpPr>
          <p:sp>
            <p:nvSpPr>
              <p:cNvPr id="15" name="TextBox 14">
                <a:extLst>
                  <a:ext uri="{FF2B5EF4-FFF2-40B4-BE49-F238E27FC236}">
                    <a16:creationId xmlns:a16="http://schemas.microsoft.com/office/drawing/2014/main" id="{A8DCC063-E112-F040-9122-97D83F370C02}"/>
                  </a:ext>
                </a:extLst>
              </p:cNvPr>
              <p:cNvSpPr txBox="1"/>
              <p:nvPr/>
            </p:nvSpPr>
            <p:spPr>
              <a:xfrm>
                <a:off x="7519640" y="2731636"/>
                <a:ext cx="1371594" cy="646331"/>
              </a:xfrm>
              <a:prstGeom prst="rect">
                <a:avLst/>
              </a:prstGeom>
              <a:noFill/>
            </p:spPr>
            <p:txBody>
              <a:bodyPr wrap="none" rtlCol="0">
                <a:spAutoFit/>
              </a:body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measured </a:t>
                </a:r>
              </a:p>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throughput</a:t>
                </a:r>
              </a:p>
            </p:txBody>
          </p:sp>
          <p:cxnSp>
            <p:nvCxnSpPr>
              <p:cNvPr id="20" name="Straight Connector 19">
                <a:extLst>
                  <a:ext uri="{FF2B5EF4-FFF2-40B4-BE49-F238E27FC236}">
                    <a16:creationId xmlns:a16="http://schemas.microsoft.com/office/drawing/2014/main" id="{501FADCE-D52D-A546-A51C-7C5C0F44A9F9}"/>
                  </a:ext>
                </a:extLst>
              </p:cNvPr>
              <p:cNvCxnSpPr/>
              <p:nvPr/>
            </p:nvCxnSpPr>
            <p:spPr>
              <a:xfrm>
                <a:off x="9284574" y="3075516"/>
                <a:ext cx="914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51" name="TextBox 250">
                <a:extLst>
                  <a:ext uri="{FF2B5EF4-FFF2-40B4-BE49-F238E27FC236}">
                    <a16:creationId xmlns:a16="http://schemas.microsoft.com/office/drawing/2014/main" id="{7B4D3BB6-3CFB-6C45-940A-E4E94F854B53}"/>
                  </a:ext>
                </a:extLst>
              </p:cNvPr>
              <p:cNvSpPr txBox="1"/>
              <p:nvPr/>
            </p:nvSpPr>
            <p:spPr>
              <a:xfrm>
                <a:off x="8852626" y="2855966"/>
                <a:ext cx="31290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252" name="TextBox 251">
                <a:extLst>
                  <a:ext uri="{FF2B5EF4-FFF2-40B4-BE49-F238E27FC236}">
                    <a16:creationId xmlns:a16="http://schemas.microsoft.com/office/drawing/2014/main" id="{5FFFB67C-3E95-CC4C-A770-35AB56ED6EDF}"/>
                  </a:ext>
                </a:extLst>
              </p:cNvPr>
              <p:cNvSpPr txBox="1"/>
              <p:nvPr/>
            </p:nvSpPr>
            <p:spPr>
              <a:xfrm>
                <a:off x="9209973" y="2453981"/>
                <a:ext cx="1857729" cy="6463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bytes sent in last RTT interval</a:t>
                </a:r>
              </a:p>
            </p:txBody>
          </p:sp>
        </p:grpSp>
      </p:grpSp>
      <p:sp>
        <p:nvSpPr>
          <p:cNvPr id="33" name="Slide Number Placeholder 2">
            <a:extLst>
              <a:ext uri="{FF2B5EF4-FFF2-40B4-BE49-F238E27FC236}">
                <a16:creationId xmlns:a16="http://schemas.microsoft.com/office/drawing/2014/main" id="{B15398F9-10A7-C54A-90AA-7094BBDF22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131</a:t>
            </a:fld>
            <a:endParaRPr lang="en-US" dirty="0"/>
          </a:p>
        </p:txBody>
      </p:sp>
    </p:spTree>
    <p:extLst>
      <p:ext uri="{BB962C8B-B14F-4D97-AF65-F5344CB8AC3E}">
        <p14:creationId xmlns:p14="http://schemas.microsoft.com/office/powerpoint/2010/main" val="337408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dissolve">
                                      <p:cBhvr>
                                        <p:cTn id="7" dur="500"/>
                                        <p:tgtEl>
                                          <p:spTgt spid="24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dissolv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1"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574392" y="16141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 without inducing/forcing loss</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maximizing throughout (“keeping the just pipe full… ”) while keeping delay low (“…but not fuller”)</a:t>
            </a:r>
          </a:p>
        </p:txBody>
      </p:sp>
      <p:sp>
        <p:nvSpPr>
          <p:cNvPr id="5" name="Rectangle 4">
            <a:extLst>
              <a:ext uri="{FF2B5EF4-FFF2-40B4-BE49-F238E27FC236}">
                <a16:creationId xmlns:a16="http://schemas.microsoft.com/office/drawing/2014/main" id="{F758D649-2F31-494F-B74A-CEF30A4B3B0E}"/>
              </a:ext>
            </a:extLst>
          </p:cNvPr>
          <p:cNvSpPr txBox="1">
            <a:spLocks noChangeArrowheads="1"/>
          </p:cNvSpPr>
          <p:nvPr/>
        </p:nvSpPr>
        <p:spPr>
          <a:xfrm>
            <a:off x="561692" y="29603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 number of deployed TCPs take a delay-based approach</a:t>
            </a:r>
          </a:p>
          <a:p>
            <a:pPr marL="866775" marR="0" lvl="1" indent="-282575"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BBR</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deployed on Google’s (internal) backbone network</a:t>
            </a:r>
          </a:p>
        </p:txBody>
      </p:sp>
      <p:sp>
        <p:nvSpPr>
          <p:cNvPr id="6" name="Slide Number Placeholder 2">
            <a:extLst>
              <a:ext uri="{FF2B5EF4-FFF2-40B4-BE49-F238E27FC236}">
                <a16:creationId xmlns:a16="http://schemas.microsoft.com/office/drawing/2014/main" id="{5CA7437E-E0FF-0640-BE1C-5EF5D43C1DD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132</a:t>
            </a:fld>
            <a:endParaRPr lang="en-US" dirty="0"/>
          </a:p>
        </p:txBody>
      </p:sp>
    </p:spTree>
    <p:extLst>
      <p:ext uri="{BB962C8B-B14F-4D97-AF65-F5344CB8AC3E}">
        <p14:creationId xmlns:p14="http://schemas.microsoft.com/office/powerpoint/2010/main" val="4171275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3" name="Group 232">
            <a:extLst>
              <a:ext uri="{FF2B5EF4-FFF2-40B4-BE49-F238E27FC236}">
                <a16:creationId xmlns:a16="http://schemas.microsoft.com/office/drawing/2014/main" id="{6307814C-A578-6844-80F3-3EBEBD46801B}"/>
              </a:ext>
            </a:extLst>
          </p:cNvPr>
          <p:cNvGrpSpPr/>
          <p:nvPr/>
        </p:nvGrpSpPr>
        <p:grpSpPr>
          <a:xfrm>
            <a:off x="2250281" y="3864630"/>
            <a:ext cx="7691437" cy="2578459"/>
            <a:chOff x="2151063" y="3594045"/>
            <a:chExt cx="7691437" cy="2578459"/>
          </a:xfrm>
        </p:grpSpPr>
        <p:sp>
          <p:nvSpPr>
            <p:cNvPr id="234" name="Freeform 2">
              <a:extLst>
                <a:ext uri="{FF2B5EF4-FFF2-40B4-BE49-F238E27FC236}">
                  <a16:creationId xmlns:a16="http://schemas.microsoft.com/office/drawing/2014/main" id="{90AEE0A7-8DFE-E54C-9D65-202740436377}"/>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DE5C1FE8-8C99-9941-8BE3-939EFFCAAAB0}"/>
                </a:ext>
              </a:extLst>
            </p:cNvPr>
            <p:cNvGrpSpPr/>
            <p:nvPr/>
          </p:nvGrpSpPr>
          <p:grpSpPr>
            <a:xfrm>
              <a:off x="5035264" y="5554092"/>
              <a:ext cx="496248" cy="260542"/>
              <a:chOff x="7141236" y="6068702"/>
              <a:chExt cx="496248" cy="260542"/>
            </a:xfrm>
          </p:grpSpPr>
          <p:sp>
            <p:nvSpPr>
              <p:cNvPr id="397" name="Freeform 396">
                <a:extLst>
                  <a:ext uri="{FF2B5EF4-FFF2-40B4-BE49-F238E27FC236}">
                    <a16:creationId xmlns:a16="http://schemas.microsoft.com/office/drawing/2014/main" id="{39D330E3-C044-054C-869F-09C6BD03FF36}"/>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8" name="Oval 397">
                <a:extLst>
                  <a:ext uri="{FF2B5EF4-FFF2-40B4-BE49-F238E27FC236}">
                    <a16:creationId xmlns:a16="http://schemas.microsoft.com/office/drawing/2014/main" id="{34A677DD-14B8-B54F-8E7D-FB60B9C560A6}"/>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9" name="Group 398">
                <a:extLst>
                  <a:ext uri="{FF2B5EF4-FFF2-40B4-BE49-F238E27FC236}">
                    <a16:creationId xmlns:a16="http://schemas.microsoft.com/office/drawing/2014/main" id="{4E85C207-060D-3D49-8660-980FC224A927}"/>
                  </a:ext>
                </a:extLst>
              </p:cNvPr>
              <p:cNvGrpSpPr/>
              <p:nvPr/>
            </p:nvGrpSpPr>
            <p:grpSpPr>
              <a:xfrm>
                <a:off x="7214834" y="6090139"/>
                <a:ext cx="348960" cy="123931"/>
                <a:chOff x="7786941" y="2884917"/>
                <a:chExt cx="897649" cy="353919"/>
              </a:xfrm>
            </p:grpSpPr>
            <p:sp>
              <p:nvSpPr>
                <p:cNvPr id="400" name="Freeform 399">
                  <a:extLst>
                    <a:ext uri="{FF2B5EF4-FFF2-40B4-BE49-F238E27FC236}">
                      <a16:creationId xmlns:a16="http://schemas.microsoft.com/office/drawing/2014/main" id="{5219831F-5533-2C48-AC8A-F1612725666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1" name="Freeform 400">
                  <a:extLst>
                    <a:ext uri="{FF2B5EF4-FFF2-40B4-BE49-F238E27FC236}">
                      <a16:creationId xmlns:a16="http://schemas.microsoft.com/office/drawing/2014/main" id="{3FA22E6E-25E2-8444-A94B-B9F8F9AED7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2" name="Freeform 401">
                  <a:extLst>
                    <a:ext uri="{FF2B5EF4-FFF2-40B4-BE49-F238E27FC236}">
                      <a16:creationId xmlns:a16="http://schemas.microsoft.com/office/drawing/2014/main" id="{F7747A7C-8EA9-6C48-8F13-A0694FF961E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3" name="Freeform 402">
                  <a:extLst>
                    <a:ext uri="{FF2B5EF4-FFF2-40B4-BE49-F238E27FC236}">
                      <a16:creationId xmlns:a16="http://schemas.microsoft.com/office/drawing/2014/main" id="{AE551E9F-7776-7F4E-AA8D-EB09AE1181A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6" name="Group 235">
              <a:extLst>
                <a:ext uri="{FF2B5EF4-FFF2-40B4-BE49-F238E27FC236}">
                  <a16:creationId xmlns:a16="http://schemas.microsoft.com/office/drawing/2014/main" id="{6E5418A9-37BD-EC47-B574-97E826D7250C}"/>
                </a:ext>
              </a:extLst>
            </p:cNvPr>
            <p:cNvGrpSpPr/>
            <p:nvPr/>
          </p:nvGrpSpPr>
          <p:grpSpPr>
            <a:xfrm>
              <a:off x="6131364" y="5156690"/>
              <a:ext cx="496248" cy="260542"/>
              <a:chOff x="7493876" y="2774731"/>
              <a:chExt cx="1481958" cy="894622"/>
            </a:xfrm>
          </p:grpSpPr>
          <p:sp>
            <p:nvSpPr>
              <p:cNvPr id="390" name="Freeform 389">
                <a:extLst>
                  <a:ext uri="{FF2B5EF4-FFF2-40B4-BE49-F238E27FC236}">
                    <a16:creationId xmlns:a16="http://schemas.microsoft.com/office/drawing/2014/main" id="{F5B5A25A-2C95-5B4C-8FB7-F605783EFA4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1" name="Oval 390">
                <a:extLst>
                  <a:ext uri="{FF2B5EF4-FFF2-40B4-BE49-F238E27FC236}">
                    <a16:creationId xmlns:a16="http://schemas.microsoft.com/office/drawing/2014/main" id="{2CA4169C-067D-4A49-A081-369DAD0C224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2" name="Group 391">
                <a:extLst>
                  <a:ext uri="{FF2B5EF4-FFF2-40B4-BE49-F238E27FC236}">
                    <a16:creationId xmlns:a16="http://schemas.microsoft.com/office/drawing/2014/main" id="{50519048-C46F-D546-9050-61CEAF77017E}"/>
                  </a:ext>
                </a:extLst>
              </p:cNvPr>
              <p:cNvGrpSpPr/>
              <p:nvPr/>
            </p:nvGrpSpPr>
            <p:grpSpPr>
              <a:xfrm>
                <a:off x="7713663" y="2848339"/>
                <a:ext cx="1042107" cy="425543"/>
                <a:chOff x="7786941" y="2884917"/>
                <a:chExt cx="897649" cy="353919"/>
              </a:xfrm>
            </p:grpSpPr>
            <p:sp>
              <p:nvSpPr>
                <p:cNvPr id="393" name="Freeform 392">
                  <a:extLst>
                    <a:ext uri="{FF2B5EF4-FFF2-40B4-BE49-F238E27FC236}">
                      <a16:creationId xmlns:a16="http://schemas.microsoft.com/office/drawing/2014/main" id="{49DCBD6C-E987-154F-AD91-DB2A356012F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4" name="Freeform 393">
                  <a:extLst>
                    <a:ext uri="{FF2B5EF4-FFF2-40B4-BE49-F238E27FC236}">
                      <a16:creationId xmlns:a16="http://schemas.microsoft.com/office/drawing/2014/main" id="{14404909-E9A6-8C4B-9B51-D2EE4A4B84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5" name="Freeform 394">
                  <a:extLst>
                    <a:ext uri="{FF2B5EF4-FFF2-40B4-BE49-F238E27FC236}">
                      <a16:creationId xmlns:a16="http://schemas.microsoft.com/office/drawing/2014/main" id="{292519AF-5EB3-DF4F-982E-EC0AA7D01C2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6" name="Freeform 395">
                  <a:extLst>
                    <a:ext uri="{FF2B5EF4-FFF2-40B4-BE49-F238E27FC236}">
                      <a16:creationId xmlns:a16="http://schemas.microsoft.com/office/drawing/2014/main" id="{EB30AB85-DF1C-CD4E-AD52-9098D09C7CE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7" name="Group 236">
              <a:extLst>
                <a:ext uri="{FF2B5EF4-FFF2-40B4-BE49-F238E27FC236}">
                  <a16:creationId xmlns:a16="http://schemas.microsoft.com/office/drawing/2014/main" id="{98728E54-1D17-4D45-A363-F346E81E05F7}"/>
                </a:ext>
              </a:extLst>
            </p:cNvPr>
            <p:cNvGrpSpPr/>
            <p:nvPr/>
          </p:nvGrpSpPr>
          <p:grpSpPr>
            <a:xfrm>
              <a:off x="5122533" y="4861037"/>
              <a:ext cx="496248" cy="260542"/>
              <a:chOff x="7493876" y="2774731"/>
              <a:chExt cx="1481958" cy="894622"/>
            </a:xfrm>
          </p:grpSpPr>
          <p:sp>
            <p:nvSpPr>
              <p:cNvPr id="383" name="Freeform 382">
                <a:extLst>
                  <a:ext uri="{FF2B5EF4-FFF2-40B4-BE49-F238E27FC236}">
                    <a16:creationId xmlns:a16="http://schemas.microsoft.com/office/drawing/2014/main" id="{CE4775B1-C508-CF42-AEA5-07A2A815F68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4" name="Oval 383">
                <a:extLst>
                  <a:ext uri="{FF2B5EF4-FFF2-40B4-BE49-F238E27FC236}">
                    <a16:creationId xmlns:a16="http://schemas.microsoft.com/office/drawing/2014/main" id="{92C69B4D-7678-184E-A724-7AD76CCE85E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85" name="Group 384">
                <a:extLst>
                  <a:ext uri="{FF2B5EF4-FFF2-40B4-BE49-F238E27FC236}">
                    <a16:creationId xmlns:a16="http://schemas.microsoft.com/office/drawing/2014/main" id="{0E43C550-6DB2-3343-9C12-122696B8D873}"/>
                  </a:ext>
                </a:extLst>
              </p:cNvPr>
              <p:cNvGrpSpPr/>
              <p:nvPr/>
            </p:nvGrpSpPr>
            <p:grpSpPr>
              <a:xfrm>
                <a:off x="7713663" y="2848339"/>
                <a:ext cx="1042107" cy="425543"/>
                <a:chOff x="7786941" y="2884917"/>
                <a:chExt cx="897649" cy="353919"/>
              </a:xfrm>
            </p:grpSpPr>
            <p:sp>
              <p:nvSpPr>
                <p:cNvPr id="386" name="Freeform 385">
                  <a:extLst>
                    <a:ext uri="{FF2B5EF4-FFF2-40B4-BE49-F238E27FC236}">
                      <a16:creationId xmlns:a16="http://schemas.microsoft.com/office/drawing/2014/main" id="{1D2E27C1-1C8A-FE4C-9AED-47BBDC59C5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7" name="Freeform 386">
                  <a:extLst>
                    <a:ext uri="{FF2B5EF4-FFF2-40B4-BE49-F238E27FC236}">
                      <a16:creationId xmlns:a16="http://schemas.microsoft.com/office/drawing/2014/main" id="{4EEDA6B4-A3DC-D842-8F1F-A5E715D2B79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8" name="Freeform 387">
                  <a:extLst>
                    <a:ext uri="{FF2B5EF4-FFF2-40B4-BE49-F238E27FC236}">
                      <a16:creationId xmlns:a16="http://schemas.microsoft.com/office/drawing/2014/main" id="{ED38D75D-6112-D540-88E9-E2A095CC44F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9" name="Freeform 388">
                  <a:extLst>
                    <a:ext uri="{FF2B5EF4-FFF2-40B4-BE49-F238E27FC236}">
                      <a16:creationId xmlns:a16="http://schemas.microsoft.com/office/drawing/2014/main" id="{33E74EAF-39D5-314C-B4A9-A9073DB5D3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8" name="Group 237">
              <a:extLst>
                <a:ext uri="{FF2B5EF4-FFF2-40B4-BE49-F238E27FC236}">
                  <a16:creationId xmlns:a16="http://schemas.microsoft.com/office/drawing/2014/main" id="{F485FA0C-AC91-3E4D-AA1D-2D248BAC624D}"/>
                </a:ext>
              </a:extLst>
            </p:cNvPr>
            <p:cNvGrpSpPr/>
            <p:nvPr/>
          </p:nvGrpSpPr>
          <p:grpSpPr>
            <a:xfrm>
              <a:off x="4450588" y="5823254"/>
              <a:ext cx="496248" cy="260542"/>
              <a:chOff x="7493876" y="2774731"/>
              <a:chExt cx="1481958" cy="894622"/>
            </a:xfrm>
          </p:grpSpPr>
          <p:sp>
            <p:nvSpPr>
              <p:cNvPr id="376" name="Freeform 375">
                <a:extLst>
                  <a:ext uri="{FF2B5EF4-FFF2-40B4-BE49-F238E27FC236}">
                    <a16:creationId xmlns:a16="http://schemas.microsoft.com/office/drawing/2014/main" id="{237EDD32-5C1C-FD4C-8E41-6323EE48F96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7" name="Oval 376">
                <a:extLst>
                  <a:ext uri="{FF2B5EF4-FFF2-40B4-BE49-F238E27FC236}">
                    <a16:creationId xmlns:a16="http://schemas.microsoft.com/office/drawing/2014/main" id="{3AA2CC76-F113-C14C-984F-346FA0D1B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8" name="Group 377">
                <a:extLst>
                  <a:ext uri="{FF2B5EF4-FFF2-40B4-BE49-F238E27FC236}">
                    <a16:creationId xmlns:a16="http://schemas.microsoft.com/office/drawing/2014/main" id="{7E39A53A-6A4C-9447-8041-9F0D2A00ED0E}"/>
                  </a:ext>
                </a:extLst>
              </p:cNvPr>
              <p:cNvGrpSpPr/>
              <p:nvPr/>
            </p:nvGrpSpPr>
            <p:grpSpPr>
              <a:xfrm>
                <a:off x="7713663" y="2848339"/>
                <a:ext cx="1042107" cy="425543"/>
                <a:chOff x="7786941" y="2884917"/>
                <a:chExt cx="897649" cy="353919"/>
              </a:xfrm>
            </p:grpSpPr>
            <p:sp>
              <p:nvSpPr>
                <p:cNvPr id="379" name="Freeform 378">
                  <a:extLst>
                    <a:ext uri="{FF2B5EF4-FFF2-40B4-BE49-F238E27FC236}">
                      <a16:creationId xmlns:a16="http://schemas.microsoft.com/office/drawing/2014/main" id="{FD65F441-AFFF-784A-9E7E-A12401A5055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0" name="Freeform 379">
                  <a:extLst>
                    <a:ext uri="{FF2B5EF4-FFF2-40B4-BE49-F238E27FC236}">
                      <a16:creationId xmlns:a16="http://schemas.microsoft.com/office/drawing/2014/main" id="{BDC2E7FE-33B7-6444-B08B-904F22DE214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1" name="Freeform 380">
                  <a:extLst>
                    <a:ext uri="{FF2B5EF4-FFF2-40B4-BE49-F238E27FC236}">
                      <a16:creationId xmlns:a16="http://schemas.microsoft.com/office/drawing/2014/main" id="{41F78A03-BAD1-9143-B9CC-1AB179094E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2" name="Freeform 381">
                  <a:extLst>
                    <a:ext uri="{FF2B5EF4-FFF2-40B4-BE49-F238E27FC236}">
                      <a16:creationId xmlns:a16="http://schemas.microsoft.com/office/drawing/2014/main" id="{64595B59-938C-5946-9606-2F6D25849D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9" name="Group 238">
              <a:extLst>
                <a:ext uri="{FF2B5EF4-FFF2-40B4-BE49-F238E27FC236}">
                  <a16:creationId xmlns:a16="http://schemas.microsoft.com/office/drawing/2014/main" id="{9DABF91B-74EC-F349-B2CC-4C1F22F9D513}"/>
                </a:ext>
              </a:extLst>
            </p:cNvPr>
            <p:cNvGrpSpPr/>
            <p:nvPr/>
          </p:nvGrpSpPr>
          <p:grpSpPr>
            <a:xfrm>
              <a:off x="4094463" y="5164346"/>
              <a:ext cx="496248" cy="260542"/>
              <a:chOff x="7493876" y="2774731"/>
              <a:chExt cx="1481958" cy="894622"/>
            </a:xfrm>
          </p:grpSpPr>
          <p:sp>
            <p:nvSpPr>
              <p:cNvPr id="369" name="Freeform 368">
                <a:extLst>
                  <a:ext uri="{FF2B5EF4-FFF2-40B4-BE49-F238E27FC236}">
                    <a16:creationId xmlns:a16="http://schemas.microsoft.com/office/drawing/2014/main" id="{BDEA1EA3-F38A-6B4E-B686-E5B780B4664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0" name="Oval 369">
                <a:extLst>
                  <a:ext uri="{FF2B5EF4-FFF2-40B4-BE49-F238E27FC236}">
                    <a16:creationId xmlns:a16="http://schemas.microsoft.com/office/drawing/2014/main" id="{40277417-D775-4543-81D3-CBD8429CBC9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1" name="Group 370">
                <a:extLst>
                  <a:ext uri="{FF2B5EF4-FFF2-40B4-BE49-F238E27FC236}">
                    <a16:creationId xmlns:a16="http://schemas.microsoft.com/office/drawing/2014/main" id="{12C08043-1778-D344-B495-58F751C8DA7E}"/>
                  </a:ext>
                </a:extLst>
              </p:cNvPr>
              <p:cNvGrpSpPr/>
              <p:nvPr/>
            </p:nvGrpSpPr>
            <p:grpSpPr>
              <a:xfrm>
                <a:off x="7713663" y="2848339"/>
                <a:ext cx="1042107" cy="425543"/>
                <a:chOff x="7786941" y="2884917"/>
                <a:chExt cx="897649" cy="353919"/>
              </a:xfrm>
            </p:grpSpPr>
            <p:sp>
              <p:nvSpPr>
                <p:cNvPr id="372" name="Freeform 371">
                  <a:extLst>
                    <a:ext uri="{FF2B5EF4-FFF2-40B4-BE49-F238E27FC236}">
                      <a16:creationId xmlns:a16="http://schemas.microsoft.com/office/drawing/2014/main" id="{AF8DCC46-AFF6-0D40-AA78-E93A5D6A57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3" name="Freeform 372">
                  <a:extLst>
                    <a:ext uri="{FF2B5EF4-FFF2-40B4-BE49-F238E27FC236}">
                      <a16:creationId xmlns:a16="http://schemas.microsoft.com/office/drawing/2014/main" id="{42D06E2B-58AF-804D-B3AC-A51B2995006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4" name="Freeform 373">
                  <a:extLst>
                    <a:ext uri="{FF2B5EF4-FFF2-40B4-BE49-F238E27FC236}">
                      <a16:creationId xmlns:a16="http://schemas.microsoft.com/office/drawing/2014/main" id="{C85306DF-5055-4A49-A2D5-B311428D9DA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5" name="Freeform 374">
                  <a:extLst>
                    <a:ext uri="{FF2B5EF4-FFF2-40B4-BE49-F238E27FC236}">
                      <a16:creationId xmlns:a16="http://schemas.microsoft.com/office/drawing/2014/main" id="{6886B3FF-5963-1C43-9ED1-FAFD9E75F4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40" name="Text Box 8">
              <a:extLst>
                <a:ext uri="{FF2B5EF4-FFF2-40B4-BE49-F238E27FC236}">
                  <a16:creationId xmlns:a16="http://schemas.microsoft.com/office/drawing/2014/main" id="{CA617F7E-E61C-4A43-A504-B5C466B5B3B7}"/>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241" name="Freeform 10">
              <a:extLst>
                <a:ext uri="{FF2B5EF4-FFF2-40B4-BE49-F238E27FC236}">
                  <a16:creationId xmlns:a16="http://schemas.microsoft.com/office/drawing/2014/main" id="{0F2A6D6D-FD54-8441-8EE4-93E3032F7331}"/>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Rectangle 23">
              <a:extLst>
                <a:ext uri="{FF2B5EF4-FFF2-40B4-BE49-F238E27FC236}">
                  <a16:creationId xmlns:a16="http://schemas.microsoft.com/office/drawing/2014/main" id="{DC6E8990-AF84-814A-9D80-6AD45A37499C}"/>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Rectangle 24">
              <a:extLst>
                <a:ext uri="{FF2B5EF4-FFF2-40B4-BE49-F238E27FC236}">
                  <a16:creationId xmlns:a16="http://schemas.microsoft.com/office/drawing/2014/main" id="{95E55C84-C49E-3943-9F63-9BEC1F22570E}"/>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Line 25">
              <a:extLst>
                <a:ext uri="{FF2B5EF4-FFF2-40B4-BE49-F238E27FC236}">
                  <a16:creationId xmlns:a16="http://schemas.microsoft.com/office/drawing/2014/main" id="{CCF93ADE-A301-C143-8C67-E051B1982D1A}"/>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Text Box 26">
              <a:extLst>
                <a:ext uri="{FF2B5EF4-FFF2-40B4-BE49-F238E27FC236}">
                  <a16:creationId xmlns:a16="http://schemas.microsoft.com/office/drawing/2014/main" id="{42EB455E-53D5-394F-8D6D-3CD680F09514}"/>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46" name="Group 190">
              <a:extLst>
                <a:ext uri="{FF2B5EF4-FFF2-40B4-BE49-F238E27FC236}">
                  <a16:creationId xmlns:a16="http://schemas.microsoft.com/office/drawing/2014/main" id="{8BA07847-1FE2-924D-A5E8-177866F607CF}"/>
                </a:ext>
              </a:extLst>
            </p:cNvPr>
            <p:cNvGrpSpPr>
              <a:grpSpLocks/>
            </p:cNvGrpSpPr>
            <p:nvPr/>
          </p:nvGrpSpPr>
          <p:grpSpPr bwMode="auto">
            <a:xfrm flipH="1">
              <a:off x="2151063" y="4424307"/>
              <a:ext cx="673100" cy="701675"/>
              <a:chOff x="-44" y="1473"/>
              <a:chExt cx="981" cy="1105"/>
            </a:xfrm>
          </p:grpSpPr>
          <p:pic>
            <p:nvPicPr>
              <p:cNvPr id="367" name="Picture 191" descr="desktop_computer_stylized_medium">
                <a:extLst>
                  <a:ext uri="{FF2B5EF4-FFF2-40B4-BE49-F238E27FC236}">
                    <a16:creationId xmlns:a16="http://schemas.microsoft.com/office/drawing/2014/main" id="{D956BEE7-202E-E34B-AB91-3BD63A623C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192">
                <a:extLst>
                  <a:ext uri="{FF2B5EF4-FFF2-40B4-BE49-F238E27FC236}">
                    <a16:creationId xmlns:a16="http://schemas.microsoft.com/office/drawing/2014/main" id="{F17D9F48-C0E3-0D40-9073-0128DAB7053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47" name="Line 25">
              <a:extLst>
                <a:ext uri="{FF2B5EF4-FFF2-40B4-BE49-F238E27FC236}">
                  <a16:creationId xmlns:a16="http://schemas.microsoft.com/office/drawing/2014/main" id="{74193E7E-ABF4-AB48-B6B3-AD7103E05A80}"/>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Line 25">
              <a:extLst>
                <a:ext uri="{FF2B5EF4-FFF2-40B4-BE49-F238E27FC236}">
                  <a16:creationId xmlns:a16="http://schemas.microsoft.com/office/drawing/2014/main" id="{CB00E451-A7AE-EE4F-8835-AF9F763069D9}"/>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Line 25">
              <a:extLst>
                <a:ext uri="{FF2B5EF4-FFF2-40B4-BE49-F238E27FC236}">
                  <a16:creationId xmlns:a16="http://schemas.microsoft.com/office/drawing/2014/main" id="{9325FC7F-231E-2049-993E-53047EAC0AA3}"/>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0" name="Group 3">
              <a:extLst>
                <a:ext uri="{FF2B5EF4-FFF2-40B4-BE49-F238E27FC236}">
                  <a16:creationId xmlns:a16="http://schemas.microsoft.com/office/drawing/2014/main" id="{91CBB0DC-066D-D545-9A42-554B9369F9E7}"/>
                </a:ext>
              </a:extLst>
            </p:cNvPr>
            <p:cNvGrpSpPr>
              <a:grpSpLocks/>
            </p:cNvGrpSpPr>
            <p:nvPr/>
          </p:nvGrpSpPr>
          <p:grpSpPr bwMode="auto">
            <a:xfrm>
              <a:off x="7794625" y="3673978"/>
              <a:ext cx="2047875" cy="1620287"/>
              <a:chOff x="4882752" y="4007261"/>
              <a:chExt cx="2046816" cy="1619544"/>
            </a:xfrm>
          </p:grpSpPr>
          <p:sp>
            <p:nvSpPr>
              <p:cNvPr id="267" name="Text Box 54">
                <a:extLst>
                  <a:ext uri="{FF2B5EF4-FFF2-40B4-BE49-F238E27FC236}">
                    <a16:creationId xmlns:a16="http://schemas.microsoft.com/office/drawing/2014/main" id="{4B1FADB6-C548-2742-A709-144F432B18A8}"/>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268" name="Group 2">
                <a:extLst>
                  <a:ext uri="{FF2B5EF4-FFF2-40B4-BE49-F238E27FC236}">
                    <a16:creationId xmlns:a16="http://schemas.microsoft.com/office/drawing/2014/main" id="{8402BF20-88C0-8D4F-80FD-F2C70469D90E}"/>
                  </a:ext>
                </a:extLst>
              </p:cNvPr>
              <p:cNvGrpSpPr>
                <a:grpSpLocks/>
              </p:cNvGrpSpPr>
              <p:nvPr/>
            </p:nvGrpSpPr>
            <p:grpSpPr bwMode="auto">
              <a:xfrm>
                <a:off x="4927179" y="4319856"/>
                <a:ext cx="2002389" cy="1306949"/>
                <a:chOff x="1305623" y="4714561"/>
                <a:chExt cx="2002389" cy="1306949"/>
              </a:xfrm>
            </p:grpSpPr>
            <p:sp>
              <p:nvSpPr>
                <p:cNvPr id="269" name="Freeform 10">
                  <a:extLst>
                    <a:ext uri="{FF2B5EF4-FFF2-40B4-BE49-F238E27FC236}">
                      <a16:creationId xmlns:a16="http://schemas.microsoft.com/office/drawing/2014/main" id="{7DDAA735-CA37-A94C-8CA1-EF813CE4531A}"/>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0" name="Rectangle 23">
                  <a:extLst>
                    <a:ext uri="{FF2B5EF4-FFF2-40B4-BE49-F238E27FC236}">
                      <a16:creationId xmlns:a16="http://schemas.microsoft.com/office/drawing/2014/main" id="{BF86F11D-FABB-9D40-B265-1177D7DBB798}"/>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1" name="Rectangle 24">
                  <a:extLst>
                    <a:ext uri="{FF2B5EF4-FFF2-40B4-BE49-F238E27FC236}">
                      <a16:creationId xmlns:a16="http://schemas.microsoft.com/office/drawing/2014/main" id="{2212FAEC-F044-1C4B-8B14-241E43D2CF89}"/>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Line 25">
                  <a:extLst>
                    <a:ext uri="{FF2B5EF4-FFF2-40B4-BE49-F238E27FC236}">
                      <a16:creationId xmlns:a16="http://schemas.microsoft.com/office/drawing/2014/main" id="{DC3501DC-43AA-8B44-B7F6-96A070284A31}"/>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Text Box 26">
                  <a:extLst>
                    <a:ext uri="{FF2B5EF4-FFF2-40B4-BE49-F238E27FC236}">
                      <a16:creationId xmlns:a16="http://schemas.microsoft.com/office/drawing/2014/main" id="{69C842DB-6938-8446-A480-C9D5EA9045C0}"/>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74" name="Group 190">
                  <a:extLst>
                    <a:ext uri="{FF2B5EF4-FFF2-40B4-BE49-F238E27FC236}">
                      <a16:creationId xmlns:a16="http://schemas.microsoft.com/office/drawing/2014/main" id="{C39AA8F4-A384-D14F-835C-118627DBC0E2}"/>
                    </a:ext>
                  </a:extLst>
                </p:cNvPr>
                <p:cNvGrpSpPr>
                  <a:grpSpLocks/>
                </p:cNvGrpSpPr>
                <p:nvPr/>
              </p:nvGrpSpPr>
              <p:grpSpPr bwMode="auto">
                <a:xfrm flipH="1">
                  <a:off x="2634682" y="5076164"/>
                  <a:ext cx="673330" cy="701684"/>
                  <a:chOff x="-44" y="1473"/>
                  <a:chExt cx="981" cy="1105"/>
                </a:xfrm>
              </p:grpSpPr>
              <p:pic>
                <p:nvPicPr>
                  <p:cNvPr id="365" name="Picture 191" descr="desktop_computer_stylized_medium">
                    <a:extLst>
                      <a:ext uri="{FF2B5EF4-FFF2-40B4-BE49-F238E27FC236}">
                        <a16:creationId xmlns:a16="http://schemas.microsoft.com/office/drawing/2014/main" id="{75D69348-5F97-F745-AD7B-8737FF9EC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6" name="Freeform 192">
                    <a:extLst>
                      <a:ext uri="{FF2B5EF4-FFF2-40B4-BE49-F238E27FC236}">
                        <a16:creationId xmlns:a16="http://schemas.microsoft.com/office/drawing/2014/main" id="{DE7B5F06-F0E7-0B4D-B440-DE1381D866D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1" name="Line 25">
                  <a:extLst>
                    <a:ext uri="{FF2B5EF4-FFF2-40B4-BE49-F238E27FC236}">
                      <a16:creationId xmlns:a16="http://schemas.microsoft.com/office/drawing/2014/main" id="{B63E05C1-D79C-3140-8770-0DC5B61A7B3F}"/>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Line 25">
                  <a:extLst>
                    <a:ext uri="{FF2B5EF4-FFF2-40B4-BE49-F238E27FC236}">
                      <a16:creationId xmlns:a16="http://schemas.microsoft.com/office/drawing/2014/main" id="{0DB8D764-C7DD-D749-8DAA-C861760CFB91}"/>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Line 25">
                  <a:extLst>
                    <a:ext uri="{FF2B5EF4-FFF2-40B4-BE49-F238E27FC236}">
                      <a16:creationId xmlns:a16="http://schemas.microsoft.com/office/drawing/2014/main" id="{89F6EF96-2E93-7247-8F32-49111F2DD241}"/>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51" name="Freeform 6">
              <a:extLst>
                <a:ext uri="{FF2B5EF4-FFF2-40B4-BE49-F238E27FC236}">
                  <a16:creationId xmlns:a16="http://schemas.microsoft.com/office/drawing/2014/main" id="{166198F4-4235-5446-BB65-8864D4EEC9A1}"/>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Freeform 91">
              <a:extLst>
                <a:ext uri="{FF2B5EF4-FFF2-40B4-BE49-F238E27FC236}">
                  <a16:creationId xmlns:a16="http://schemas.microsoft.com/office/drawing/2014/main" id="{53DCE39E-C8A8-5641-9833-00C813F7C6B4}"/>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3" name="Freeform 92">
              <a:extLst>
                <a:ext uri="{FF2B5EF4-FFF2-40B4-BE49-F238E27FC236}">
                  <a16:creationId xmlns:a16="http://schemas.microsoft.com/office/drawing/2014/main" id="{9E088270-3C1F-CF47-B4CB-AED303A1AA5C}"/>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93">
              <a:extLst>
                <a:ext uri="{FF2B5EF4-FFF2-40B4-BE49-F238E27FC236}">
                  <a16:creationId xmlns:a16="http://schemas.microsoft.com/office/drawing/2014/main" id="{D4F6429E-0B93-254B-B841-2127CDD89072}"/>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Freeform 94">
              <a:extLst>
                <a:ext uri="{FF2B5EF4-FFF2-40B4-BE49-F238E27FC236}">
                  <a16:creationId xmlns:a16="http://schemas.microsoft.com/office/drawing/2014/main" id="{2BEA6A4B-6ACC-E548-AF57-1F438259AC44}"/>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6" name="Freeform 95">
              <a:extLst>
                <a:ext uri="{FF2B5EF4-FFF2-40B4-BE49-F238E27FC236}">
                  <a16:creationId xmlns:a16="http://schemas.microsoft.com/office/drawing/2014/main" id="{E3BE3C0E-7D89-C047-99C2-2E6475D4FD80}"/>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96">
              <a:extLst>
                <a:ext uri="{FF2B5EF4-FFF2-40B4-BE49-F238E27FC236}">
                  <a16:creationId xmlns:a16="http://schemas.microsoft.com/office/drawing/2014/main" id="{4762AE60-0604-904D-A97A-70A37FFB5995}"/>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7">
              <a:extLst>
                <a:ext uri="{FF2B5EF4-FFF2-40B4-BE49-F238E27FC236}">
                  <a16:creationId xmlns:a16="http://schemas.microsoft.com/office/drawing/2014/main" id="{65218BE6-60A3-C64E-AE98-FE5F4FDCBA69}"/>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9" name="Group 258">
              <a:extLst>
                <a:ext uri="{FF2B5EF4-FFF2-40B4-BE49-F238E27FC236}">
                  <a16:creationId xmlns:a16="http://schemas.microsoft.com/office/drawing/2014/main" id="{BA9F4108-2318-8145-849E-8BAD67BD3C2B}"/>
                </a:ext>
              </a:extLst>
            </p:cNvPr>
            <p:cNvGrpSpPr/>
            <p:nvPr/>
          </p:nvGrpSpPr>
          <p:grpSpPr>
            <a:xfrm>
              <a:off x="5868328" y="5862061"/>
              <a:ext cx="496248" cy="260542"/>
              <a:chOff x="7493876" y="2774731"/>
              <a:chExt cx="1481958" cy="894622"/>
            </a:xfrm>
          </p:grpSpPr>
          <p:sp>
            <p:nvSpPr>
              <p:cNvPr id="260" name="Freeform 259">
                <a:extLst>
                  <a:ext uri="{FF2B5EF4-FFF2-40B4-BE49-F238E27FC236}">
                    <a16:creationId xmlns:a16="http://schemas.microsoft.com/office/drawing/2014/main" id="{A9497A97-449F-CB45-B630-229DEE85F9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1" name="Oval 260">
                <a:extLst>
                  <a:ext uri="{FF2B5EF4-FFF2-40B4-BE49-F238E27FC236}">
                    <a16:creationId xmlns:a16="http://schemas.microsoft.com/office/drawing/2014/main" id="{BCDE6187-B288-FC4A-9C8F-94227663772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2" name="Group 261">
                <a:extLst>
                  <a:ext uri="{FF2B5EF4-FFF2-40B4-BE49-F238E27FC236}">
                    <a16:creationId xmlns:a16="http://schemas.microsoft.com/office/drawing/2014/main" id="{C73034EC-E40A-6648-92A0-7262DE08A4CB}"/>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182D8880-3D63-F346-B7BB-1267F093CA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 name="Freeform 263">
                  <a:extLst>
                    <a:ext uri="{FF2B5EF4-FFF2-40B4-BE49-F238E27FC236}">
                      <a16:creationId xmlns:a16="http://schemas.microsoft.com/office/drawing/2014/main" id="{E38BC1DC-FFC3-CA42-98B9-07E8C5E84B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 name="Freeform 264">
                  <a:extLst>
                    <a:ext uri="{FF2B5EF4-FFF2-40B4-BE49-F238E27FC236}">
                      <a16:creationId xmlns:a16="http://schemas.microsoft.com/office/drawing/2014/main" id="{30D56D8E-C34F-4F47-9E6C-D516E06290C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 name="Freeform 265">
                  <a:extLst>
                    <a:ext uri="{FF2B5EF4-FFF2-40B4-BE49-F238E27FC236}">
                      <a16:creationId xmlns:a16="http://schemas.microsoft.com/office/drawing/2014/main" id="{C2B06637-7BFA-2849-A10B-4A03CB76E58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Explicit congestion notification </a:t>
            </a:r>
            <a:r>
              <a:rPr lang="en-US" sz="3600" dirty="0"/>
              <a:t>(ECN)</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719638" y="1274465"/>
            <a:ext cx="11177587" cy="262021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deployments often implement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network-assisted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two bits in IP header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ToS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field) marked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by network router</a:t>
            </a: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indicate congestion</a:t>
            </a:r>
          </a:p>
          <a:p>
            <a:pPr marL="800100" marR="0" lvl="1" indent="-215900" algn="l" defTabSz="914400" rtl="0" eaLnBrk="1" fontAlgn="auto" latinLnBrk="0" hangingPunct="1">
              <a:lnSpc>
                <a:spcPct val="90000"/>
              </a:lnSpc>
              <a:spcBef>
                <a:spcPts val="400"/>
              </a:spcBef>
              <a:spcAft>
                <a:spcPts val="0"/>
              </a:spcAft>
              <a:buClr>
                <a:srgbClr val="0000A3"/>
              </a:buClr>
              <a:buSzTx/>
              <a:buFont typeface="Arial" panose="020B0604020202020204" pitchFamily="34" charset="0"/>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policy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determine marking chosen by network operator</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congestion indication carried to destination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destination sets ECE bit on ACK segment to notify sender of congestion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involves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both IP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(IP header ECN bit marking)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and 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(TCP header C,E bit marking)</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82" name="Group 281">
            <a:extLst>
              <a:ext uri="{FF2B5EF4-FFF2-40B4-BE49-F238E27FC236}">
                <a16:creationId xmlns:a16="http://schemas.microsoft.com/office/drawing/2014/main" id="{C8849046-14FD-4644-B620-44B96406B954}"/>
              </a:ext>
            </a:extLst>
          </p:cNvPr>
          <p:cNvGrpSpPr>
            <a:grpSpLocks/>
          </p:cNvGrpSpPr>
          <p:nvPr/>
        </p:nvGrpSpPr>
        <p:grpSpPr bwMode="auto">
          <a:xfrm>
            <a:off x="3226593" y="5686054"/>
            <a:ext cx="1493838" cy="307975"/>
            <a:chOff x="1502428" y="5844331"/>
            <a:chExt cx="1493249" cy="307777"/>
          </a:xfrm>
        </p:grpSpPr>
        <p:grpSp>
          <p:nvGrpSpPr>
            <p:cNvPr id="283" name="Group 274">
              <a:extLst>
                <a:ext uri="{FF2B5EF4-FFF2-40B4-BE49-F238E27FC236}">
                  <a16:creationId xmlns:a16="http://schemas.microsoft.com/office/drawing/2014/main" id="{D4A58484-7F9A-8E42-8B98-2EEE2F1F3114}"/>
                </a:ext>
              </a:extLst>
            </p:cNvPr>
            <p:cNvGrpSpPr>
              <a:grpSpLocks/>
            </p:cNvGrpSpPr>
            <p:nvPr/>
          </p:nvGrpSpPr>
          <p:grpSpPr bwMode="auto">
            <a:xfrm>
              <a:off x="1502428" y="5844331"/>
              <a:ext cx="1493249" cy="307777"/>
              <a:chOff x="3621632" y="5775938"/>
              <a:chExt cx="1493249" cy="307777"/>
            </a:xfrm>
          </p:grpSpPr>
          <p:grpSp>
            <p:nvGrpSpPr>
              <p:cNvPr id="285" name="Group 275">
                <a:extLst>
                  <a:ext uri="{FF2B5EF4-FFF2-40B4-BE49-F238E27FC236}">
                    <a16:creationId xmlns:a16="http://schemas.microsoft.com/office/drawing/2014/main" id="{B7F414D2-F213-4442-B30E-7406937FD2C5}"/>
                  </a:ext>
                </a:extLst>
              </p:cNvPr>
              <p:cNvGrpSpPr>
                <a:grpSpLocks/>
              </p:cNvGrpSpPr>
              <p:nvPr/>
            </p:nvGrpSpPr>
            <p:grpSpPr bwMode="auto">
              <a:xfrm>
                <a:off x="3999159" y="5783287"/>
                <a:ext cx="806697" cy="257416"/>
                <a:chOff x="-2975754" y="4128742"/>
                <a:chExt cx="1258600" cy="450696"/>
              </a:xfrm>
            </p:grpSpPr>
            <p:sp>
              <p:nvSpPr>
                <p:cNvPr id="287" name="Rectangle 286">
                  <a:extLst>
                    <a:ext uri="{FF2B5EF4-FFF2-40B4-BE49-F238E27FC236}">
                      <a16:creationId xmlns:a16="http://schemas.microsoft.com/office/drawing/2014/main" id="{C5C66AE2-F8B6-3C47-B4BE-66EE478EB9B7}"/>
                    </a:ext>
                  </a:extLst>
                </p:cNvPr>
                <p:cNvSpPr/>
                <p:nvPr/>
              </p:nvSpPr>
              <p:spPr>
                <a:xfrm>
                  <a:off x="-2903722" y="4135317"/>
                  <a:ext cx="1151258" cy="341655"/>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8" name="Rectangle 287">
                  <a:extLst>
                    <a:ext uri="{FF2B5EF4-FFF2-40B4-BE49-F238E27FC236}">
                      <a16:creationId xmlns:a16="http://schemas.microsoft.com/office/drawing/2014/main" id="{2052E598-5C0D-CA41-8C58-28B633036FB2}"/>
                    </a:ext>
                  </a:extLst>
                </p:cNvPr>
                <p:cNvSpPr/>
                <p:nvPr/>
              </p:nvSpPr>
              <p:spPr>
                <a:xfrm>
                  <a:off x="-2968093" y="4221426"/>
                  <a:ext cx="1148783" cy="344432"/>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9" name="Freeform 288">
                  <a:extLst>
                    <a:ext uri="{FF2B5EF4-FFF2-40B4-BE49-F238E27FC236}">
                      <a16:creationId xmlns:a16="http://schemas.microsoft.com/office/drawing/2014/main" id="{113FD0E1-39AF-5E4A-80DC-7B59A17D468C}"/>
                    </a:ext>
                  </a:extLst>
                </p:cNvPr>
                <p:cNvSpPr/>
                <p:nvPr/>
              </p:nvSpPr>
              <p:spPr>
                <a:xfrm>
                  <a:off x="-2975522" y="4129762"/>
                  <a:ext cx="1223057" cy="94441"/>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0" name="Freeform 289">
                  <a:extLst>
                    <a:ext uri="{FF2B5EF4-FFF2-40B4-BE49-F238E27FC236}">
                      <a16:creationId xmlns:a16="http://schemas.microsoft.com/office/drawing/2014/main" id="{FE01C2D5-10A9-FE4C-858A-18EDBA471911}"/>
                    </a:ext>
                  </a:extLst>
                </p:cNvPr>
                <p:cNvSpPr/>
                <p:nvPr/>
              </p:nvSpPr>
              <p:spPr>
                <a:xfrm rot="21211447" flipV="1">
                  <a:off x="-1853972" y="4146428"/>
                  <a:ext cx="136170" cy="433318"/>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86" name="TextBox 276">
                <a:extLst>
                  <a:ext uri="{FF2B5EF4-FFF2-40B4-BE49-F238E27FC236}">
                    <a16:creationId xmlns:a16="http://schemas.microsoft.com/office/drawing/2014/main" id="{E86D3ADF-23FB-2D4B-91EB-8A44EE48F641}"/>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ECN=10</a:t>
                </a:r>
              </a:p>
            </p:txBody>
          </p:sp>
        </p:grpSp>
        <p:cxnSp>
          <p:nvCxnSpPr>
            <p:cNvPr id="284" name="Straight Arrow Connector 15">
              <a:extLst>
                <a:ext uri="{FF2B5EF4-FFF2-40B4-BE49-F238E27FC236}">
                  <a16:creationId xmlns:a16="http://schemas.microsoft.com/office/drawing/2014/main" id="{BF4048C9-7D73-BD4C-9330-448B6EC67A0C}"/>
                </a:ext>
              </a:extLst>
            </p:cNvPr>
            <p:cNvCxnSpPr>
              <a:cxnSpLocks noChangeShapeType="1"/>
            </p:cNvCxnSpPr>
            <p:nvPr/>
          </p:nvCxnSpPr>
          <p:spPr bwMode="auto">
            <a:xfrm flipV="1">
              <a:off x="2150568" y="6133267"/>
              <a:ext cx="612066" cy="1"/>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1" name="Group 290">
            <a:extLst>
              <a:ext uri="{FF2B5EF4-FFF2-40B4-BE49-F238E27FC236}">
                <a16:creationId xmlns:a16="http://schemas.microsoft.com/office/drawing/2014/main" id="{78F68ED1-4B6F-A848-83AB-DCDA89D6132A}"/>
              </a:ext>
            </a:extLst>
          </p:cNvPr>
          <p:cNvGrpSpPr>
            <a:grpSpLocks/>
          </p:cNvGrpSpPr>
          <p:nvPr/>
        </p:nvGrpSpPr>
        <p:grpSpPr bwMode="auto">
          <a:xfrm>
            <a:off x="5345906" y="5617791"/>
            <a:ext cx="1493837" cy="358775"/>
            <a:chOff x="3621632" y="5775938"/>
            <a:chExt cx="1493249" cy="357723"/>
          </a:xfrm>
        </p:grpSpPr>
        <p:grpSp>
          <p:nvGrpSpPr>
            <p:cNvPr id="292" name="Group 13">
              <a:extLst>
                <a:ext uri="{FF2B5EF4-FFF2-40B4-BE49-F238E27FC236}">
                  <a16:creationId xmlns:a16="http://schemas.microsoft.com/office/drawing/2014/main" id="{5FC0ED75-C4B7-964C-AB09-988F3BAEDF94}"/>
                </a:ext>
              </a:extLst>
            </p:cNvPr>
            <p:cNvGrpSpPr>
              <a:grpSpLocks/>
            </p:cNvGrpSpPr>
            <p:nvPr/>
          </p:nvGrpSpPr>
          <p:grpSpPr bwMode="auto">
            <a:xfrm>
              <a:off x="3621632" y="5775938"/>
              <a:ext cx="1493249" cy="307777"/>
              <a:chOff x="3621632" y="5775938"/>
              <a:chExt cx="1493249" cy="307777"/>
            </a:xfrm>
          </p:grpSpPr>
          <p:grpSp>
            <p:nvGrpSpPr>
              <p:cNvPr id="294" name="Group 11">
                <a:extLst>
                  <a:ext uri="{FF2B5EF4-FFF2-40B4-BE49-F238E27FC236}">
                    <a16:creationId xmlns:a16="http://schemas.microsoft.com/office/drawing/2014/main" id="{504596ED-94E0-9144-AEA2-9B1AC3A6EDE8}"/>
                  </a:ext>
                </a:extLst>
              </p:cNvPr>
              <p:cNvGrpSpPr>
                <a:grpSpLocks/>
              </p:cNvGrpSpPr>
              <p:nvPr/>
            </p:nvGrpSpPr>
            <p:grpSpPr bwMode="auto">
              <a:xfrm>
                <a:off x="3999159" y="5783287"/>
                <a:ext cx="806697" cy="257416"/>
                <a:chOff x="-2975754" y="4128742"/>
                <a:chExt cx="1258600" cy="450696"/>
              </a:xfrm>
            </p:grpSpPr>
            <p:sp>
              <p:nvSpPr>
                <p:cNvPr id="296" name="Rectangle 295">
                  <a:extLst>
                    <a:ext uri="{FF2B5EF4-FFF2-40B4-BE49-F238E27FC236}">
                      <a16:creationId xmlns:a16="http://schemas.microsoft.com/office/drawing/2014/main" id="{A7E6A3C2-8DB0-E843-9532-97A06B65BF6B}"/>
                    </a:ext>
                  </a:extLst>
                </p:cNvPr>
                <p:cNvSpPr/>
                <p:nvPr/>
              </p:nvSpPr>
              <p:spPr>
                <a:xfrm>
                  <a:off x="-2903723" y="4135274"/>
                  <a:ext cx="1151259" cy="340871"/>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7" name="Rectangle 296">
                  <a:extLst>
                    <a:ext uri="{FF2B5EF4-FFF2-40B4-BE49-F238E27FC236}">
                      <a16:creationId xmlns:a16="http://schemas.microsoft.com/office/drawing/2014/main" id="{AC7167DD-1A09-B944-A520-D13751F3F4A2}"/>
                    </a:ext>
                  </a:extLst>
                </p:cNvPr>
                <p:cNvSpPr/>
                <p:nvPr/>
              </p:nvSpPr>
              <p:spPr>
                <a:xfrm>
                  <a:off x="-2968095" y="4221184"/>
                  <a:ext cx="1148783" cy="343644"/>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8" name="Freeform 297">
                  <a:extLst>
                    <a:ext uri="{FF2B5EF4-FFF2-40B4-BE49-F238E27FC236}">
                      <a16:creationId xmlns:a16="http://schemas.microsoft.com/office/drawing/2014/main" id="{23136A14-E923-0449-9DA2-7D7B68ADEFB7}"/>
                    </a:ext>
                  </a:extLst>
                </p:cNvPr>
                <p:cNvSpPr/>
                <p:nvPr/>
              </p:nvSpPr>
              <p:spPr>
                <a:xfrm>
                  <a:off x="-2975522" y="4129732"/>
                  <a:ext cx="1223057" cy="94225"/>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9" name="Freeform 298">
                  <a:extLst>
                    <a:ext uri="{FF2B5EF4-FFF2-40B4-BE49-F238E27FC236}">
                      <a16:creationId xmlns:a16="http://schemas.microsoft.com/office/drawing/2014/main" id="{857700B5-A094-3E46-9DFE-B9968548724C}"/>
                    </a:ext>
                  </a:extLst>
                </p:cNvPr>
                <p:cNvSpPr/>
                <p:nvPr/>
              </p:nvSpPr>
              <p:spPr>
                <a:xfrm rot="21211447" flipV="1">
                  <a:off x="-1853974" y="4146360"/>
                  <a:ext cx="136171" cy="432326"/>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95" name="TextBox 12">
                <a:extLst>
                  <a:ext uri="{FF2B5EF4-FFF2-40B4-BE49-F238E27FC236}">
                    <a16:creationId xmlns:a16="http://schemas.microsoft.com/office/drawing/2014/main" id="{83DF2AC2-F4A3-8341-BA27-93B23E0B8C62}"/>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a:t>
                </a:r>
                <a:r>
                  <a:rPr kumimoji="0" lang="en-US" altLang="en-US" sz="1400" b="0" i="0" u="none" strike="noStrike" kern="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11</a:t>
                </a:r>
              </a:p>
            </p:txBody>
          </p:sp>
        </p:grpSp>
        <p:cxnSp>
          <p:nvCxnSpPr>
            <p:cNvPr id="293" name="Straight Arrow Connector 286">
              <a:extLst>
                <a:ext uri="{FF2B5EF4-FFF2-40B4-BE49-F238E27FC236}">
                  <a16:creationId xmlns:a16="http://schemas.microsoft.com/office/drawing/2014/main" id="{0ECC51B7-58FF-1745-ABC7-DC7D16E1E77B}"/>
                </a:ext>
              </a:extLst>
            </p:cNvPr>
            <p:cNvCxnSpPr>
              <a:cxnSpLocks noChangeShapeType="1"/>
            </p:cNvCxnSpPr>
            <p:nvPr/>
          </p:nvCxnSpPr>
          <p:spPr bwMode="auto">
            <a:xfrm flipV="1">
              <a:off x="4483694" y="5949896"/>
              <a:ext cx="457353" cy="183765"/>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0" name="Group 299">
            <a:extLst>
              <a:ext uri="{FF2B5EF4-FFF2-40B4-BE49-F238E27FC236}">
                <a16:creationId xmlns:a16="http://schemas.microsoft.com/office/drawing/2014/main" id="{60BC64D6-7715-054E-AF11-7FFDBEF3B85F}"/>
              </a:ext>
            </a:extLst>
          </p:cNvPr>
          <p:cNvGrpSpPr>
            <a:grpSpLocks/>
          </p:cNvGrpSpPr>
          <p:nvPr/>
        </p:nvGrpSpPr>
        <p:grpSpPr bwMode="auto">
          <a:xfrm>
            <a:off x="4058443" y="4376366"/>
            <a:ext cx="3983038" cy="379413"/>
            <a:chOff x="2334273" y="4534486"/>
            <a:chExt cx="3981995" cy="378689"/>
          </a:xfrm>
        </p:grpSpPr>
        <p:grpSp>
          <p:nvGrpSpPr>
            <p:cNvPr id="301" name="Group 27">
              <a:extLst>
                <a:ext uri="{FF2B5EF4-FFF2-40B4-BE49-F238E27FC236}">
                  <a16:creationId xmlns:a16="http://schemas.microsoft.com/office/drawing/2014/main" id="{14426F0E-58BD-1040-801B-29B3D72CAFB9}"/>
                </a:ext>
              </a:extLst>
            </p:cNvPr>
            <p:cNvGrpSpPr>
              <a:grpSpLocks/>
            </p:cNvGrpSpPr>
            <p:nvPr/>
          </p:nvGrpSpPr>
          <p:grpSpPr bwMode="auto">
            <a:xfrm>
              <a:off x="3508876" y="4534486"/>
              <a:ext cx="1493249" cy="307777"/>
              <a:chOff x="3508876" y="4414358"/>
              <a:chExt cx="1493249" cy="307777"/>
            </a:xfrm>
          </p:grpSpPr>
          <p:sp>
            <p:nvSpPr>
              <p:cNvPr id="304" name="Rectangle 303">
                <a:extLst>
                  <a:ext uri="{FF2B5EF4-FFF2-40B4-BE49-F238E27FC236}">
                    <a16:creationId xmlns:a16="http://schemas.microsoft.com/office/drawing/2014/main" id="{562BEC04-208B-AF43-8603-4D650744166E}"/>
                  </a:ext>
                </a:extLst>
              </p:cNvPr>
              <p:cNvSpPr/>
              <p:nvPr/>
            </p:nvSpPr>
            <p:spPr>
              <a:xfrm>
                <a:off x="3907074" y="4428619"/>
                <a:ext cx="736407" cy="194890"/>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305" name="Rectangle 298">
                <a:extLst>
                  <a:ext uri="{FF2B5EF4-FFF2-40B4-BE49-F238E27FC236}">
                    <a16:creationId xmlns:a16="http://schemas.microsoft.com/office/drawing/2014/main" id="{4B8356E7-805C-B94C-8997-8E1623302AD2}"/>
                  </a:ext>
                </a:extLst>
              </p:cNvPr>
              <p:cNvSpPr>
                <a:spLocks noChangeArrowheads="1"/>
              </p:cNvSpPr>
              <p:nvPr/>
            </p:nvSpPr>
            <p:spPr bwMode="auto">
              <a:xfrm>
                <a:off x="3863891" y="4478563"/>
                <a:ext cx="737073" cy="196032"/>
              </a:xfrm>
              <a:prstGeom prst="rect">
                <a:avLst/>
              </a:prstGeom>
              <a:solidFill>
                <a:srgbClr val="0000FF"/>
              </a:solidFill>
              <a:ln w="12700">
                <a:solidFill>
                  <a:srgbClr val="000090"/>
                </a:solidFill>
                <a:miter lim="800000"/>
                <a:headEnd/>
                <a:tailEnd/>
              </a:ln>
            </p:spPr>
            <p:txBody>
              <a:bodyPr wrap="none"/>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6" name="Freeform 299">
                <a:extLst>
                  <a:ext uri="{FF2B5EF4-FFF2-40B4-BE49-F238E27FC236}">
                    <a16:creationId xmlns:a16="http://schemas.microsoft.com/office/drawing/2014/main" id="{1BE10154-BCB6-F24B-8AEE-60D80B19309B}"/>
                  </a:ext>
                </a:extLst>
              </p:cNvPr>
              <p:cNvSpPr>
                <a:spLocks/>
              </p:cNvSpPr>
              <p:nvPr/>
            </p:nvSpPr>
            <p:spPr bwMode="auto">
              <a:xfrm>
                <a:off x="3859775" y="4425511"/>
                <a:ext cx="783947" cy="53534"/>
              </a:xfrm>
              <a:custGeom>
                <a:avLst/>
                <a:gdLst>
                  <a:gd name="T0" fmla="*/ 0 w 1223105"/>
                  <a:gd name="T1" fmla="*/ 9475 h 93730"/>
                  <a:gd name="T2" fmla="*/ 11863 w 1223105"/>
                  <a:gd name="T3" fmla="*/ 0 h 93730"/>
                  <a:gd name="T4" fmla="*/ 206422 w 1223105"/>
                  <a:gd name="T5" fmla="*/ 499 h 93730"/>
                  <a:gd name="T6" fmla="*/ 192977 w 1223105"/>
                  <a:gd name="T7" fmla="*/ 9975 h 93730"/>
                  <a:gd name="T8" fmla="*/ 0 w 1223105"/>
                  <a:gd name="T9" fmla="*/ 9475 h 937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3105" h="93730">
                    <a:moveTo>
                      <a:pt x="0" y="89042"/>
                    </a:moveTo>
                    <a:lnTo>
                      <a:pt x="70293" y="0"/>
                    </a:lnTo>
                    <a:lnTo>
                      <a:pt x="1223105" y="4687"/>
                    </a:lnTo>
                    <a:lnTo>
                      <a:pt x="1143439" y="93730"/>
                    </a:lnTo>
                    <a:lnTo>
                      <a:pt x="0" y="89042"/>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Freeform 300">
                <a:extLst>
                  <a:ext uri="{FF2B5EF4-FFF2-40B4-BE49-F238E27FC236}">
                    <a16:creationId xmlns:a16="http://schemas.microsoft.com/office/drawing/2014/main" id="{440256A1-2AE5-1548-8E6E-089AE8C63C4D}"/>
                  </a:ext>
                </a:extLst>
              </p:cNvPr>
              <p:cNvSpPr>
                <a:spLocks/>
              </p:cNvSpPr>
              <p:nvPr/>
            </p:nvSpPr>
            <p:spPr bwMode="auto">
              <a:xfrm rot="21211447" flipV="1">
                <a:off x="4579084" y="4434448"/>
                <a:ext cx="87388" cy="248479"/>
              </a:xfrm>
              <a:custGeom>
                <a:avLst/>
                <a:gdLst>
                  <a:gd name="T0" fmla="*/ 6079 w 136342"/>
                  <a:gd name="T1" fmla="*/ 4406 h 891908"/>
                  <a:gd name="T2" fmla="*/ 0 w 136342"/>
                  <a:gd name="T3" fmla="*/ 0 h 891908"/>
                  <a:gd name="T4" fmla="*/ 17030 w 136342"/>
                  <a:gd name="T5" fmla="*/ 1037 h 891908"/>
                  <a:gd name="T6" fmla="*/ 23010 w 136342"/>
                  <a:gd name="T7" fmla="*/ 5373 h 891908"/>
                  <a:gd name="T8" fmla="*/ 6079 w 136342"/>
                  <a:gd name="T9" fmla="*/ 4406 h 8919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342" h="891908">
                    <a:moveTo>
                      <a:pt x="36019" y="731496"/>
                    </a:moveTo>
                    <a:lnTo>
                      <a:pt x="0" y="1"/>
                    </a:lnTo>
                    <a:lnTo>
                      <a:pt x="100909" y="172120"/>
                    </a:lnTo>
                    <a:lnTo>
                      <a:pt x="136342" y="891907"/>
                    </a:lnTo>
                    <a:lnTo>
                      <a:pt x="36019" y="731496"/>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8" name="TextBox 296">
                <a:extLst>
                  <a:ext uri="{FF2B5EF4-FFF2-40B4-BE49-F238E27FC236}">
                    <a16:creationId xmlns:a16="http://schemas.microsoft.com/office/drawing/2014/main" id="{6ED803C2-8474-FE4B-A4EC-6A4A5A09C26A}"/>
                  </a:ext>
                </a:extLst>
              </p:cNvPr>
              <p:cNvSpPr txBox="1">
                <a:spLocks noChangeArrowheads="1"/>
              </p:cNvSpPr>
              <p:nvPr/>
            </p:nvSpPr>
            <p:spPr bwMode="auto">
              <a:xfrm>
                <a:off x="3508876" y="441435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Tahoma" panose="020B0604030504040204" pitchFamily="34" charset="0"/>
                    <a:ea typeface="ＭＳ Ｐゴシック" panose="020B0600070205080204" pitchFamily="34" charset="-128"/>
                    <a:cs typeface="+mn-cs"/>
                  </a:rPr>
                  <a:t>ECE=</a:t>
                </a:r>
                <a:r>
                  <a:rPr kumimoji="0" lang="en-US" altLang="en-US" sz="1400" b="0" i="0" u="none" strike="noStrike" kern="0" cap="none" spc="0" normalizeH="0" baseline="0" noProof="0">
                    <a:ln>
                      <a:noFill/>
                    </a:ln>
                    <a:solidFill>
                      <a:srgbClr val="FF0000"/>
                    </a:solidFill>
                    <a:effectLst/>
                    <a:uLnTx/>
                    <a:uFillTx/>
                    <a:latin typeface="Tahoma" panose="020B0604030504040204" pitchFamily="34" charset="0"/>
                    <a:ea typeface="ＭＳ Ｐゴシック" panose="020B0600070205080204" pitchFamily="34" charset="-128"/>
                    <a:cs typeface="+mn-cs"/>
                  </a:rPr>
                  <a:t>1</a:t>
                </a:r>
              </a:p>
            </p:txBody>
          </p:sp>
        </p:grpSp>
        <p:cxnSp>
          <p:nvCxnSpPr>
            <p:cNvPr id="302" name="Straight Arrow Connector 294">
              <a:extLst>
                <a:ext uri="{FF2B5EF4-FFF2-40B4-BE49-F238E27FC236}">
                  <a16:creationId xmlns:a16="http://schemas.microsoft.com/office/drawing/2014/main" id="{0333EB21-19EB-154E-B507-83BF3413D133}"/>
                </a:ext>
              </a:extLst>
            </p:cNvPr>
            <p:cNvCxnSpPr>
              <a:cxnSpLocks noChangeShapeType="1"/>
            </p:cNvCxnSpPr>
            <p:nvPr/>
          </p:nvCxnSpPr>
          <p:spPr bwMode="auto">
            <a:xfrm flipH="1" flipV="1">
              <a:off x="3801047" y="4905427"/>
              <a:ext cx="697737" cy="7748"/>
            </a:xfrm>
            <a:prstGeom prst="straightConnector1">
              <a:avLst/>
            </a:prstGeom>
            <a:noFill/>
            <a:ln w="9525">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3" name="Straight Arrow Connector 25">
              <a:extLst>
                <a:ext uri="{FF2B5EF4-FFF2-40B4-BE49-F238E27FC236}">
                  <a16:creationId xmlns:a16="http://schemas.microsoft.com/office/drawing/2014/main" id="{84C1CFE8-8FA7-D24B-BB80-A5D410D91E1F}"/>
                </a:ext>
              </a:extLst>
            </p:cNvPr>
            <p:cNvCxnSpPr>
              <a:cxnSpLocks noChangeShapeType="1"/>
            </p:cNvCxnSpPr>
            <p:nvPr/>
          </p:nvCxnSpPr>
          <p:spPr bwMode="auto">
            <a:xfrm flipH="1">
              <a:off x="2334273" y="4839428"/>
              <a:ext cx="3981995" cy="0"/>
            </a:xfrm>
            <a:prstGeom prst="straightConnector1">
              <a:avLst/>
            </a:prstGeom>
            <a:noFill/>
            <a:ln w="12700">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9" name="Group 308">
            <a:extLst>
              <a:ext uri="{FF2B5EF4-FFF2-40B4-BE49-F238E27FC236}">
                <a16:creationId xmlns:a16="http://schemas.microsoft.com/office/drawing/2014/main" id="{E9859027-FE60-9841-9FE7-A58E608A269A}"/>
              </a:ext>
            </a:extLst>
          </p:cNvPr>
          <p:cNvGrpSpPr>
            <a:grpSpLocks/>
          </p:cNvGrpSpPr>
          <p:nvPr/>
        </p:nvGrpSpPr>
        <p:grpSpPr bwMode="auto">
          <a:xfrm>
            <a:off x="2626518" y="6003554"/>
            <a:ext cx="1160463" cy="461962"/>
            <a:chOff x="902416" y="6160831"/>
            <a:chExt cx="1160369" cy="462226"/>
          </a:xfrm>
        </p:grpSpPr>
        <p:sp>
          <p:nvSpPr>
            <p:cNvPr id="310" name="TextBox 29">
              <a:extLst>
                <a:ext uri="{FF2B5EF4-FFF2-40B4-BE49-F238E27FC236}">
                  <a16:creationId xmlns:a16="http://schemas.microsoft.com/office/drawing/2014/main" id="{82440900-2334-F946-90EB-5FA8637ADF05}"/>
                </a:ext>
              </a:extLst>
            </p:cNvPr>
            <p:cNvSpPr txBox="1">
              <a:spLocks noChangeArrowheads="1"/>
            </p:cNvSpPr>
            <p:nvPr/>
          </p:nvSpPr>
          <p:spPr bwMode="auto">
            <a:xfrm>
              <a:off x="902416" y="6315280"/>
              <a:ext cx="116036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IP datagram</a:t>
              </a:r>
            </a:p>
          </p:txBody>
        </p:sp>
        <p:cxnSp>
          <p:nvCxnSpPr>
            <p:cNvPr id="311" name="Straight Connector 31">
              <a:extLst>
                <a:ext uri="{FF2B5EF4-FFF2-40B4-BE49-F238E27FC236}">
                  <a16:creationId xmlns:a16="http://schemas.microsoft.com/office/drawing/2014/main" id="{80F4CA72-3CF5-FA41-9EB4-A49E55C16864}"/>
                </a:ext>
              </a:extLst>
            </p:cNvPr>
            <p:cNvCxnSpPr>
              <a:cxnSpLocks noChangeShapeType="1"/>
            </p:cNvCxnSpPr>
            <p:nvPr/>
          </p:nvCxnSpPr>
          <p:spPr bwMode="auto">
            <a:xfrm flipH="1">
              <a:off x="1785033" y="6160831"/>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12" name="Group 311">
            <a:extLst>
              <a:ext uri="{FF2B5EF4-FFF2-40B4-BE49-F238E27FC236}">
                <a16:creationId xmlns:a16="http://schemas.microsoft.com/office/drawing/2014/main" id="{D82A29D1-4C9E-CE44-A5D6-40B408BEA390}"/>
              </a:ext>
            </a:extLst>
          </p:cNvPr>
          <p:cNvGrpSpPr>
            <a:grpSpLocks/>
          </p:cNvGrpSpPr>
          <p:nvPr/>
        </p:nvGrpSpPr>
        <p:grpSpPr bwMode="auto">
          <a:xfrm>
            <a:off x="6257131" y="3838204"/>
            <a:ext cx="1620837" cy="515937"/>
            <a:chOff x="4531899" y="3996483"/>
            <a:chExt cx="1620957" cy="514832"/>
          </a:xfrm>
        </p:grpSpPr>
        <p:sp>
          <p:nvSpPr>
            <p:cNvPr id="313" name="TextBox 312">
              <a:extLst>
                <a:ext uri="{FF2B5EF4-FFF2-40B4-BE49-F238E27FC236}">
                  <a16:creationId xmlns:a16="http://schemas.microsoft.com/office/drawing/2014/main" id="{17530F4E-F3B8-5644-978B-F46D05030A46}"/>
                </a:ext>
              </a:extLst>
            </p:cNvPr>
            <p:cNvSpPr txBox="1">
              <a:spLocks noChangeArrowheads="1"/>
            </p:cNvSpPr>
            <p:nvPr/>
          </p:nvSpPr>
          <p:spPr bwMode="auto">
            <a:xfrm>
              <a:off x="4531899" y="3996483"/>
              <a:ext cx="162095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TCP ACK segment</a:t>
              </a:r>
            </a:p>
          </p:txBody>
        </p:sp>
        <p:cxnSp>
          <p:nvCxnSpPr>
            <p:cNvPr id="314" name="Straight Connector 313">
              <a:extLst>
                <a:ext uri="{FF2B5EF4-FFF2-40B4-BE49-F238E27FC236}">
                  <a16:creationId xmlns:a16="http://schemas.microsoft.com/office/drawing/2014/main" id="{6343044A-858C-F34D-BCBF-FD46442A2B7E}"/>
                </a:ext>
              </a:extLst>
            </p:cNvPr>
            <p:cNvCxnSpPr>
              <a:cxnSpLocks noChangeShapeType="1"/>
            </p:cNvCxnSpPr>
            <p:nvPr/>
          </p:nvCxnSpPr>
          <p:spPr bwMode="auto">
            <a:xfrm flipH="1">
              <a:off x="4632144" y="4271060"/>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1" name="Slide Number Placeholder 2">
            <a:extLst>
              <a:ext uri="{FF2B5EF4-FFF2-40B4-BE49-F238E27FC236}">
                <a16:creationId xmlns:a16="http://schemas.microsoft.com/office/drawing/2014/main" id="{4FCB648B-CD96-D64D-8CCB-A39CAC1D995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133</a:t>
            </a:fld>
            <a:endParaRPr lang="en-US" dirty="0"/>
          </a:p>
        </p:txBody>
      </p:sp>
    </p:spTree>
    <p:extLst>
      <p:ext uri="{BB962C8B-B14F-4D97-AF65-F5344CB8AC3E}">
        <p14:creationId xmlns:p14="http://schemas.microsoft.com/office/powerpoint/2010/main" val="202705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dissolve">
                                      <p:cBhvr>
                                        <p:cTn id="7" dur="500"/>
                                        <p:tgtEl>
                                          <p:spTgt spid="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dissolv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wipe(left)">
                                      <p:cBhvr>
                                        <p:cTn id="15" dur="500"/>
                                        <p:tgtEl>
                                          <p:spTgt spid="282"/>
                                        </p:tgtEl>
                                      </p:cBhvr>
                                    </p:animEffect>
                                  </p:childTnLst>
                                </p:cTn>
                              </p:par>
                            </p:childTnLst>
                          </p:cTn>
                        </p:par>
                        <p:par>
                          <p:cTn id="16" fill="hold">
                            <p:stCondLst>
                              <p:cond delay="500"/>
                            </p:stCondLst>
                            <p:childTnLst>
                              <p:par>
                                <p:cTn id="17" presetID="9" presetClass="entr" presetSubtype="0" fill="hold" nodeType="afterEffect">
                                  <p:stCondLst>
                                    <p:cond delay="0"/>
                                  </p:stCondLst>
                                  <p:childTnLst>
                                    <p:set>
                                      <p:cBhvr>
                                        <p:cTn id="18" dur="1" fill="hold">
                                          <p:stCondLst>
                                            <p:cond delay="0"/>
                                          </p:stCondLst>
                                        </p:cTn>
                                        <p:tgtEl>
                                          <p:spTgt spid="309"/>
                                        </p:tgtEl>
                                        <p:attrNameLst>
                                          <p:attrName>style.visibility</p:attrName>
                                        </p:attrNameLst>
                                      </p:cBhvr>
                                      <p:to>
                                        <p:strVal val="visible"/>
                                      </p:to>
                                    </p:set>
                                    <p:animEffect transition="in" filter="dissolve">
                                      <p:cBhvr>
                                        <p:cTn id="19" dur="500"/>
                                        <p:tgtEl>
                                          <p:spTgt spid="309"/>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dissolve">
                                      <p:cBhvr>
                                        <p:cTn id="24" dur="500"/>
                                        <p:tgtEl>
                                          <p:spTgt spid="6">
                                            <p:txEl>
                                              <p:pRg st="3" end="3"/>
                                            </p:txEl>
                                          </p:spTgt>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291"/>
                                        </p:tgtEl>
                                        <p:attrNameLst>
                                          <p:attrName>style.visibility</p:attrName>
                                        </p:attrNameLst>
                                      </p:cBhvr>
                                      <p:to>
                                        <p:strVal val="visible"/>
                                      </p:to>
                                    </p:set>
                                    <p:animEffect transition="in" filter="wipe(left)">
                                      <p:cBhvr>
                                        <p:cTn id="28" dur="500"/>
                                        <p:tgtEl>
                                          <p:spTgt spid="291"/>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6">
                                            <p:txEl>
                                              <p:pRg st="4" end="4"/>
                                            </p:txEl>
                                          </p:spTgt>
                                        </p:tgtEl>
                                        <p:attrNameLst>
                                          <p:attrName>style.visibility</p:attrName>
                                        </p:attrNameLst>
                                      </p:cBhvr>
                                      <p:to>
                                        <p:strVal val="visible"/>
                                      </p:to>
                                    </p:set>
                                    <p:animEffect transition="in" filter="dissolve">
                                      <p:cBhvr>
                                        <p:cTn id="33" dur="500"/>
                                        <p:tgtEl>
                                          <p:spTgt spid="6">
                                            <p:txEl>
                                              <p:pRg st="4" end="4"/>
                                            </p:txEl>
                                          </p:spTgt>
                                        </p:tgtEl>
                                      </p:cBhvr>
                                    </p:animEffect>
                                  </p:childTnLst>
                                </p:cTn>
                              </p:par>
                            </p:childTnLst>
                          </p:cTn>
                        </p:par>
                        <p:par>
                          <p:cTn id="34" fill="hold">
                            <p:stCondLst>
                              <p:cond delay="500"/>
                            </p:stCondLst>
                            <p:childTnLst>
                              <p:par>
                                <p:cTn id="35" presetID="22" presetClass="entr" presetSubtype="2" fill="hold" nodeType="afterEffect">
                                  <p:stCondLst>
                                    <p:cond delay="0"/>
                                  </p:stCondLst>
                                  <p:childTnLst>
                                    <p:set>
                                      <p:cBhvr>
                                        <p:cTn id="36" dur="1" fill="hold">
                                          <p:stCondLst>
                                            <p:cond delay="0"/>
                                          </p:stCondLst>
                                        </p:cTn>
                                        <p:tgtEl>
                                          <p:spTgt spid="300"/>
                                        </p:tgtEl>
                                        <p:attrNameLst>
                                          <p:attrName>style.visibility</p:attrName>
                                        </p:attrNameLst>
                                      </p:cBhvr>
                                      <p:to>
                                        <p:strVal val="visible"/>
                                      </p:to>
                                    </p:set>
                                    <p:animEffect transition="in" filter="wipe(right)">
                                      <p:cBhvr>
                                        <p:cTn id="37" dur="500"/>
                                        <p:tgtEl>
                                          <p:spTgt spid="300"/>
                                        </p:tgtEl>
                                      </p:cBhvr>
                                    </p:animEffect>
                                  </p:childTnLst>
                                </p:cTn>
                              </p:par>
                              <p:par>
                                <p:cTn id="38" presetID="9" presetClass="entr" presetSubtype="0" fill="hold" nodeType="withEffect">
                                  <p:stCondLst>
                                    <p:cond delay="0"/>
                                  </p:stCondLst>
                                  <p:childTnLst>
                                    <p:set>
                                      <p:cBhvr>
                                        <p:cTn id="39" dur="1" fill="hold">
                                          <p:stCondLst>
                                            <p:cond delay="0"/>
                                          </p:stCondLst>
                                        </p:cTn>
                                        <p:tgtEl>
                                          <p:spTgt spid="312"/>
                                        </p:tgtEl>
                                        <p:attrNameLst>
                                          <p:attrName>style.visibility</p:attrName>
                                        </p:attrNameLst>
                                      </p:cBhvr>
                                      <p:to>
                                        <p:strVal val="visible"/>
                                      </p:to>
                                    </p:set>
                                    <p:animEffect transition="in" filter="dissolve">
                                      <p:cBhvr>
                                        <p:cTn id="40" dur="500"/>
                                        <p:tgtEl>
                                          <p:spTgt spid="312"/>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6">
                                            <p:txEl>
                                              <p:pRg st="5" end="5"/>
                                            </p:txEl>
                                          </p:spTgt>
                                        </p:tgtEl>
                                        <p:attrNameLst>
                                          <p:attrName>style.visibility</p:attrName>
                                        </p:attrNameLst>
                                      </p:cBhvr>
                                      <p:to>
                                        <p:strVal val="visible"/>
                                      </p:to>
                                    </p:set>
                                    <p:animEffect transition="in" filter="dissolve">
                                      <p:cBhvr>
                                        <p:cTn id="45"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DDBB9026-12F2-A349-BFEF-8C31C7F86092}"/>
              </a:ext>
            </a:extLst>
          </p:cNvPr>
          <p:cNvGrpSpPr/>
          <p:nvPr/>
        </p:nvGrpSpPr>
        <p:grpSpPr>
          <a:xfrm>
            <a:off x="7593761" y="3434252"/>
            <a:ext cx="1100814" cy="719137"/>
            <a:chOff x="7493876" y="2774731"/>
            <a:chExt cx="1481958" cy="894622"/>
          </a:xfrm>
        </p:grpSpPr>
        <p:sp>
          <p:nvSpPr>
            <p:cNvPr id="104" name="Freeform 103">
              <a:extLst>
                <a:ext uri="{FF2B5EF4-FFF2-40B4-BE49-F238E27FC236}">
                  <a16:creationId xmlns:a16="http://schemas.microsoft.com/office/drawing/2014/main" id="{2EAD1D45-E7DC-F546-BF28-57362134135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5" name="Oval 104">
              <a:extLst>
                <a:ext uri="{FF2B5EF4-FFF2-40B4-BE49-F238E27FC236}">
                  <a16:creationId xmlns:a16="http://schemas.microsoft.com/office/drawing/2014/main" id="{C917A520-A78E-6F4B-A627-C017D0408DA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6" name="Group 105">
              <a:extLst>
                <a:ext uri="{FF2B5EF4-FFF2-40B4-BE49-F238E27FC236}">
                  <a16:creationId xmlns:a16="http://schemas.microsoft.com/office/drawing/2014/main" id="{515FCDD6-C861-564F-B521-7551F1A8280E}"/>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EB9B6B9B-3107-CD48-AEC1-E65E25BE6AC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8" name="Freeform 107">
                <a:extLst>
                  <a:ext uri="{FF2B5EF4-FFF2-40B4-BE49-F238E27FC236}">
                    <a16:creationId xmlns:a16="http://schemas.microsoft.com/office/drawing/2014/main" id="{B5DD3803-6AF8-3847-B395-25898737955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Freeform 108">
                <a:extLst>
                  <a:ext uri="{FF2B5EF4-FFF2-40B4-BE49-F238E27FC236}">
                    <a16:creationId xmlns:a16="http://schemas.microsoft.com/office/drawing/2014/main" id="{DA65177F-9EDB-4144-8C88-7E37D8240A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97906B30-472F-354C-82AF-33220C002B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95" name="Group 94">
            <a:extLst>
              <a:ext uri="{FF2B5EF4-FFF2-40B4-BE49-F238E27FC236}">
                <a16:creationId xmlns:a16="http://schemas.microsoft.com/office/drawing/2014/main" id="{70DB66D8-759D-3E45-8AD9-CC358022D572}"/>
              </a:ext>
            </a:extLst>
          </p:cNvPr>
          <p:cNvGrpSpPr/>
          <p:nvPr/>
        </p:nvGrpSpPr>
        <p:grpSpPr>
          <a:xfrm>
            <a:off x="5720127" y="3438633"/>
            <a:ext cx="1100814" cy="719137"/>
            <a:chOff x="7493876" y="2774731"/>
            <a:chExt cx="1481958" cy="894622"/>
          </a:xfrm>
        </p:grpSpPr>
        <p:sp>
          <p:nvSpPr>
            <p:cNvPr id="96" name="Freeform 95">
              <a:extLst>
                <a:ext uri="{FF2B5EF4-FFF2-40B4-BE49-F238E27FC236}">
                  <a16:creationId xmlns:a16="http://schemas.microsoft.com/office/drawing/2014/main" id="{E483E17D-400D-C84C-8056-02B78CDD0DE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97" name="Oval 96">
              <a:extLst>
                <a:ext uri="{FF2B5EF4-FFF2-40B4-BE49-F238E27FC236}">
                  <a16:creationId xmlns:a16="http://schemas.microsoft.com/office/drawing/2014/main" id="{318D9153-5EE4-3340-BCD3-478931CFC7F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98" name="Group 97">
              <a:extLst>
                <a:ext uri="{FF2B5EF4-FFF2-40B4-BE49-F238E27FC236}">
                  <a16:creationId xmlns:a16="http://schemas.microsoft.com/office/drawing/2014/main" id="{DAAFD939-A5C2-6A45-BE89-14CD8870A576}"/>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762F9A94-D8D0-934F-94BA-2BF1A64428C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Freeform 99">
                <a:extLst>
                  <a:ext uri="{FF2B5EF4-FFF2-40B4-BE49-F238E27FC236}">
                    <a16:creationId xmlns:a16="http://schemas.microsoft.com/office/drawing/2014/main" id="{205790B6-6F8F-394F-AEFC-DC10F8B5D5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 name="Freeform 100">
                <a:extLst>
                  <a:ext uri="{FF2B5EF4-FFF2-40B4-BE49-F238E27FC236}">
                    <a16:creationId xmlns:a16="http://schemas.microsoft.com/office/drawing/2014/main" id="{355156BC-1504-E74B-8008-40A919B5BE4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Freeform 101">
                <a:extLst>
                  <a:ext uri="{FF2B5EF4-FFF2-40B4-BE49-F238E27FC236}">
                    <a16:creationId xmlns:a16="http://schemas.microsoft.com/office/drawing/2014/main" id="{216A1E01-4397-904B-AF75-454F94DE105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719" y="271755"/>
            <a:ext cx="11393310" cy="894622"/>
          </a:xfrm>
        </p:spPr>
        <p:txBody>
          <a:bodyPr>
            <a:normAutofit/>
          </a:bodyPr>
          <a:lstStyle/>
          <a:p>
            <a:r>
              <a:rPr lang="en-US" sz="4800" dirty="0"/>
              <a:t>TCP fairness</a:t>
            </a:r>
            <a:endParaRPr lang="en-US" sz="4400" b="0" dirty="0"/>
          </a:p>
        </p:txBody>
      </p:sp>
      <p:sp>
        <p:nvSpPr>
          <p:cNvPr id="15" name="Rectangle 4">
            <a:extLst>
              <a:ext uri="{FF2B5EF4-FFF2-40B4-BE49-F238E27FC236}">
                <a16:creationId xmlns:a16="http://schemas.microsoft.com/office/drawing/2014/main" id="{FC515608-44C0-AE4F-9716-2C57F89C9FF4}"/>
              </a:ext>
            </a:extLst>
          </p:cNvPr>
          <p:cNvSpPr txBox="1">
            <a:spLocks noChangeArrowheads="1"/>
          </p:cNvSpPr>
          <p:nvPr/>
        </p:nvSpPr>
        <p:spPr>
          <a:xfrm>
            <a:off x="876300" y="1271325"/>
            <a:ext cx="10174288" cy="10890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Fairness goal:</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if</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 K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sessions share same bottleneck link of bandwidth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each should have average rate of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R/K</a:t>
            </a:r>
          </a:p>
        </p:txBody>
      </p:sp>
      <p:sp>
        <p:nvSpPr>
          <p:cNvPr id="61" name="Line 68">
            <a:extLst>
              <a:ext uri="{FF2B5EF4-FFF2-40B4-BE49-F238E27FC236}">
                <a16:creationId xmlns:a16="http://schemas.microsoft.com/office/drawing/2014/main" id="{CDC7342A-49E4-EA42-944C-558FC96B498E}"/>
              </a:ext>
            </a:extLst>
          </p:cNvPr>
          <p:cNvSpPr>
            <a:spLocks noChangeShapeType="1"/>
          </p:cNvSpPr>
          <p:nvPr/>
        </p:nvSpPr>
        <p:spPr bwMode="auto">
          <a:xfrm flipV="1">
            <a:off x="6816123" y="3752849"/>
            <a:ext cx="819151" cy="8919"/>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0" name="Rectangle 25">
            <a:extLst>
              <a:ext uri="{FF2B5EF4-FFF2-40B4-BE49-F238E27FC236}">
                <a16:creationId xmlns:a16="http://schemas.microsoft.com/office/drawing/2014/main" id="{75F28C3D-FB3C-2547-B5A0-31713944D0F9}"/>
              </a:ext>
            </a:extLst>
          </p:cNvPr>
          <p:cNvSpPr>
            <a:spLocks noChangeArrowheads="1"/>
          </p:cNvSpPr>
          <p:nvPr/>
        </p:nvSpPr>
        <p:spPr bwMode="auto">
          <a:xfrm>
            <a:off x="698658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1" name="Rectangle 26">
            <a:extLst>
              <a:ext uri="{FF2B5EF4-FFF2-40B4-BE49-F238E27FC236}">
                <a16:creationId xmlns:a16="http://schemas.microsoft.com/office/drawing/2014/main" id="{2FFB7F49-0A17-8244-A6C8-A042CD8FF570}"/>
              </a:ext>
            </a:extLst>
          </p:cNvPr>
          <p:cNvSpPr>
            <a:spLocks noChangeArrowheads="1"/>
          </p:cNvSpPr>
          <p:nvPr/>
        </p:nvSpPr>
        <p:spPr bwMode="auto">
          <a:xfrm>
            <a:off x="6296025" y="3614738"/>
            <a:ext cx="147638"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2" name="Rectangle 27">
            <a:extLst>
              <a:ext uri="{FF2B5EF4-FFF2-40B4-BE49-F238E27FC236}">
                <a16:creationId xmlns:a16="http://schemas.microsoft.com/office/drawing/2014/main" id="{506AE97C-512B-D047-B5C2-A8583E61E051}"/>
              </a:ext>
            </a:extLst>
          </p:cNvPr>
          <p:cNvSpPr>
            <a:spLocks noChangeArrowheads="1"/>
          </p:cNvSpPr>
          <p:nvPr/>
        </p:nvSpPr>
        <p:spPr bwMode="auto">
          <a:xfrm>
            <a:off x="658653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28">
            <a:extLst>
              <a:ext uri="{FF2B5EF4-FFF2-40B4-BE49-F238E27FC236}">
                <a16:creationId xmlns:a16="http://schemas.microsoft.com/office/drawing/2014/main" id="{D7035546-992D-A546-9880-E3DFD92C39EA}"/>
              </a:ext>
            </a:extLst>
          </p:cNvPr>
          <p:cNvSpPr txBox="1">
            <a:spLocks noChangeArrowheads="1"/>
          </p:cNvSpPr>
          <p:nvPr/>
        </p:nvSpPr>
        <p:spPr bwMode="auto">
          <a:xfrm>
            <a:off x="2370566" y="2468215"/>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1</a:t>
            </a:r>
          </a:p>
        </p:txBody>
      </p:sp>
      <p:sp>
        <p:nvSpPr>
          <p:cNvPr id="84" name="Text Box 29">
            <a:extLst>
              <a:ext uri="{FF2B5EF4-FFF2-40B4-BE49-F238E27FC236}">
                <a16:creationId xmlns:a16="http://schemas.microsoft.com/office/drawing/2014/main" id="{7297E699-0BA6-F14E-9015-0764C0BCD193}"/>
              </a:ext>
            </a:extLst>
          </p:cNvPr>
          <p:cNvSpPr txBox="1">
            <a:spLocks noChangeArrowheads="1"/>
          </p:cNvSpPr>
          <p:nvPr/>
        </p:nvSpPr>
        <p:spPr bwMode="auto">
          <a:xfrm>
            <a:off x="5510979" y="4275418"/>
            <a:ext cx="1518813"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bottleneck</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router</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capacity R</a:t>
            </a:r>
          </a:p>
        </p:txBody>
      </p:sp>
      <p:sp>
        <p:nvSpPr>
          <p:cNvPr id="85" name="Freeform 40">
            <a:extLst>
              <a:ext uri="{FF2B5EF4-FFF2-40B4-BE49-F238E27FC236}">
                <a16:creationId xmlns:a16="http://schemas.microsoft.com/office/drawing/2014/main" id="{7B18511C-E0F5-ED42-B886-442969765A2C}"/>
              </a:ext>
            </a:extLst>
          </p:cNvPr>
          <p:cNvSpPr>
            <a:spLocks/>
          </p:cNvSpPr>
          <p:nvPr/>
        </p:nvSpPr>
        <p:spPr bwMode="auto">
          <a:xfrm>
            <a:off x="4765675" y="2967952"/>
            <a:ext cx="4227323" cy="719138"/>
          </a:xfrm>
          <a:custGeom>
            <a:avLst/>
            <a:gdLst>
              <a:gd name="T0" fmla="*/ 0 w 2412"/>
              <a:gd name="T1" fmla="*/ 0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0"/>
                </a:moveTo>
                <a:cubicBezTo>
                  <a:pt x="93" y="65"/>
                  <a:pt x="156" y="318"/>
                  <a:pt x="558" y="390"/>
                </a:cubicBezTo>
                <a:cubicBezTo>
                  <a:pt x="959" y="453"/>
                  <a:pt x="2026" y="423"/>
                  <a:pt x="2412" y="432"/>
                </a:cubicBezTo>
              </a:path>
            </a:pathLst>
          </a:custGeom>
          <a:noFill/>
          <a:ln w="38100" cap="flat" cmpd="sng">
            <a:solidFill>
              <a:srgbClr val="0099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Rectangle 41">
            <a:extLst>
              <a:ext uri="{FF2B5EF4-FFF2-40B4-BE49-F238E27FC236}">
                <a16:creationId xmlns:a16="http://schemas.microsoft.com/office/drawing/2014/main" id="{B87FB624-4166-674A-B3AB-E61FF504C187}"/>
              </a:ext>
            </a:extLst>
          </p:cNvPr>
          <p:cNvSpPr>
            <a:spLocks noChangeArrowheads="1"/>
          </p:cNvSpPr>
          <p:nvPr/>
        </p:nvSpPr>
        <p:spPr bwMode="auto">
          <a:xfrm>
            <a:off x="6457950" y="3614738"/>
            <a:ext cx="147638" cy="200025"/>
          </a:xfrm>
          <a:prstGeom prst="rect">
            <a:avLst/>
          </a:prstGeom>
          <a:solidFill>
            <a:srgbClr val="3333CC"/>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Freeform 42">
            <a:extLst>
              <a:ext uri="{FF2B5EF4-FFF2-40B4-BE49-F238E27FC236}">
                <a16:creationId xmlns:a16="http://schemas.microsoft.com/office/drawing/2014/main" id="{219FFC1B-3A12-DC4B-B53E-9BB5E48658B7}"/>
              </a:ext>
            </a:extLst>
          </p:cNvPr>
          <p:cNvSpPr>
            <a:spLocks/>
          </p:cNvSpPr>
          <p:nvPr/>
        </p:nvSpPr>
        <p:spPr bwMode="auto">
          <a:xfrm>
            <a:off x="4724400" y="3763963"/>
            <a:ext cx="4268598" cy="719137"/>
          </a:xfrm>
          <a:custGeom>
            <a:avLst/>
            <a:gdLst>
              <a:gd name="T0" fmla="*/ 0 w 2412"/>
              <a:gd name="T1" fmla="*/ 2147483647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453"/>
                </a:moveTo>
                <a:cubicBezTo>
                  <a:pt x="93" y="388"/>
                  <a:pt x="156" y="134"/>
                  <a:pt x="558" y="63"/>
                </a:cubicBezTo>
                <a:cubicBezTo>
                  <a:pt x="959" y="0"/>
                  <a:pt x="2026" y="36"/>
                  <a:pt x="2412" y="29"/>
                </a:cubicBezTo>
              </a:path>
            </a:pathLst>
          </a:custGeom>
          <a:noFill/>
          <a:ln w="38100" cap="flat" cmpd="sng">
            <a:solidFill>
              <a:srgbClr val="3333CC"/>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48">
            <a:extLst>
              <a:ext uri="{FF2B5EF4-FFF2-40B4-BE49-F238E27FC236}">
                <a16:creationId xmlns:a16="http://schemas.microsoft.com/office/drawing/2014/main" id="{1859B4C2-A97D-4B48-B306-9FC98BD5A129}"/>
              </a:ext>
            </a:extLst>
          </p:cNvPr>
          <p:cNvSpPr txBox="1">
            <a:spLocks noChangeArrowheads="1"/>
          </p:cNvSpPr>
          <p:nvPr/>
        </p:nvSpPr>
        <p:spPr bwMode="auto">
          <a:xfrm>
            <a:off x="2354381" y="4692948"/>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2</a:t>
            </a:r>
          </a:p>
        </p:txBody>
      </p:sp>
      <p:grpSp>
        <p:nvGrpSpPr>
          <p:cNvPr id="89" name="Group 69">
            <a:extLst>
              <a:ext uri="{FF2B5EF4-FFF2-40B4-BE49-F238E27FC236}">
                <a16:creationId xmlns:a16="http://schemas.microsoft.com/office/drawing/2014/main" id="{E41C4D8C-20B4-204B-B9D2-EF53C43D06A8}"/>
              </a:ext>
            </a:extLst>
          </p:cNvPr>
          <p:cNvGrpSpPr>
            <a:grpSpLocks/>
          </p:cNvGrpSpPr>
          <p:nvPr/>
        </p:nvGrpSpPr>
        <p:grpSpPr bwMode="auto">
          <a:xfrm>
            <a:off x="3975100" y="2860675"/>
            <a:ext cx="766763" cy="704850"/>
            <a:chOff x="-44" y="1473"/>
            <a:chExt cx="981" cy="1105"/>
          </a:xfrm>
        </p:grpSpPr>
        <p:pic>
          <p:nvPicPr>
            <p:cNvPr id="90" name="Picture 70" descr="desktop_computer_stylized_medium">
              <a:extLst>
                <a:ext uri="{FF2B5EF4-FFF2-40B4-BE49-F238E27FC236}">
                  <a16:creationId xmlns:a16="http://schemas.microsoft.com/office/drawing/2014/main" id="{0A14B506-3AAE-F546-9A74-AC6072F150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71">
              <a:extLst>
                <a:ext uri="{FF2B5EF4-FFF2-40B4-BE49-F238E27FC236}">
                  <a16:creationId xmlns:a16="http://schemas.microsoft.com/office/drawing/2014/main" id="{F6DE560E-4DD1-2842-AD9C-065090AD368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2" name="Group 72">
            <a:extLst>
              <a:ext uri="{FF2B5EF4-FFF2-40B4-BE49-F238E27FC236}">
                <a16:creationId xmlns:a16="http://schemas.microsoft.com/office/drawing/2014/main" id="{D4B132ED-F65A-8349-9956-0282CD84A913}"/>
              </a:ext>
            </a:extLst>
          </p:cNvPr>
          <p:cNvGrpSpPr>
            <a:grpSpLocks/>
          </p:cNvGrpSpPr>
          <p:nvPr/>
        </p:nvGrpSpPr>
        <p:grpSpPr bwMode="auto">
          <a:xfrm>
            <a:off x="3978275" y="4106863"/>
            <a:ext cx="766763" cy="704850"/>
            <a:chOff x="-44" y="1473"/>
            <a:chExt cx="981" cy="1105"/>
          </a:xfrm>
        </p:grpSpPr>
        <p:pic>
          <p:nvPicPr>
            <p:cNvPr id="93" name="Picture 73" descr="desktop_computer_stylized_medium">
              <a:extLst>
                <a:ext uri="{FF2B5EF4-FFF2-40B4-BE49-F238E27FC236}">
                  <a16:creationId xmlns:a16="http://schemas.microsoft.com/office/drawing/2014/main" id="{4A386E2E-C0EC-8A47-9B1E-88CB80A47D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 name="Freeform 74">
              <a:extLst>
                <a:ext uri="{FF2B5EF4-FFF2-40B4-BE49-F238E27FC236}">
                  <a16:creationId xmlns:a16="http://schemas.microsoft.com/office/drawing/2014/main" id="{021EC07F-1EE7-F54E-88B9-7C2A3644AA1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BB114D03-0978-4146-94B8-68FCC4AA26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134</a:t>
            </a:fld>
            <a:endParaRPr lang="en-US" dirty="0"/>
          </a:p>
        </p:txBody>
      </p:sp>
    </p:spTree>
    <p:extLst>
      <p:ext uri="{BB962C8B-B14F-4D97-AF65-F5344CB8AC3E}">
        <p14:creationId xmlns:p14="http://schemas.microsoft.com/office/powerpoint/2010/main" val="304157362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34526"/>
            <a:ext cx="11393310" cy="894622"/>
          </a:xfrm>
        </p:spPr>
        <p:txBody>
          <a:bodyPr>
            <a:normAutofit/>
          </a:bodyPr>
          <a:lstStyle/>
          <a:p>
            <a:r>
              <a:rPr lang="en-US" sz="4800" dirty="0"/>
              <a:t>Q: is TCP Fair?</a:t>
            </a:r>
            <a:endParaRPr lang="en-US" sz="4400" b="0" dirty="0"/>
          </a:p>
        </p:txBody>
      </p:sp>
      <p:sp>
        <p:nvSpPr>
          <p:cNvPr id="37" name="Rectangle 3">
            <a:extLst>
              <a:ext uri="{FF2B5EF4-FFF2-40B4-BE49-F238E27FC236}">
                <a16:creationId xmlns:a16="http://schemas.microsoft.com/office/drawing/2014/main" id="{F376200C-B032-3845-A02F-653A6DB1CA80}"/>
              </a:ext>
            </a:extLst>
          </p:cNvPr>
          <p:cNvSpPr txBox="1">
            <a:spLocks noChangeArrowheads="1"/>
          </p:cNvSpPr>
          <p:nvPr/>
        </p:nvSpPr>
        <p:spPr>
          <a:xfrm>
            <a:off x="1028116" y="1209675"/>
            <a:ext cx="1064318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two competing TCP sessions: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additive increase gives slope of 1, as throughout increases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multiplicative decrease decreases throughput proportionally </a:t>
            </a:r>
          </a:p>
        </p:txBody>
      </p:sp>
      <p:sp>
        <p:nvSpPr>
          <p:cNvPr id="58" name="Line 4">
            <a:extLst>
              <a:ext uri="{FF2B5EF4-FFF2-40B4-BE49-F238E27FC236}">
                <a16:creationId xmlns:a16="http://schemas.microsoft.com/office/drawing/2014/main" id="{DBA281FC-CC2B-3B4C-8CA6-4EDCC95E7FC5}"/>
              </a:ext>
            </a:extLst>
          </p:cNvPr>
          <p:cNvSpPr>
            <a:spLocks noChangeShapeType="1"/>
          </p:cNvSpPr>
          <p:nvPr/>
        </p:nvSpPr>
        <p:spPr bwMode="auto">
          <a:xfrm>
            <a:off x="1701800" y="6091237"/>
            <a:ext cx="3638550" cy="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5">
            <a:extLst>
              <a:ext uri="{FF2B5EF4-FFF2-40B4-BE49-F238E27FC236}">
                <a16:creationId xmlns:a16="http://schemas.microsoft.com/office/drawing/2014/main" id="{B4E196DB-854B-3549-98E9-F41F0D1F00AE}"/>
              </a:ext>
            </a:extLst>
          </p:cNvPr>
          <p:cNvSpPr>
            <a:spLocks noChangeShapeType="1"/>
          </p:cNvSpPr>
          <p:nvPr/>
        </p:nvSpPr>
        <p:spPr bwMode="auto">
          <a:xfrm flipV="1">
            <a:off x="1701800" y="2995612"/>
            <a:ext cx="0" cy="308610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6">
            <a:extLst>
              <a:ext uri="{FF2B5EF4-FFF2-40B4-BE49-F238E27FC236}">
                <a16:creationId xmlns:a16="http://schemas.microsoft.com/office/drawing/2014/main" id="{5542C2C0-67F6-994A-AEFC-E5B2460F1F4B}"/>
              </a:ext>
            </a:extLst>
          </p:cNvPr>
          <p:cNvSpPr>
            <a:spLocks noChangeShapeType="1"/>
          </p:cNvSpPr>
          <p:nvPr/>
        </p:nvSpPr>
        <p:spPr bwMode="auto">
          <a:xfrm rot="-2938105" flipH="1" flipV="1">
            <a:off x="1095375" y="4730750"/>
            <a:ext cx="3560763" cy="14287"/>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7">
            <a:extLst>
              <a:ext uri="{FF2B5EF4-FFF2-40B4-BE49-F238E27FC236}">
                <a16:creationId xmlns:a16="http://schemas.microsoft.com/office/drawing/2014/main" id="{7A0A4AB6-5EF9-8440-BAF1-06A321FDC132}"/>
              </a:ext>
            </a:extLst>
          </p:cNvPr>
          <p:cNvSpPr>
            <a:spLocks noChangeShapeType="1"/>
          </p:cNvSpPr>
          <p:nvPr/>
        </p:nvSpPr>
        <p:spPr bwMode="auto">
          <a:xfrm>
            <a:off x="1682750" y="3243262"/>
            <a:ext cx="2819400" cy="2809875"/>
          </a:xfrm>
          <a:prstGeom prst="line">
            <a:avLst/>
          </a:prstGeom>
          <a:noFill/>
          <a:ln w="38100">
            <a:solidFill>
              <a:srgbClr val="3333CC"/>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Text Box 8">
            <a:extLst>
              <a:ext uri="{FF2B5EF4-FFF2-40B4-BE49-F238E27FC236}">
                <a16:creationId xmlns:a16="http://schemas.microsoft.com/office/drawing/2014/main" id="{17AEECBA-CCAD-AA47-9887-C9E20B6826AC}"/>
              </a:ext>
            </a:extLst>
          </p:cNvPr>
          <p:cNvSpPr txBox="1">
            <a:spLocks noChangeArrowheads="1"/>
          </p:cNvSpPr>
          <p:nvPr/>
        </p:nvSpPr>
        <p:spPr bwMode="auto">
          <a:xfrm>
            <a:off x="1331913" y="3071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4" name="Text Box 9">
            <a:extLst>
              <a:ext uri="{FF2B5EF4-FFF2-40B4-BE49-F238E27FC236}">
                <a16:creationId xmlns:a16="http://schemas.microsoft.com/office/drawing/2014/main" id="{5D2A8ED6-62FA-AA4E-B95C-0B1A80981086}"/>
              </a:ext>
            </a:extLst>
          </p:cNvPr>
          <p:cNvSpPr txBox="1">
            <a:spLocks noChangeArrowheads="1"/>
          </p:cNvSpPr>
          <p:nvPr/>
        </p:nvSpPr>
        <p:spPr bwMode="auto">
          <a:xfrm>
            <a:off x="4284663" y="6119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5" name="Text Box 10">
            <a:extLst>
              <a:ext uri="{FF2B5EF4-FFF2-40B4-BE49-F238E27FC236}">
                <a16:creationId xmlns:a16="http://schemas.microsoft.com/office/drawing/2014/main" id="{B2E2FDC0-B672-3448-804D-624A98C1841A}"/>
              </a:ext>
            </a:extLst>
          </p:cNvPr>
          <p:cNvSpPr txBox="1">
            <a:spLocks noChangeArrowheads="1"/>
          </p:cNvSpPr>
          <p:nvPr/>
        </p:nvSpPr>
        <p:spPr bwMode="auto">
          <a:xfrm>
            <a:off x="2560638" y="3062287"/>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equal bandwidth share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6" name="Text Box 11">
            <a:extLst>
              <a:ext uri="{FF2B5EF4-FFF2-40B4-BE49-F238E27FC236}">
                <a16:creationId xmlns:a16="http://schemas.microsoft.com/office/drawing/2014/main" id="{14F93699-B5A1-D14D-8FB0-AA9B53890B69}"/>
              </a:ext>
            </a:extLst>
          </p:cNvPr>
          <p:cNvSpPr txBox="1">
            <a:spLocks noChangeArrowheads="1"/>
          </p:cNvSpPr>
          <p:nvPr/>
        </p:nvSpPr>
        <p:spPr bwMode="auto">
          <a:xfrm>
            <a:off x="1141413" y="6100762"/>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1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7" name="Text Box 12">
            <a:extLst>
              <a:ext uri="{FF2B5EF4-FFF2-40B4-BE49-F238E27FC236}">
                <a16:creationId xmlns:a16="http://schemas.microsoft.com/office/drawing/2014/main" id="{21CCCAB1-09D9-8E4C-AB43-05B1CC4E61F5}"/>
              </a:ext>
            </a:extLst>
          </p:cNvPr>
          <p:cNvSpPr txBox="1">
            <a:spLocks noChangeArrowheads="1"/>
          </p:cNvSpPr>
          <p:nvPr/>
        </p:nvSpPr>
        <p:spPr bwMode="auto">
          <a:xfrm rot="-5396642">
            <a:off x="-273844" y="4639469"/>
            <a:ext cx="3546475"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2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3">
            <a:extLst>
              <a:ext uri="{FF2B5EF4-FFF2-40B4-BE49-F238E27FC236}">
                <a16:creationId xmlns:a16="http://schemas.microsoft.com/office/drawing/2014/main" id="{5F5EBC46-A27F-8D4B-BB71-A9A69889B2CA}"/>
              </a:ext>
            </a:extLst>
          </p:cNvPr>
          <p:cNvSpPr>
            <a:spLocks noChangeShapeType="1"/>
          </p:cNvSpPr>
          <p:nvPr/>
        </p:nvSpPr>
        <p:spPr bwMode="auto">
          <a:xfrm rot="-2938105" flipH="1" flipV="1">
            <a:off x="2805112" y="5348288"/>
            <a:ext cx="1293813" cy="4762"/>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9" name="Text Box 14">
            <a:extLst>
              <a:ext uri="{FF2B5EF4-FFF2-40B4-BE49-F238E27FC236}">
                <a16:creationId xmlns:a16="http://schemas.microsoft.com/office/drawing/2014/main" id="{40C340D3-D186-C146-A88F-B4C6DA375773}"/>
              </a:ext>
            </a:extLst>
          </p:cNvPr>
          <p:cNvSpPr txBox="1">
            <a:spLocks noChangeArrowheads="1"/>
          </p:cNvSpPr>
          <p:nvPr/>
        </p:nvSpPr>
        <p:spPr bwMode="auto">
          <a:xfrm>
            <a:off x="3475038" y="4919662"/>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0" name="Line 15">
            <a:extLst>
              <a:ext uri="{FF2B5EF4-FFF2-40B4-BE49-F238E27FC236}">
                <a16:creationId xmlns:a16="http://schemas.microsoft.com/office/drawing/2014/main" id="{F674B59D-1466-9848-98C7-F85A4B7C2667}"/>
              </a:ext>
            </a:extLst>
          </p:cNvPr>
          <p:cNvSpPr>
            <a:spLocks noChangeShapeType="1"/>
          </p:cNvSpPr>
          <p:nvPr/>
        </p:nvSpPr>
        <p:spPr bwMode="auto">
          <a:xfrm flipH="1">
            <a:off x="2692400" y="4881562"/>
            <a:ext cx="1171575" cy="63182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16">
            <a:extLst>
              <a:ext uri="{FF2B5EF4-FFF2-40B4-BE49-F238E27FC236}">
                <a16:creationId xmlns:a16="http://schemas.microsoft.com/office/drawing/2014/main" id="{0A077D32-CBC6-0E40-85C7-A1E8D5167F22}"/>
              </a:ext>
            </a:extLst>
          </p:cNvPr>
          <p:cNvSpPr txBox="1">
            <a:spLocks noChangeArrowheads="1"/>
          </p:cNvSpPr>
          <p:nvPr/>
        </p:nvSpPr>
        <p:spPr bwMode="auto">
          <a:xfrm>
            <a:off x="4006850" y="4675187"/>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2" name="Line 17">
            <a:extLst>
              <a:ext uri="{FF2B5EF4-FFF2-40B4-BE49-F238E27FC236}">
                <a16:creationId xmlns:a16="http://schemas.microsoft.com/office/drawing/2014/main" id="{B9476A6C-10EE-1541-8903-FE6263CE8822}"/>
              </a:ext>
            </a:extLst>
          </p:cNvPr>
          <p:cNvSpPr>
            <a:spLocks noChangeShapeType="1"/>
          </p:cNvSpPr>
          <p:nvPr/>
        </p:nvSpPr>
        <p:spPr bwMode="auto">
          <a:xfrm rot="-2938105" flipH="1" flipV="1">
            <a:off x="2484438" y="5021262"/>
            <a:ext cx="1303337" cy="23813"/>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3" name="Text Box 18">
            <a:extLst>
              <a:ext uri="{FF2B5EF4-FFF2-40B4-BE49-F238E27FC236}">
                <a16:creationId xmlns:a16="http://schemas.microsoft.com/office/drawing/2014/main" id="{FCED3372-6EB5-0244-B6B3-A1566B98227B}"/>
              </a:ext>
            </a:extLst>
          </p:cNvPr>
          <p:cNvSpPr txBox="1">
            <a:spLocks noChangeArrowheads="1"/>
          </p:cNvSpPr>
          <p:nvPr/>
        </p:nvSpPr>
        <p:spPr bwMode="auto">
          <a:xfrm>
            <a:off x="3189288" y="4433887"/>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4" name="Line 19">
            <a:extLst>
              <a:ext uri="{FF2B5EF4-FFF2-40B4-BE49-F238E27FC236}">
                <a16:creationId xmlns:a16="http://schemas.microsoft.com/office/drawing/2014/main" id="{4E5DDD32-0D26-E049-B9F7-C4FBF7E6512E}"/>
              </a:ext>
            </a:extLst>
          </p:cNvPr>
          <p:cNvSpPr>
            <a:spLocks noChangeShapeType="1"/>
          </p:cNvSpPr>
          <p:nvPr/>
        </p:nvSpPr>
        <p:spPr bwMode="auto">
          <a:xfrm flipH="1">
            <a:off x="2549525" y="4595812"/>
            <a:ext cx="981075" cy="76517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5" name="Text Box 20">
            <a:extLst>
              <a:ext uri="{FF2B5EF4-FFF2-40B4-BE49-F238E27FC236}">
                <a16:creationId xmlns:a16="http://schemas.microsoft.com/office/drawing/2014/main" id="{A03E8186-B72C-F340-B288-4F7DBF876180}"/>
              </a:ext>
            </a:extLst>
          </p:cNvPr>
          <p:cNvSpPr txBox="1">
            <a:spLocks noChangeArrowheads="1"/>
          </p:cNvSpPr>
          <p:nvPr/>
        </p:nvSpPr>
        <p:spPr bwMode="auto">
          <a:xfrm>
            <a:off x="3606800" y="4227512"/>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6" name="Line 21">
            <a:extLst>
              <a:ext uri="{FF2B5EF4-FFF2-40B4-BE49-F238E27FC236}">
                <a16:creationId xmlns:a16="http://schemas.microsoft.com/office/drawing/2014/main" id="{23ACBCF3-355B-D845-A208-0AA50EB86E08}"/>
              </a:ext>
            </a:extLst>
          </p:cNvPr>
          <p:cNvSpPr>
            <a:spLocks noChangeShapeType="1"/>
          </p:cNvSpPr>
          <p:nvPr/>
        </p:nvSpPr>
        <p:spPr bwMode="auto">
          <a:xfrm rot="-2938105" flipH="1" flipV="1">
            <a:off x="2340769" y="48744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22">
            <a:extLst>
              <a:ext uri="{FF2B5EF4-FFF2-40B4-BE49-F238E27FC236}">
                <a16:creationId xmlns:a16="http://schemas.microsoft.com/office/drawing/2014/main" id="{E273C730-C7D8-1A43-9E3B-00ABA35C5306}"/>
              </a:ext>
            </a:extLst>
          </p:cNvPr>
          <p:cNvSpPr>
            <a:spLocks noChangeShapeType="1"/>
          </p:cNvSpPr>
          <p:nvPr/>
        </p:nvSpPr>
        <p:spPr bwMode="auto">
          <a:xfrm flipH="1">
            <a:off x="2482850" y="4414837"/>
            <a:ext cx="911225" cy="889000"/>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3">
            <a:extLst>
              <a:ext uri="{FF2B5EF4-FFF2-40B4-BE49-F238E27FC236}">
                <a16:creationId xmlns:a16="http://schemas.microsoft.com/office/drawing/2014/main" id="{D3308B5F-47D8-A74E-B415-FFCEF8B0042F}"/>
              </a:ext>
            </a:extLst>
          </p:cNvPr>
          <p:cNvSpPr>
            <a:spLocks noChangeShapeType="1"/>
          </p:cNvSpPr>
          <p:nvPr/>
        </p:nvSpPr>
        <p:spPr bwMode="auto">
          <a:xfrm rot="-2938105" flipH="1" flipV="1">
            <a:off x="2261394" y="48109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27161D4D-6036-7840-9C2A-DD136DFE6AC3}"/>
              </a:ext>
            </a:extLst>
          </p:cNvPr>
          <p:cNvGrpSpPr/>
          <p:nvPr/>
        </p:nvGrpSpPr>
        <p:grpSpPr>
          <a:xfrm>
            <a:off x="7983110" y="3205277"/>
            <a:ext cx="3864041" cy="2713458"/>
            <a:chOff x="7983110" y="3205277"/>
            <a:chExt cx="3864041" cy="2713458"/>
          </a:xfrm>
        </p:grpSpPr>
        <p:sp>
          <p:nvSpPr>
            <p:cNvPr id="4" name="TextBox 3">
              <a:extLst>
                <a:ext uri="{FF2B5EF4-FFF2-40B4-BE49-F238E27FC236}">
                  <a16:creationId xmlns:a16="http://schemas.microsoft.com/office/drawing/2014/main" id="{4F689499-145C-2146-9B69-DB52B42A4EDB}"/>
                </a:ext>
              </a:extLst>
            </p:cNvPr>
            <p:cNvSpPr txBox="1"/>
            <p:nvPr/>
          </p:nvSpPr>
          <p:spPr>
            <a:xfrm>
              <a:off x="8130707" y="3671674"/>
              <a:ext cx="3703160" cy="2197525"/>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Yes, under idealized assumptions:</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same RTT</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fixed number of sessions only in congestion avoidance </a:t>
              </a:r>
            </a:p>
          </p:txBody>
        </p:sp>
        <p:sp>
          <p:nvSpPr>
            <p:cNvPr id="5" name="Rectangle 4">
              <a:extLst>
                <a:ext uri="{FF2B5EF4-FFF2-40B4-BE49-F238E27FC236}">
                  <a16:creationId xmlns:a16="http://schemas.microsoft.com/office/drawing/2014/main" id="{81B3A82D-3CAE-9B48-AD89-484CB7470DDC}"/>
                </a:ext>
              </a:extLst>
            </p:cNvPr>
            <p:cNvSpPr/>
            <p:nvPr/>
          </p:nvSpPr>
          <p:spPr>
            <a:xfrm>
              <a:off x="7983110" y="3468687"/>
              <a:ext cx="3864041" cy="2450048"/>
            </a:xfrm>
            <a:prstGeom prst="rect">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0810BBF2-F84D-F54A-8EA9-8C4CDEC1F8FC}"/>
                </a:ext>
              </a:extLst>
            </p:cNvPr>
            <p:cNvSpPr/>
            <p:nvPr/>
          </p:nvSpPr>
          <p:spPr>
            <a:xfrm>
              <a:off x="8338252" y="3328994"/>
              <a:ext cx="1762727" cy="255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7AF32648-965E-544D-9501-D321D85B1D2E}"/>
                </a:ext>
              </a:extLst>
            </p:cNvPr>
            <p:cNvSpPr txBox="1"/>
            <p:nvPr/>
          </p:nvSpPr>
          <p:spPr>
            <a:xfrm>
              <a:off x="8332482" y="3205277"/>
              <a:ext cx="176849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Is</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TCP fair?</a:t>
              </a:r>
            </a:p>
          </p:txBody>
        </p:sp>
      </p:grpSp>
      <p:sp>
        <p:nvSpPr>
          <p:cNvPr id="9" name="Oval 8">
            <a:extLst>
              <a:ext uri="{FF2B5EF4-FFF2-40B4-BE49-F238E27FC236}">
                <a16:creationId xmlns:a16="http://schemas.microsoft.com/office/drawing/2014/main" id="{7F874365-E6FC-E74F-ABF0-F2402AFDE7DD}"/>
              </a:ext>
            </a:extLst>
          </p:cNvPr>
          <p:cNvSpPr/>
          <p:nvPr/>
        </p:nvSpPr>
        <p:spPr>
          <a:xfrm>
            <a:off x="2998274" y="5695379"/>
            <a:ext cx="166255" cy="1662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Slide Number Placeholder 2">
            <a:extLst>
              <a:ext uri="{FF2B5EF4-FFF2-40B4-BE49-F238E27FC236}">
                <a16:creationId xmlns:a16="http://schemas.microsoft.com/office/drawing/2014/main" id="{06E0EBD2-9213-6D40-8DF6-4E431B8B6AC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135</a:t>
            </a:fld>
            <a:endParaRPr lang="en-US" dirty="0"/>
          </a:p>
        </p:txBody>
      </p:sp>
    </p:spTree>
    <p:extLst>
      <p:ext uri="{BB962C8B-B14F-4D97-AF65-F5344CB8AC3E}">
        <p14:creationId xmlns:p14="http://schemas.microsoft.com/office/powerpoint/2010/main" val="129582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par>
                                <p:cTn id="8" presetID="9" presetClass="exit" presetSubtype="0" fill="hold" grpId="0" nodeType="withEffect">
                                  <p:stCondLst>
                                    <p:cond delay="0"/>
                                  </p:stCondLst>
                                  <p:childTnLst>
                                    <p:animEffect transition="out" filter="dissolve">
                                      <p:cBhvr>
                                        <p:cTn id="9" dur="500"/>
                                        <p:tgtEl>
                                          <p:spTgt spid="9"/>
                                        </p:tgtEl>
                                      </p:cBhvr>
                                    </p:animEffect>
                                    <p:set>
                                      <p:cBhvr>
                                        <p:cTn id="10" dur="1" fill="hold">
                                          <p:stCondLst>
                                            <p:cond delay="499"/>
                                          </p:stCondLst>
                                        </p:cTn>
                                        <p:tgtEl>
                                          <p:spTgt spid="9"/>
                                        </p:tgtEl>
                                        <p:attrNameLst>
                                          <p:attrName>style.visibility</p:attrName>
                                        </p:attrNameLst>
                                      </p:cBhvr>
                                      <p:to>
                                        <p:strVal val="hidden"/>
                                      </p:to>
                                    </p:se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69"/>
                                        </p:tgtEl>
                                        <p:attrNameLst>
                                          <p:attrName>style.visibility</p:attrName>
                                        </p:attrNameLst>
                                      </p:cBhvr>
                                      <p:to>
                                        <p:strVal val="visible"/>
                                      </p:to>
                                    </p:set>
                                    <p:animEffect transition="in" filter="dissolve">
                                      <p:cBhvr>
                                        <p:cTn id="14" dur="500"/>
                                        <p:tgtEl>
                                          <p:spTgt spid="69"/>
                                        </p:tgtEl>
                                      </p:cBhvr>
                                    </p:animEffect>
                                  </p:childTnLst>
                                  <p:subTnLst>
                                    <p:set>
                                      <p:cBhvr override="childStyle">
                                        <p:cTn dur="1" fill="hold" display="0" masterRel="nextClick" afterEffect="1"/>
                                        <p:tgtEl>
                                          <p:spTgt spid="69"/>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22" presetClass="entr" presetSubtype="2" fill="hold" nodeType="click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wipe(right)">
                                      <p:cBhvr>
                                        <p:cTn id="19" dur="500"/>
                                        <p:tgtEl>
                                          <p:spTgt spid="70"/>
                                        </p:tgtEl>
                                      </p:cBhvr>
                                    </p:animEffect>
                                  </p:childTnLst>
                                </p:cTn>
                              </p:par>
                            </p:childTnLst>
                          </p:cTn>
                        </p:par>
                        <p:par>
                          <p:cTn id="20" fill="hold">
                            <p:stCondLst>
                              <p:cond delay="500"/>
                            </p:stCondLst>
                            <p:childTnLst>
                              <p:par>
                                <p:cTn id="21" presetID="9" presetClass="entr" presetSubtype="0" fill="hold" grpId="0" nodeType="after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dissolve">
                                      <p:cBhvr>
                                        <p:cTn id="23" dur="5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72"/>
                                        </p:tgtEl>
                                        <p:attrNameLst>
                                          <p:attrName>style.visibility</p:attrName>
                                        </p:attrNameLst>
                                      </p:cBhvr>
                                      <p:to>
                                        <p:strVal val="visible"/>
                                      </p:to>
                                    </p:set>
                                    <p:animEffect transition="in" filter="wipe(left)">
                                      <p:cBhvr>
                                        <p:cTn id="28" dur="500"/>
                                        <p:tgtEl>
                                          <p:spTgt spid="72"/>
                                        </p:tgtEl>
                                      </p:cBhvr>
                                    </p:animEffect>
                                  </p:childTnLst>
                                </p:cTn>
                              </p:par>
                            </p:childTnLst>
                          </p:cTn>
                        </p:par>
                        <p:par>
                          <p:cTn id="29" fill="hold">
                            <p:stCondLst>
                              <p:cond delay="500"/>
                            </p:stCondLst>
                            <p:childTnLst>
                              <p:par>
                                <p:cTn id="30" presetID="9" presetClass="entr" presetSubtype="0" fill="hold" grpId="0" nodeType="afterEffect">
                                  <p:stCondLst>
                                    <p:cond delay="0"/>
                                  </p:stCondLst>
                                  <p:childTnLst>
                                    <p:set>
                                      <p:cBhvr>
                                        <p:cTn id="31" dur="1" fill="hold">
                                          <p:stCondLst>
                                            <p:cond delay="0"/>
                                          </p:stCondLst>
                                        </p:cTn>
                                        <p:tgtEl>
                                          <p:spTgt spid="73"/>
                                        </p:tgtEl>
                                        <p:attrNameLst>
                                          <p:attrName>style.visibility</p:attrName>
                                        </p:attrNameLst>
                                      </p:cBhvr>
                                      <p:to>
                                        <p:strVal val="visible"/>
                                      </p:to>
                                    </p:set>
                                    <p:animEffect transition="in" filter="dissolve">
                                      <p:cBhvr>
                                        <p:cTn id="32" dur="500"/>
                                        <p:tgtEl>
                                          <p:spTgt spid="73"/>
                                        </p:tgtEl>
                                      </p:cBhvr>
                                    </p:animEffec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right)">
                                      <p:cBhvr>
                                        <p:cTn id="37" dur="500"/>
                                        <p:tgtEl>
                                          <p:spTgt spid="74"/>
                                        </p:tgtEl>
                                      </p:cBhvr>
                                    </p:animEffect>
                                  </p:childTnLst>
                                </p:cTn>
                              </p:par>
                            </p:childTnLst>
                          </p:cTn>
                        </p:par>
                        <p:par>
                          <p:cTn id="38" fill="hold">
                            <p:stCondLst>
                              <p:cond delay="500"/>
                            </p:stCondLst>
                            <p:childTnLst>
                              <p:par>
                                <p:cTn id="39" presetID="9" presetClass="entr" presetSubtype="0" fill="hold" grpId="0" nodeType="after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dissolve">
                                      <p:cBhvr>
                                        <p:cTn id="41" dur="500"/>
                                        <p:tgtEl>
                                          <p:spTgt spid="75"/>
                                        </p:tgtEl>
                                      </p:cBhvr>
                                    </p:animEffect>
                                  </p:childTnLst>
                                  <p:subTnLst>
                                    <p:set>
                                      <p:cBhvr override="childStyle">
                                        <p:cTn dur="1" fill="hold" display="0" masterRel="nextClick" afterEffect="1"/>
                                        <p:tgtEl>
                                          <p:spTgt spid="75"/>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wipe(left)">
                                      <p:cBhvr>
                                        <p:cTn id="46" dur="500"/>
                                        <p:tgtEl>
                                          <p:spTgt spid="76"/>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77"/>
                                        </p:tgtEl>
                                        <p:attrNameLst>
                                          <p:attrName>style.visibility</p:attrName>
                                        </p:attrNameLst>
                                      </p:cBhvr>
                                      <p:to>
                                        <p:strVal val="visible"/>
                                      </p:to>
                                    </p:set>
                                    <p:animEffect transition="in" filter="wipe(right)">
                                      <p:cBhvr>
                                        <p:cTn id="51" dur="500"/>
                                        <p:tgtEl>
                                          <p:spTgt spid="7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78"/>
                                        </p:tgtEl>
                                        <p:attrNameLst>
                                          <p:attrName>style.visibility</p:attrName>
                                        </p:attrNameLst>
                                      </p:cBhvr>
                                      <p:to>
                                        <p:strVal val="visible"/>
                                      </p:to>
                                    </p:set>
                                    <p:animEffect transition="in" filter="wipe(left)">
                                      <p:cBhvr>
                                        <p:cTn id="56" dur="500"/>
                                        <p:tgtEl>
                                          <p:spTgt spid="78"/>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dissolve">
                                      <p:cBhvr>
                                        <p:cTn id="6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utoUpdateAnimBg="0"/>
      <p:bldP spid="71" grpId="0" autoUpdateAnimBg="0"/>
      <p:bldP spid="73" grpId="0" autoUpdateAnimBg="0"/>
      <p:bldP spid="75" grpId="0" autoUpdateAnimBg="0"/>
      <p:bldP spid="9" grpId="0" animBg="1"/>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80345" y="261078"/>
            <a:ext cx="10834510" cy="894622"/>
          </a:xfrm>
        </p:spPr>
        <p:txBody>
          <a:bodyPr>
            <a:normAutofit/>
          </a:bodyPr>
          <a:lstStyle/>
          <a:p>
            <a:r>
              <a:rPr lang="en-US" sz="4800" dirty="0"/>
              <a:t>Fairness: must all network apps be “fair”?</a:t>
            </a:r>
            <a:endParaRPr lang="en-US" sz="4400" b="0" dirty="0"/>
          </a:p>
        </p:txBody>
      </p:sp>
      <p:sp>
        <p:nvSpPr>
          <p:cNvPr id="30" name="Rectangle 3">
            <a:extLst>
              <a:ext uri="{FF2B5EF4-FFF2-40B4-BE49-F238E27FC236}">
                <a16:creationId xmlns:a16="http://schemas.microsoft.com/office/drawing/2014/main" id="{BC3F9D5B-2A52-F04E-8551-FB9FA3EB2D43}"/>
              </a:ext>
            </a:extLst>
          </p:cNvPr>
          <p:cNvSpPr txBox="1">
            <a:spLocks noChangeArrowheads="1"/>
          </p:cNvSpPr>
          <p:nvPr/>
        </p:nvSpPr>
        <p:spPr>
          <a:xfrm>
            <a:off x="749300" y="1219200"/>
            <a:ext cx="5207000" cy="4648200"/>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and UDP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multimedia apps often do not use TCP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 not want rate throttled by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instead use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audio/video at constant rate, tolerate packet loss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there is no “Internet police” policing use of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 name="Rectangle 4">
            <a:extLst>
              <a:ext uri="{FF2B5EF4-FFF2-40B4-BE49-F238E27FC236}">
                <a16:creationId xmlns:a16="http://schemas.microsoft.com/office/drawing/2014/main" id="{87BD890A-15A2-C240-921B-F2A9B54123D0}"/>
              </a:ext>
            </a:extLst>
          </p:cNvPr>
          <p:cNvSpPr txBox="1">
            <a:spLocks noChangeArrowheads="1"/>
          </p:cNvSpPr>
          <p:nvPr/>
        </p:nvSpPr>
        <p:spPr>
          <a:xfrm>
            <a:off x="6210301" y="1193800"/>
            <a:ext cx="5575300" cy="5067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parallel TCP connections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application can open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multiple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parallel connections between two 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web browsers do this , e.g., link of rate R with 9 existing connections: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 TCP, gets rate R/10</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11 TCPs, gets R/2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2">
            <a:extLst>
              <a:ext uri="{FF2B5EF4-FFF2-40B4-BE49-F238E27FC236}">
                <a16:creationId xmlns:a16="http://schemas.microsoft.com/office/drawing/2014/main" id="{3FCF3160-EC3C-DC4B-A6F8-97BCA1C983A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136</a:t>
            </a:fld>
            <a:endParaRPr lang="en-US" dirty="0"/>
          </a:p>
        </p:txBody>
      </p:sp>
    </p:spTree>
    <p:extLst>
      <p:ext uri="{BB962C8B-B14F-4D97-AF65-F5344CB8AC3E}">
        <p14:creationId xmlns:p14="http://schemas.microsoft.com/office/powerpoint/2010/main" val="966755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137</a:t>
            </a:fld>
            <a:endParaRPr lang="en-US" dirty="0"/>
          </a:p>
        </p:txBody>
      </p:sp>
      <p:pic>
        <p:nvPicPr>
          <p:cNvPr id="6" name="Picture 5">
            <a:extLst>
              <a:ext uri="{FF2B5EF4-FFF2-40B4-BE49-F238E27FC236}">
                <a16:creationId xmlns:a16="http://schemas.microsoft.com/office/drawing/2014/main" id="{B5217D21-27CC-7A47-BB4E-CFF70DA5C979}"/>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32382019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25500" y="1489243"/>
            <a:ext cx="10515600" cy="987257"/>
          </a:xfrm>
        </p:spPr>
        <p:txBody>
          <a:bodyPr>
            <a:normAutofit/>
          </a:bodyPr>
          <a:lstStyle/>
          <a:p>
            <a:pPr>
              <a:spcBef>
                <a:spcPts val="600"/>
              </a:spcBef>
            </a:pPr>
            <a:r>
              <a:rPr lang="en-US" dirty="0"/>
              <a:t>TCP, UDP: principal transport protocols for 40 years</a:t>
            </a:r>
            <a:endParaRPr lang="en-US" sz="2600" dirty="0"/>
          </a:p>
          <a:p>
            <a:pPr>
              <a:spcBef>
                <a:spcPts val="600"/>
              </a:spcBef>
            </a:pPr>
            <a:r>
              <a:rPr lang="en-US" dirty="0"/>
              <a:t>different “flavors” of TCP developed, for specific scenarios:</a:t>
            </a:r>
            <a:endParaRPr lang="en-US" sz="2600" dirty="0"/>
          </a:p>
          <a:p>
            <a:pPr marL="463550" lvl="1"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b="0" dirty="0"/>
              <a:t>Evolving transport-layer functionality</a:t>
            </a:r>
            <a:endParaRPr lang="en-US" sz="4400" b="0" dirty="0"/>
          </a:p>
        </p:txBody>
      </p:sp>
      <p:sp>
        <p:nvSpPr>
          <p:cNvPr id="5" name="Content Placeholder 3">
            <a:extLst>
              <a:ext uri="{FF2B5EF4-FFF2-40B4-BE49-F238E27FC236}">
                <a16:creationId xmlns:a16="http://schemas.microsoft.com/office/drawing/2014/main" id="{45FE7A73-4472-5C4F-8062-0327803AB9C7}"/>
              </a:ext>
            </a:extLst>
          </p:cNvPr>
          <p:cNvSpPr txBox="1">
            <a:spLocks/>
          </p:cNvSpPr>
          <p:nvPr/>
        </p:nvSpPr>
        <p:spPr>
          <a:xfrm>
            <a:off x="787400" y="4953000"/>
            <a:ext cx="10515600" cy="14859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moving transport–layer functions to application layer, on top of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HTTP/3: QUIC</a:t>
            </a:r>
          </a:p>
        </p:txBody>
      </p:sp>
      <p:graphicFrame>
        <p:nvGraphicFramePr>
          <p:cNvPr id="10" name="Table 9">
            <a:extLst>
              <a:ext uri="{FF2B5EF4-FFF2-40B4-BE49-F238E27FC236}">
                <a16:creationId xmlns:a16="http://schemas.microsoft.com/office/drawing/2014/main" id="{FDDAA714-AEA1-4F44-A514-E68A84833FFD}"/>
              </a:ext>
            </a:extLst>
          </p:cNvPr>
          <p:cNvGraphicFramePr>
            <a:graphicFrameLocks noGrp="1"/>
          </p:cNvGraphicFramePr>
          <p:nvPr/>
        </p:nvGraphicFramePr>
        <p:xfrm>
          <a:off x="2124074" y="2591594"/>
          <a:ext cx="7921626" cy="2438400"/>
        </p:xfrm>
        <a:graphic>
          <a:graphicData uri="http://schemas.openxmlformats.org/drawingml/2006/table">
            <a:tbl>
              <a:tblPr firstRow="1" firstCol="1" bandRow="1"/>
              <a:tblGrid>
                <a:gridCol w="3451226">
                  <a:extLst>
                    <a:ext uri="{9D8B030D-6E8A-4147-A177-3AD203B41FA5}">
                      <a16:colId xmlns:a16="http://schemas.microsoft.com/office/drawing/2014/main" val="934503476"/>
                    </a:ext>
                  </a:extLst>
                </a:gridCol>
                <a:gridCol w="4470400">
                  <a:extLst>
                    <a:ext uri="{9D8B030D-6E8A-4147-A177-3AD203B41FA5}">
                      <a16:colId xmlns:a16="http://schemas.microsoft.com/office/drawing/2014/main" val="597467060"/>
                    </a:ext>
                  </a:extLst>
                </a:gridCol>
              </a:tblGrid>
              <a:tr h="0">
                <a:tc>
                  <a:txBody>
                    <a:bodyPr/>
                    <a:lstStyle/>
                    <a:p>
                      <a:pPr marL="0" marR="0">
                        <a:spcBef>
                          <a:spcPts val="0"/>
                        </a:spcBef>
                        <a:spcAft>
                          <a:spcPts val="0"/>
                        </a:spcAft>
                      </a:pPr>
                      <a:r>
                        <a:rPr lang="en-U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Scenario</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tc>
                  <a:txBody>
                    <a:bodyPr/>
                    <a:lstStyle/>
                    <a:p>
                      <a:pPr marL="0" marR="0">
                        <a:spcBef>
                          <a:spcPts val="0"/>
                        </a:spcBef>
                        <a:spcAft>
                          <a:spcPts val="0"/>
                        </a:spcAft>
                      </a:pPr>
                      <a:r>
                        <a:rPr lang="en-US" sz="20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Challenges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extLst>
                  <a:ext uri="{0D108BD9-81ED-4DB2-BD59-A6C34878D82A}">
                    <a16:rowId xmlns:a16="http://schemas.microsoft.com/office/drawing/2014/main" val="3750764183"/>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 fat pipes (large data transfers)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Many packets “in flight”; loss shuts down pipeline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1949484"/>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Wireless networks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Loss due to noisy wireless links, mobility; TCP treat this as congestion loss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4712956"/>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Long-delay links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Extremely long RTTs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4242864"/>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Data center networks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Latency sensitive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7012720"/>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Background traffic flows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Low priority, “background” TCP flows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1502626"/>
                  </a:ext>
                </a:extLst>
              </a:tr>
            </a:tbl>
          </a:graphicData>
        </a:graphic>
      </p:graphicFrame>
      <p:sp>
        <p:nvSpPr>
          <p:cNvPr id="6" name="Slide Number Placeholder 2">
            <a:extLst>
              <a:ext uri="{FF2B5EF4-FFF2-40B4-BE49-F238E27FC236}">
                <a16:creationId xmlns:a16="http://schemas.microsoft.com/office/drawing/2014/main" id="{82B6E534-05AF-3F4E-8ECD-9B33089B5A3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138</a:t>
            </a:fld>
            <a:endParaRPr lang="en-US" dirty="0"/>
          </a:p>
        </p:txBody>
      </p:sp>
    </p:spTree>
    <p:extLst>
      <p:ext uri="{BB962C8B-B14F-4D97-AF65-F5344CB8AC3E}">
        <p14:creationId xmlns:p14="http://schemas.microsoft.com/office/powerpoint/2010/main" val="113567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38200" y="1540043"/>
            <a:ext cx="10515600" cy="1419057"/>
          </a:xfrm>
        </p:spPr>
        <p:txBody>
          <a:bodyPr>
            <a:normAutofit/>
          </a:bodyPr>
          <a:lstStyle/>
          <a:p>
            <a:r>
              <a:rPr lang="en-US" dirty="0"/>
              <a:t>application-layer protocol, on top of UDP</a:t>
            </a:r>
          </a:p>
          <a:p>
            <a:pPr lvl="1"/>
            <a:r>
              <a:rPr lang="en-US" sz="2600" dirty="0"/>
              <a:t>increase performance of HTTP</a:t>
            </a:r>
          </a:p>
          <a:p>
            <a:pPr lvl="1"/>
            <a:r>
              <a:rPr lang="en-US" sz="2600" dirty="0"/>
              <a:t>deployed on many Google servers, apps (Chrome, mobile YouTube app) </a:t>
            </a:r>
          </a:p>
          <a:p>
            <a:pPr marL="130175"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grpSp>
        <p:nvGrpSpPr>
          <p:cNvPr id="32" name="Group 31">
            <a:extLst>
              <a:ext uri="{FF2B5EF4-FFF2-40B4-BE49-F238E27FC236}">
                <a16:creationId xmlns:a16="http://schemas.microsoft.com/office/drawing/2014/main" id="{82974A2A-C05C-BE4B-A84F-F72D6260BF90}"/>
              </a:ext>
            </a:extLst>
          </p:cNvPr>
          <p:cNvGrpSpPr/>
          <p:nvPr/>
        </p:nvGrpSpPr>
        <p:grpSpPr>
          <a:xfrm>
            <a:off x="2484036" y="3362958"/>
            <a:ext cx="6857901" cy="2748783"/>
            <a:chOff x="2217336" y="1877058"/>
            <a:chExt cx="6857901" cy="2748783"/>
          </a:xfrm>
        </p:grpSpPr>
        <p:sp>
          <p:nvSpPr>
            <p:cNvPr id="6" name="Rectangle 5">
              <a:extLst>
                <a:ext uri="{FF2B5EF4-FFF2-40B4-BE49-F238E27FC236}">
                  <a16:creationId xmlns:a16="http://schemas.microsoft.com/office/drawing/2014/main" id="{0CB91BD2-7430-FF40-862B-D62E51C13B78}"/>
                </a:ext>
              </a:extLst>
            </p:cNvPr>
            <p:cNvSpPr/>
            <p:nvPr/>
          </p:nvSpPr>
          <p:spPr>
            <a:xfrm>
              <a:off x="3743058" y="3625405"/>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2DC3333F-D7CB-6047-9756-0368D1C36C82}"/>
                </a:ext>
              </a:extLst>
            </p:cNvPr>
            <p:cNvSpPr txBox="1"/>
            <p:nvPr/>
          </p:nvSpPr>
          <p:spPr>
            <a:xfrm>
              <a:off x="4518545" y="3668766"/>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8" name="Rectangle 7">
              <a:extLst>
                <a:ext uri="{FF2B5EF4-FFF2-40B4-BE49-F238E27FC236}">
                  <a16:creationId xmlns:a16="http://schemas.microsoft.com/office/drawing/2014/main" id="{E6F710B7-CEAE-3748-A70E-8CA66C64F502}"/>
                </a:ext>
              </a:extLst>
            </p:cNvPr>
            <p:cNvSpPr/>
            <p:nvPr/>
          </p:nvSpPr>
          <p:spPr>
            <a:xfrm>
              <a:off x="3744927" y="3054009"/>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9" name="TextBox 8">
              <a:extLst>
                <a:ext uri="{FF2B5EF4-FFF2-40B4-BE49-F238E27FC236}">
                  <a16:creationId xmlns:a16="http://schemas.microsoft.com/office/drawing/2014/main" id="{D2BE3861-D7DF-2F47-83DF-E982BA8E06C3}"/>
                </a:ext>
              </a:extLst>
            </p:cNvPr>
            <p:cNvSpPr txBox="1"/>
            <p:nvPr/>
          </p:nvSpPr>
          <p:spPr>
            <a:xfrm>
              <a:off x="4434744" y="3100445"/>
              <a:ext cx="53948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TCP</a:t>
              </a:r>
            </a:p>
          </p:txBody>
        </p:sp>
        <p:sp>
          <p:nvSpPr>
            <p:cNvPr id="10" name="Rectangle 9">
              <a:extLst>
                <a:ext uri="{FF2B5EF4-FFF2-40B4-BE49-F238E27FC236}">
                  <a16:creationId xmlns:a16="http://schemas.microsoft.com/office/drawing/2014/main" id="{CA7A8357-DCFE-9B48-83E4-CE95B4014FAD}"/>
                </a:ext>
              </a:extLst>
            </p:cNvPr>
            <p:cNvSpPr/>
            <p:nvPr/>
          </p:nvSpPr>
          <p:spPr>
            <a:xfrm>
              <a:off x="3745776" y="2472222"/>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B97A3820-7A9E-0540-A30D-999E193AA083}"/>
                </a:ext>
              </a:extLst>
            </p:cNvPr>
            <p:cNvSpPr txBox="1"/>
            <p:nvPr/>
          </p:nvSpPr>
          <p:spPr>
            <a:xfrm>
              <a:off x="4435593" y="2518658"/>
              <a:ext cx="500257"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TLS</a:t>
              </a:r>
            </a:p>
          </p:txBody>
        </p:sp>
        <p:grpSp>
          <p:nvGrpSpPr>
            <p:cNvPr id="12" name="Group 11">
              <a:extLst>
                <a:ext uri="{FF2B5EF4-FFF2-40B4-BE49-F238E27FC236}">
                  <a16:creationId xmlns:a16="http://schemas.microsoft.com/office/drawing/2014/main" id="{D739B097-1736-A841-A9F9-F4C6C666351C}"/>
                </a:ext>
              </a:extLst>
            </p:cNvPr>
            <p:cNvGrpSpPr/>
            <p:nvPr/>
          </p:nvGrpSpPr>
          <p:grpSpPr>
            <a:xfrm>
              <a:off x="3743058" y="1887725"/>
              <a:ext cx="1905057" cy="455283"/>
              <a:chOff x="975444" y="4703759"/>
              <a:chExt cx="2128813" cy="498521"/>
            </a:xfrm>
          </p:grpSpPr>
          <p:sp>
            <p:nvSpPr>
              <p:cNvPr id="13" name="Rectangle 12">
                <a:extLst>
                  <a:ext uri="{FF2B5EF4-FFF2-40B4-BE49-F238E27FC236}">
                    <a16:creationId xmlns:a16="http://schemas.microsoft.com/office/drawing/2014/main" id="{8F480D08-6139-BE4C-8708-6738598DE58D}"/>
                  </a:ext>
                </a:extLst>
              </p:cNvPr>
              <p:cNvSpPr/>
              <p:nvPr/>
            </p:nvSpPr>
            <p:spPr>
              <a:xfrm>
                <a:off x="975444" y="4703759"/>
                <a:ext cx="2128813" cy="498521"/>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4" name="TextBox 13">
                <a:extLst>
                  <a:ext uri="{FF2B5EF4-FFF2-40B4-BE49-F238E27FC236}">
                    <a16:creationId xmlns:a16="http://schemas.microsoft.com/office/drawing/2014/main" id="{162BE277-7E2A-FE46-B0AF-38F4EEC0195F}"/>
                  </a:ext>
                </a:extLst>
              </p:cNvPr>
              <p:cNvSpPr txBox="1"/>
              <p:nvPr/>
            </p:nvSpPr>
            <p:spPr>
              <a:xfrm>
                <a:off x="1576949" y="4754605"/>
                <a:ext cx="982079" cy="404407"/>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a:t>
                </a:r>
              </a:p>
            </p:txBody>
          </p:sp>
        </p:grpSp>
        <p:sp>
          <p:nvSpPr>
            <p:cNvPr id="15" name="Rectangle 14">
              <a:extLst>
                <a:ext uri="{FF2B5EF4-FFF2-40B4-BE49-F238E27FC236}">
                  <a16:creationId xmlns:a16="http://schemas.microsoft.com/office/drawing/2014/main" id="{2D1151AF-C5B3-A045-AEE1-3269AA4A552C}"/>
                </a:ext>
              </a:extLst>
            </p:cNvPr>
            <p:cNvSpPr/>
            <p:nvPr/>
          </p:nvSpPr>
          <p:spPr>
            <a:xfrm>
              <a:off x="6229839" y="3627880"/>
              <a:ext cx="1905057" cy="45527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6" name="TextBox 15">
              <a:extLst>
                <a:ext uri="{FF2B5EF4-FFF2-40B4-BE49-F238E27FC236}">
                  <a16:creationId xmlns:a16="http://schemas.microsoft.com/office/drawing/2014/main" id="{73345EA0-B0B7-F44C-8F38-D5AFE6085FC8}"/>
                </a:ext>
              </a:extLst>
            </p:cNvPr>
            <p:cNvSpPr txBox="1"/>
            <p:nvPr/>
          </p:nvSpPr>
          <p:spPr>
            <a:xfrm>
              <a:off x="7005326" y="3671238"/>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17" name="Rectangle 16">
              <a:extLst>
                <a:ext uri="{FF2B5EF4-FFF2-40B4-BE49-F238E27FC236}">
                  <a16:creationId xmlns:a16="http://schemas.microsoft.com/office/drawing/2014/main" id="{9E61329C-3A7C-604A-9A8E-01F3C99E2079}"/>
                </a:ext>
              </a:extLst>
            </p:cNvPr>
            <p:cNvSpPr/>
            <p:nvPr/>
          </p:nvSpPr>
          <p:spPr>
            <a:xfrm>
              <a:off x="6231708" y="3143406"/>
              <a:ext cx="1905057" cy="368352"/>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8" name="TextBox 17">
              <a:extLst>
                <a:ext uri="{FF2B5EF4-FFF2-40B4-BE49-F238E27FC236}">
                  <a16:creationId xmlns:a16="http://schemas.microsoft.com/office/drawing/2014/main" id="{468920E0-FF76-6644-B051-4E77A3191FF8}"/>
                </a:ext>
              </a:extLst>
            </p:cNvPr>
            <p:cNvSpPr txBox="1"/>
            <p:nvPr/>
          </p:nvSpPr>
          <p:spPr>
            <a:xfrm>
              <a:off x="6908533" y="3132142"/>
              <a:ext cx="59503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UDP</a:t>
              </a:r>
            </a:p>
          </p:txBody>
        </p:sp>
        <p:sp>
          <p:nvSpPr>
            <p:cNvPr id="19" name="Rectangle 18">
              <a:extLst>
                <a:ext uri="{FF2B5EF4-FFF2-40B4-BE49-F238E27FC236}">
                  <a16:creationId xmlns:a16="http://schemas.microsoft.com/office/drawing/2014/main" id="{35D51034-DDE5-974C-82AE-142E75CC3E19}"/>
                </a:ext>
              </a:extLst>
            </p:cNvPr>
            <p:cNvSpPr/>
            <p:nvPr/>
          </p:nvSpPr>
          <p:spPr>
            <a:xfrm>
              <a:off x="6232557" y="2348686"/>
              <a:ext cx="1905057" cy="574888"/>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0" name="TextBox 19">
              <a:extLst>
                <a:ext uri="{FF2B5EF4-FFF2-40B4-BE49-F238E27FC236}">
                  <a16:creationId xmlns:a16="http://schemas.microsoft.com/office/drawing/2014/main" id="{A167D951-0F22-A44F-8F1F-8321B2215BAD}"/>
                </a:ext>
              </a:extLst>
            </p:cNvPr>
            <p:cNvSpPr txBox="1"/>
            <p:nvPr/>
          </p:nvSpPr>
          <p:spPr>
            <a:xfrm>
              <a:off x="6790903" y="2455138"/>
              <a:ext cx="671979"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p:txBody>
        </p:sp>
        <p:sp>
          <p:nvSpPr>
            <p:cNvPr id="21" name="Rectangle 20">
              <a:extLst>
                <a:ext uri="{FF2B5EF4-FFF2-40B4-BE49-F238E27FC236}">
                  <a16:creationId xmlns:a16="http://schemas.microsoft.com/office/drawing/2014/main" id="{0C963114-2E56-3B45-9DC9-15BC9AF2AD0E}"/>
                </a:ext>
              </a:extLst>
            </p:cNvPr>
            <p:cNvSpPr/>
            <p:nvPr/>
          </p:nvSpPr>
          <p:spPr>
            <a:xfrm>
              <a:off x="6229839" y="1877061"/>
              <a:ext cx="1905057" cy="39778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2" name="TextBox 21">
              <a:extLst>
                <a:ext uri="{FF2B5EF4-FFF2-40B4-BE49-F238E27FC236}">
                  <a16:creationId xmlns:a16="http://schemas.microsoft.com/office/drawing/2014/main" id="{777A77CA-7D7A-C746-8993-B09B1D569932}"/>
                </a:ext>
              </a:extLst>
            </p:cNvPr>
            <p:cNvSpPr txBox="1"/>
            <p:nvPr/>
          </p:nvSpPr>
          <p:spPr>
            <a:xfrm>
              <a:off x="6351472" y="1877058"/>
              <a:ext cx="1767606"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(slimmed)</a:t>
              </a:r>
            </a:p>
          </p:txBody>
        </p:sp>
        <p:cxnSp>
          <p:nvCxnSpPr>
            <p:cNvPr id="23" name="Straight Connector 22">
              <a:extLst>
                <a:ext uri="{FF2B5EF4-FFF2-40B4-BE49-F238E27FC236}">
                  <a16:creationId xmlns:a16="http://schemas.microsoft.com/office/drawing/2014/main" id="{CB33742C-9EB1-AA42-AA29-FE8D1AAAC5E7}"/>
                </a:ext>
              </a:extLst>
            </p:cNvPr>
            <p:cNvCxnSpPr/>
            <p:nvPr/>
          </p:nvCxnSpPr>
          <p:spPr>
            <a:xfrm>
              <a:off x="3333329" y="3569813"/>
              <a:ext cx="5147262" cy="0"/>
            </a:xfrm>
            <a:prstGeom prst="line">
              <a:avLst/>
            </a:prstGeom>
            <a:noFill/>
            <a:ln w="12700" cap="flat" cmpd="sng" algn="ctr">
              <a:solidFill>
                <a:sysClr val="windowText" lastClr="000000"/>
              </a:solidFill>
              <a:prstDash val="dash"/>
            </a:ln>
            <a:effectLst/>
          </p:spPr>
        </p:cxnSp>
        <p:cxnSp>
          <p:nvCxnSpPr>
            <p:cNvPr id="24" name="Straight Connector 23">
              <a:extLst>
                <a:ext uri="{FF2B5EF4-FFF2-40B4-BE49-F238E27FC236}">
                  <a16:creationId xmlns:a16="http://schemas.microsoft.com/office/drawing/2014/main" id="{E357E849-F864-8D4E-A565-17A2DCC74B86}"/>
                </a:ext>
              </a:extLst>
            </p:cNvPr>
            <p:cNvCxnSpPr/>
            <p:nvPr/>
          </p:nvCxnSpPr>
          <p:spPr>
            <a:xfrm>
              <a:off x="3352451" y="2994658"/>
              <a:ext cx="5147262" cy="0"/>
            </a:xfrm>
            <a:prstGeom prst="line">
              <a:avLst/>
            </a:prstGeom>
            <a:noFill/>
            <a:ln w="12700" cap="flat" cmpd="sng" algn="ctr">
              <a:solidFill>
                <a:sysClr val="windowText" lastClr="000000"/>
              </a:solidFill>
              <a:prstDash val="dash"/>
            </a:ln>
            <a:effectLst/>
          </p:spPr>
        </p:cxnSp>
        <p:sp>
          <p:nvSpPr>
            <p:cNvPr id="25" name="TextBox 24">
              <a:extLst>
                <a:ext uri="{FF2B5EF4-FFF2-40B4-BE49-F238E27FC236}">
                  <a16:creationId xmlns:a16="http://schemas.microsoft.com/office/drawing/2014/main" id="{3D37B3DB-1C25-9644-805A-16F0B5732706}"/>
                </a:ext>
              </a:extLst>
            </p:cNvPr>
            <p:cNvSpPr txBox="1"/>
            <p:nvPr/>
          </p:nvSpPr>
          <p:spPr>
            <a:xfrm>
              <a:off x="2349067" y="3671237"/>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Network</a:t>
              </a:r>
            </a:p>
          </p:txBody>
        </p:sp>
        <p:sp>
          <p:nvSpPr>
            <p:cNvPr id="26" name="TextBox 25">
              <a:extLst>
                <a:ext uri="{FF2B5EF4-FFF2-40B4-BE49-F238E27FC236}">
                  <a16:creationId xmlns:a16="http://schemas.microsoft.com/office/drawing/2014/main" id="{56FEFD46-159C-5848-865A-A466E6DF5BEF}"/>
                </a:ext>
              </a:extLst>
            </p:cNvPr>
            <p:cNvSpPr txBox="1"/>
            <p:nvPr/>
          </p:nvSpPr>
          <p:spPr>
            <a:xfrm>
              <a:off x="2355238" y="3077264"/>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27" name="TextBox 26">
              <a:extLst>
                <a:ext uri="{FF2B5EF4-FFF2-40B4-BE49-F238E27FC236}">
                  <a16:creationId xmlns:a16="http://schemas.microsoft.com/office/drawing/2014/main" id="{2A05840F-E8F9-1248-A8B0-64F7DE49604B}"/>
                </a:ext>
              </a:extLst>
            </p:cNvPr>
            <p:cNvSpPr txBox="1"/>
            <p:nvPr/>
          </p:nvSpPr>
          <p:spPr>
            <a:xfrm>
              <a:off x="2217336" y="2204824"/>
              <a:ext cx="1379850"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sp>
          <p:nvSpPr>
            <p:cNvPr id="28" name="TextBox 27">
              <a:extLst>
                <a:ext uri="{FF2B5EF4-FFF2-40B4-BE49-F238E27FC236}">
                  <a16:creationId xmlns:a16="http://schemas.microsoft.com/office/drawing/2014/main" id="{16D08199-2156-5E47-8400-89F2FF7E05B6}"/>
                </a:ext>
              </a:extLst>
            </p:cNvPr>
            <p:cNvSpPr txBox="1"/>
            <p:nvPr/>
          </p:nvSpPr>
          <p:spPr>
            <a:xfrm>
              <a:off x="3887697" y="4256509"/>
              <a:ext cx="1760418"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TCP</a:t>
              </a:r>
            </a:p>
          </p:txBody>
        </p:sp>
        <p:sp>
          <p:nvSpPr>
            <p:cNvPr id="29" name="Right Brace 28">
              <a:extLst>
                <a:ext uri="{FF2B5EF4-FFF2-40B4-BE49-F238E27FC236}">
                  <a16:creationId xmlns:a16="http://schemas.microsoft.com/office/drawing/2014/main" id="{A2D8FD90-2BF4-CC45-9AB0-51A5BE04C10B}"/>
                </a:ext>
              </a:extLst>
            </p:cNvPr>
            <p:cNvSpPr/>
            <p:nvPr/>
          </p:nvSpPr>
          <p:spPr>
            <a:xfrm>
              <a:off x="8194669" y="1877058"/>
              <a:ext cx="155448" cy="1050444"/>
            </a:xfrm>
            <a:prstGeom prst="rightBrace">
              <a:avLst/>
            </a:prstGeom>
            <a:noFill/>
            <a:ln w="12700" cap="flat" cmpd="sng" algn="ctr">
              <a:solidFill>
                <a:sysClr val="windowText" lastClr="000000"/>
              </a:solid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62CBF145-CA1B-E44D-9B14-4357D6C18D99}"/>
                </a:ext>
              </a:extLst>
            </p:cNvPr>
            <p:cNvSpPr txBox="1"/>
            <p:nvPr/>
          </p:nvSpPr>
          <p:spPr>
            <a:xfrm>
              <a:off x="8175178" y="2220885"/>
              <a:ext cx="900059" cy="338554"/>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HTTP/3</a:t>
              </a:r>
            </a:p>
          </p:txBody>
        </p:sp>
        <p:sp>
          <p:nvSpPr>
            <p:cNvPr id="31" name="TextBox 30">
              <a:extLst>
                <a:ext uri="{FF2B5EF4-FFF2-40B4-BE49-F238E27FC236}">
                  <a16:creationId xmlns:a16="http://schemas.microsoft.com/office/drawing/2014/main" id="{CB088D5D-930F-554A-8373-AC6F0FD83F5E}"/>
                </a:ext>
              </a:extLst>
            </p:cNvPr>
            <p:cNvSpPr txBox="1"/>
            <p:nvPr/>
          </p:nvSpPr>
          <p:spPr>
            <a:xfrm>
              <a:off x="6183312" y="4220148"/>
              <a:ext cx="282641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QUIC over UDP</a:t>
              </a:r>
            </a:p>
          </p:txBody>
        </p:sp>
      </p:grpSp>
      <p:sp>
        <p:nvSpPr>
          <p:cNvPr id="33" name="Rectangle 32">
            <a:extLst>
              <a:ext uri="{FF2B5EF4-FFF2-40B4-BE49-F238E27FC236}">
                <a16:creationId xmlns:a16="http://schemas.microsoft.com/office/drawing/2014/main" id="{F0C2C813-D5E8-1E4C-8CB3-7D545EA865A4}"/>
              </a:ext>
            </a:extLst>
          </p:cNvPr>
          <p:cNvSpPr/>
          <p:nvPr/>
        </p:nvSpPr>
        <p:spPr>
          <a:xfrm>
            <a:off x="6134100" y="3060700"/>
            <a:ext cx="4940300" cy="3492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4" name="Slide Number Placeholder 2">
            <a:extLst>
              <a:ext uri="{FF2B5EF4-FFF2-40B4-BE49-F238E27FC236}">
                <a16:creationId xmlns:a16="http://schemas.microsoft.com/office/drawing/2014/main" id="{FD449AB4-BB35-4340-ACBD-E3F11043366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139</a:t>
            </a:fld>
            <a:endParaRPr lang="en-US" dirty="0"/>
          </a:p>
        </p:txBody>
      </p:sp>
    </p:spTree>
    <p:extLst>
      <p:ext uri="{BB962C8B-B14F-4D97-AF65-F5344CB8AC3E}">
        <p14:creationId xmlns:p14="http://schemas.microsoft.com/office/powerpoint/2010/main" val="384733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33"/>
                                        </p:tgtEl>
                                      </p:cBhvr>
                                    </p:animEffect>
                                    <p:set>
                                      <p:cBhvr>
                                        <p:cTn id="1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7B18E3F3-40BD-0C49-8324-41152F4086DF}"/>
              </a:ext>
            </a:extLst>
          </p:cNvPr>
          <p:cNvGrpSpPr/>
          <p:nvPr/>
        </p:nvGrpSpPr>
        <p:grpSpPr>
          <a:xfrm>
            <a:off x="4107096" y="5561831"/>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1B834CFE-E231-7940-A2C6-E5A762AAF408}"/>
              </a:ext>
            </a:extLst>
          </p:cNvPr>
          <p:cNvCxnSpPr/>
          <p:nvPr/>
        </p:nvCxnSpPr>
        <p:spPr>
          <a:xfrm flipH="1">
            <a:off x="3701909" y="5774614"/>
            <a:ext cx="300263"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8" name="Slide Number Placeholder 2">
            <a:extLst>
              <a:ext uri="{FF2B5EF4-FFF2-40B4-BE49-F238E27FC236}">
                <a16:creationId xmlns:a16="http://schemas.microsoft.com/office/drawing/2014/main" id="{9D27FD24-CD71-B149-A674-58F712CA95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a:t>
            </a:fld>
            <a:endParaRPr lang="en-US" dirty="0"/>
          </a:p>
        </p:txBody>
      </p:sp>
    </p:spTree>
    <p:extLst>
      <p:ext uri="{BB962C8B-B14F-4D97-AF65-F5344CB8AC3E}">
        <p14:creationId xmlns:p14="http://schemas.microsoft.com/office/powerpoint/2010/main" val="109338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wipe(right)">
                                      <p:cBhvr>
                                        <p:cTn id="7" dur="500"/>
                                        <p:tgtEl>
                                          <p:spTgt spid="9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sp>
        <p:nvSpPr>
          <p:cNvPr id="5" name="Content Placeholder 3">
            <a:extLst>
              <a:ext uri="{FF2B5EF4-FFF2-40B4-BE49-F238E27FC236}">
                <a16:creationId xmlns:a16="http://schemas.microsoft.com/office/drawing/2014/main" id="{2E9214B3-CD75-BA4B-9D47-70445519F4F9}"/>
              </a:ext>
            </a:extLst>
          </p:cNvPr>
          <p:cNvSpPr txBox="1">
            <a:spLocks/>
          </p:cNvSpPr>
          <p:nvPr/>
        </p:nvSpPr>
        <p:spPr>
          <a:xfrm>
            <a:off x="723900" y="1498601"/>
            <a:ext cx="10515600" cy="10286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22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adopts approaches we’ve studied in this chapter for connection establishment, error control, congestion control</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ontent Placeholder 6">
            <a:extLst>
              <a:ext uri="{FF2B5EF4-FFF2-40B4-BE49-F238E27FC236}">
                <a16:creationId xmlns:a16="http://schemas.microsoft.com/office/drawing/2014/main" id="{3777E4FE-DA5A-4E48-B610-6339C350A768}"/>
              </a:ext>
            </a:extLst>
          </p:cNvPr>
          <p:cNvSpPr>
            <a:spLocks noGrp="1"/>
          </p:cNvSpPr>
          <p:nvPr>
            <p:ph idx="1"/>
          </p:nvPr>
        </p:nvSpPr>
        <p:spPr>
          <a:xfrm>
            <a:off x="806805" y="4750865"/>
            <a:ext cx="10651413" cy="1675335"/>
          </a:xfrm>
        </p:spPr>
        <p:txBody>
          <a:bodyPr>
            <a:normAutofit/>
          </a:bodyPr>
          <a:lstStyle/>
          <a:p>
            <a:r>
              <a:rPr lang="en-US" dirty="0"/>
              <a:t> multiple application-level “streams” multiplexed over single QUIC connection</a:t>
            </a:r>
          </a:p>
          <a:p>
            <a:pPr lvl="1"/>
            <a:r>
              <a:rPr lang="en-US" dirty="0"/>
              <a:t>separate reliable data transfer, security</a:t>
            </a:r>
          </a:p>
          <a:p>
            <a:pPr lvl="1"/>
            <a:r>
              <a:rPr lang="en-US" dirty="0"/>
              <a:t>common congestion control</a:t>
            </a:r>
          </a:p>
          <a:p>
            <a:endParaRPr lang="en-US" dirty="0"/>
          </a:p>
        </p:txBody>
      </p:sp>
      <p:sp>
        <p:nvSpPr>
          <p:cNvPr id="8" name="Content Placeholder 3">
            <a:extLst>
              <a:ext uri="{FF2B5EF4-FFF2-40B4-BE49-F238E27FC236}">
                <a16:creationId xmlns:a16="http://schemas.microsoft.com/office/drawing/2014/main" id="{10DF9673-8E09-094A-B15C-D9EA31F6C15C}"/>
              </a:ext>
            </a:extLst>
          </p:cNvPr>
          <p:cNvSpPr txBox="1">
            <a:spLocks/>
          </p:cNvSpPr>
          <p:nvPr/>
        </p:nvSpPr>
        <p:spPr>
          <a:xfrm>
            <a:off x="673100" y="2565401"/>
            <a:ext cx="10515600" cy="20954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error and congestion control: </a:t>
            </a:r>
            <a:r>
              <a:rPr kumimoji="0" lang="en-US" sz="2600" b="0" i="0" u="none" strike="noStrike" kern="1200" cap="none" spc="0" normalizeH="0" baseline="0" noProof="0" dirty="0">
                <a:ln>
                  <a:noFill/>
                </a:ln>
                <a:solidFill>
                  <a:prstClr val="black"/>
                </a:solidFill>
                <a:effectLst/>
                <a:uLnTx/>
                <a:uFillTx/>
                <a:latin typeface="Calibri"/>
                <a:ea typeface="+mn-ea"/>
                <a:cs typeface="+mn-cs"/>
              </a:rPr>
              <a:t>“Readers familiar with TCP’s loss detection and congestion control will find algorithms here that parallel well-known TCP ones.” </a:t>
            </a:r>
            <a:r>
              <a:rPr kumimoji="0" lang="en-US" sz="1800" b="0" i="0" u="none" strike="noStrike" kern="1200" cap="none" spc="0" normalizeH="0" baseline="0" noProof="0" dirty="0">
                <a:ln>
                  <a:noFill/>
                </a:ln>
                <a:solidFill>
                  <a:prstClr val="black"/>
                </a:solidFill>
                <a:effectLst/>
                <a:uLnTx/>
                <a:uFillTx/>
                <a:latin typeface="Calibri"/>
                <a:ea typeface="+mn-ea"/>
                <a:cs typeface="+mn-cs"/>
              </a:rPr>
              <a:t>[from QUIC specification]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connection establishment: </a:t>
            </a:r>
            <a:r>
              <a:rPr kumimoji="0" lang="en-US" sz="2600" b="0" i="0" u="none" strike="noStrike" kern="1200" cap="none" spc="0" normalizeH="0" baseline="0" noProof="0" dirty="0">
                <a:ln>
                  <a:noFill/>
                </a:ln>
                <a:solidFill>
                  <a:prstClr val="black"/>
                </a:solidFill>
                <a:effectLst/>
                <a:uLnTx/>
                <a:uFillTx/>
                <a:latin typeface="Calibri"/>
                <a:ea typeface="+mn-ea"/>
                <a:cs typeface="+mn-cs"/>
              </a:rPr>
              <a:t>reliability, congestion control, authentication, encryption, state established in one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Slide Number Placeholder 2">
            <a:extLst>
              <a:ext uri="{FF2B5EF4-FFF2-40B4-BE49-F238E27FC236}">
                <a16:creationId xmlns:a16="http://schemas.microsoft.com/office/drawing/2014/main" id="{4E07038B-ED19-5842-A33E-2BCFB11646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140</a:t>
            </a:fld>
            <a:endParaRPr lang="en-US" dirty="0"/>
          </a:p>
        </p:txBody>
      </p:sp>
    </p:spTree>
    <p:extLst>
      <p:ext uri="{BB962C8B-B14F-4D97-AF65-F5344CB8AC3E}">
        <p14:creationId xmlns:p14="http://schemas.microsoft.com/office/powerpoint/2010/main" val="3110625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dissolve">
                                      <p:cBhvr>
                                        <p:cTn id="17" dur="500"/>
                                        <p:tgtEl>
                                          <p:spTgt spid="7">
                                            <p:txEl>
                                              <p:pRg st="0" end="0"/>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dissolve">
                                      <p:cBhvr>
                                        <p:cTn id="20" dur="500"/>
                                        <p:tgtEl>
                                          <p:spTgt spid="7">
                                            <p:txEl>
                                              <p:pRg st="1" end="1"/>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dissolve">
                                      <p:cBhvr>
                                        <p:cTn id="23"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bldLvl="2"/>
    </p:bld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Connection establishment</a:t>
            </a:r>
            <a:endParaRPr lang="en-US" sz="4400" b="0" dirty="0"/>
          </a:p>
        </p:txBody>
      </p:sp>
      <p:sp>
        <p:nvSpPr>
          <p:cNvPr id="5" name="Line 25">
            <a:extLst>
              <a:ext uri="{FF2B5EF4-FFF2-40B4-BE49-F238E27FC236}">
                <a16:creationId xmlns:a16="http://schemas.microsoft.com/office/drawing/2014/main" id="{9C4BED4D-BA37-BE46-96DD-07DADA1A1BED}"/>
              </a:ext>
            </a:extLst>
          </p:cNvPr>
          <p:cNvSpPr>
            <a:spLocks noChangeShapeType="1"/>
          </p:cNvSpPr>
          <p:nvPr/>
        </p:nvSpPr>
        <p:spPr bwMode="auto">
          <a:xfrm>
            <a:off x="3068451" y="23808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 name="Line 39">
            <a:extLst>
              <a:ext uri="{FF2B5EF4-FFF2-40B4-BE49-F238E27FC236}">
                <a16:creationId xmlns:a16="http://schemas.microsoft.com/office/drawing/2014/main" id="{88C45933-40B9-E64A-85D5-07042017B5E6}"/>
              </a:ext>
            </a:extLst>
          </p:cNvPr>
          <p:cNvSpPr>
            <a:spLocks noChangeShapeType="1"/>
          </p:cNvSpPr>
          <p:nvPr/>
        </p:nvSpPr>
        <p:spPr bwMode="auto">
          <a:xfrm flipH="1">
            <a:off x="4567707" y="24538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04">
            <a:extLst>
              <a:ext uri="{FF2B5EF4-FFF2-40B4-BE49-F238E27FC236}">
                <a16:creationId xmlns:a16="http://schemas.microsoft.com/office/drawing/2014/main" id="{DEA43D0F-FE4E-6444-803A-4AC3D317AF1D}"/>
              </a:ext>
            </a:extLst>
          </p:cNvPr>
          <p:cNvSpPr>
            <a:spLocks noChangeShapeType="1"/>
          </p:cNvSpPr>
          <p:nvPr/>
        </p:nvSpPr>
        <p:spPr bwMode="auto">
          <a:xfrm>
            <a:off x="3112900" y="24856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10">
            <a:extLst>
              <a:ext uri="{FF2B5EF4-FFF2-40B4-BE49-F238E27FC236}">
                <a16:creationId xmlns:a16="http://schemas.microsoft.com/office/drawing/2014/main" id="{20BA3ED4-36CC-9544-98A9-EA509F55B659}"/>
              </a:ext>
            </a:extLst>
          </p:cNvPr>
          <p:cNvSpPr txBox="1">
            <a:spLocks noChangeArrowheads="1"/>
          </p:cNvSpPr>
          <p:nvPr/>
        </p:nvSpPr>
        <p:spPr bwMode="auto">
          <a:xfrm>
            <a:off x="1411272" y="2446164"/>
            <a:ext cx="1667444"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TCP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(transport layer)</a:t>
            </a:r>
          </a:p>
        </p:txBody>
      </p:sp>
      <p:grpSp>
        <p:nvGrpSpPr>
          <p:cNvPr id="45" name="Group 116">
            <a:extLst>
              <a:ext uri="{FF2B5EF4-FFF2-40B4-BE49-F238E27FC236}">
                <a16:creationId xmlns:a16="http://schemas.microsoft.com/office/drawing/2014/main" id="{05B15A5D-4328-A441-B3FC-F81F57D4EEB2}"/>
              </a:ext>
            </a:extLst>
          </p:cNvPr>
          <p:cNvGrpSpPr>
            <a:grpSpLocks/>
          </p:cNvGrpSpPr>
          <p:nvPr/>
        </p:nvGrpSpPr>
        <p:grpSpPr bwMode="auto">
          <a:xfrm>
            <a:off x="2596963" y="1844275"/>
            <a:ext cx="620713" cy="487363"/>
            <a:chOff x="-44" y="1473"/>
            <a:chExt cx="981" cy="1105"/>
          </a:xfrm>
        </p:grpSpPr>
        <p:pic>
          <p:nvPicPr>
            <p:cNvPr id="79" name="Picture 117" descr="desktop_computer_stylized_medium">
              <a:extLst>
                <a:ext uri="{FF2B5EF4-FFF2-40B4-BE49-F238E27FC236}">
                  <a16:creationId xmlns:a16="http://schemas.microsoft.com/office/drawing/2014/main" id="{4F29F569-59F0-9C46-911D-DD62143FA7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Freeform 118">
              <a:extLst>
                <a:ext uri="{FF2B5EF4-FFF2-40B4-BE49-F238E27FC236}">
                  <a16:creationId xmlns:a16="http://schemas.microsoft.com/office/drawing/2014/main" id="{DF44085E-A434-B74D-9FFC-405767956F4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6" name="Group 119">
            <a:extLst>
              <a:ext uri="{FF2B5EF4-FFF2-40B4-BE49-F238E27FC236}">
                <a16:creationId xmlns:a16="http://schemas.microsoft.com/office/drawing/2014/main" id="{A7B90A8A-D028-4B44-A36B-2A3A02C52290}"/>
              </a:ext>
            </a:extLst>
          </p:cNvPr>
          <p:cNvGrpSpPr>
            <a:grpSpLocks/>
          </p:cNvGrpSpPr>
          <p:nvPr/>
        </p:nvGrpSpPr>
        <p:grpSpPr bwMode="auto">
          <a:xfrm>
            <a:off x="4405125" y="1825225"/>
            <a:ext cx="336550" cy="512763"/>
            <a:chOff x="4140" y="429"/>
            <a:chExt cx="1425" cy="2396"/>
          </a:xfrm>
        </p:grpSpPr>
        <p:sp>
          <p:nvSpPr>
            <p:cNvPr id="47" name="Freeform 120">
              <a:extLst>
                <a:ext uri="{FF2B5EF4-FFF2-40B4-BE49-F238E27FC236}">
                  <a16:creationId xmlns:a16="http://schemas.microsoft.com/office/drawing/2014/main" id="{08B25BDC-C11B-7445-9ACE-530694381C9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Rectangle 121">
              <a:extLst>
                <a:ext uri="{FF2B5EF4-FFF2-40B4-BE49-F238E27FC236}">
                  <a16:creationId xmlns:a16="http://schemas.microsoft.com/office/drawing/2014/main" id="{B20D776D-D65C-E547-99EE-D97FD4573207}"/>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9" name="Freeform 122">
              <a:extLst>
                <a:ext uri="{FF2B5EF4-FFF2-40B4-BE49-F238E27FC236}">
                  <a16:creationId xmlns:a16="http://schemas.microsoft.com/office/drawing/2014/main" id="{2EF7936B-B98E-C14D-9E56-4F80B95855C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Freeform 123">
              <a:extLst>
                <a:ext uri="{FF2B5EF4-FFF2-40B4-BE49-F238E27FC236}">
                  <a16:creationId xmlns:a16="http://schemas.microsoft.com/office/drawing/2014/main" id="{C22063C8-98A9-4343-AEF8-2EFD61950B6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Rectangle 124">
              <a:extLst>
                <a:ext uri="{FF2B5EF4-FFF2-40B4-BE49-F238E27FC236}">
                  <a16:creationId xmlns:a16="http://schemas.microsoft.com/office/drawing/2014/main" id="{C86D734F-6A3D-5740-AD55-1591F613841E}"/>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2" name="Group 125">
              <a:extLst>
                <a:ext uri="{FF2B5EF4-FFF2-40B4-BE49-F238E27FC236}">
                  <a16:creationId xmlns:a16="http://schemas.microsoft.com/office/drawing/2014/main" id="{7DC279C6-96EE-8646-BB6A-A80EB220F3AA}"/>
                </a:ext>
              </a:extLst>
            </p:cNvPr>
            <p:cNvGrpSpPr>
              <a:grpSpLocks/>
            </p:cNvGrpSpPr>
            <p:nvPr/>
          </p:nvGrpSpPr>
          <p:grpSpPr bwMode="auto">
            <a:xfrm>
              <a:off x="4749" y="668"/>
              <a:ext cx="581" cy="145"/>
              <a:chOff x="614" y="2568"/>
              <a:chExt cx="725" cy="139"/>
            </a:xfrm>
          </p:grpSpPr>
          <p:sp>
            <p:nvSpPr>
              <p:cNvPr id="77" name="AutoShape 126">
                <a:extLst>
                  <a:ext uri="{FF2B5EF4-FFF2-40B4-BE49-F238E27FC236}">
                    <a16:creationId xmlns:a16="http://schemas.microsoft.com/office/drawing/2014/main" id="{0B36DDBF-CF03-9041-B023-1348757494C3}"/>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AutoShape 127">
                <a:extLst>
                  <a:ext uri="{FF2B5EF4-FFF2-40B4-BE49-F238E27FC236}">
                    <a16:creationId xmlns:a16="http://schemas.microsoft.com/office/drawing/2014/main" id="{7A59F2CB-A29D-CA45-B239-ABC8A50C4D0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3" name="Rectangle 128">
              <a:extLst>
                <a:ext uri="{FF2B5EF4-FFF2-40B4-BE49-F238E27FC236}">
                  <a16:creationId xmlns:a16="http://schemas.microsoft.com/office/drawing/2014/main" id="{812143BC-E04E-3643-88D3-F518F08FDF0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4" name="Group 129">
              <a:extLst>
                <a:ext uri="{FF2B5EF4-FFF2-40B4-BE49-F238E27FC236}">
                  <a16:creationId xmlns:a16="http://schemas.microsoft.com/office/drawing/2014/main" id="{354CCBB5-B9C6-6942-AC5F-3687938C3258}"/>
                </a:ext>
              </a:extLst>
            </p:cNvPr>
            <p:cNvGrpSpPr>
              <a:grpSpLocks/>
            </p:cNvGrpSpPr>
            <p:nvPr/>
          </p:nvGrpSpPr>
          <p:grpSpPr bwMode="auto">
            <a:xfrm>
              <a:off x="4747" y="994"/>
              <a:ext cx="581" cy="134"/>
              <a:chOff x="614" y="2568"/>
              <a:chExt cx="725" cy="139"/>
            </a:xfrm>
          </p:grpSpPr>
          <p:sp>
            <p:nvSpPr>
              <p:cNvPr id="75" name="AutoShape 130">
                <a:extLst>
                  <a:ext uri="{FF2B5EF4-FFF2-40B4-BE49-F238E27FC236}">
                    <a16:creationId xmlns:a16="http://schemas.microsoft.com/office/drawing/2014/main" id="{EB7C97D8-291A-DA46-98C3-1C910333F41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AutoShape 131">
                <a:extLst>
                  <a:ext uri="{FF2B5EF4-FFF2-40B4-BE49-F238E27FC236}">
                    <a16:creationId xmlns:a16="http://schemas.microsoft.com/office/drawing/2014/main" id="{B1B8D70D-52FE-834D-B584-42FAD990E0A9}"/>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5" name="Rectangle 132">
              <a:extLst>
                <a:ext uri="{FF2B5EF4-FFF2-40B4-BE49-F238E27FC236}">
                  <a16:creationId xmlns:a16="http://schemas.microsoft.com/office/drawing/2014/main" id="{6F44B4E7-0BAF-BD4D-AB09-8F68566849C1}"/>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 name="Rectangle 133">
              <a:extLst>
                <a:ext uri="{FF2B5EF4-FFF2-40B4-BE49-F238E27FC236}">
                  <a16:creationId xmlns:a16="http://schemas.microsoft.com/office/drawing/2014/main" id="{E096E649-FB98-A440-A0AA-87ACB61BF19E}"/>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 name="Group 134">
              <a:extLst>
                <a:ext uri="{FF2B5EF4-FFF2-40B4-BE49-F238E27FC236}">
                  <a16:creationId xmlns:a16="http://schemas.microsoft.com/office/drawing/2014/main" id="{4A761FF6-BF42-0C42-B867-FBBD6C66E1F2}"/>
                </a:ext>
              </a:extLst>
            </p:cNvPr>
            <p:cNvGrpSpPr>
              <a:grpSpLocks/>
            </p:cNvGrpSpPr>
            <p:nvPr/>
          </p:nvGrpSpPr>
          <p:grpSpPr bwMode="auto">
            <a:xfrm>
              <a:off x="4735" y="1627"/>
              <a:ext cx="582" cy="151"/>
              <a:chOff x="614" y="2568"/>
              <a:chExt cx="725" cy="139"/>
            </a:xfrm>
          </p:grpSpPr>
          <p:sp>
            <p:nvSpPr>
              <p:cNvPr id="73" name="AutoShape 135">
                <a:extLst>
                  <a:ext uri="{FF2B5EF4-FFF2-40B4-BE49-F238E27FC236}">
                    <a16:creationId xmlns:a16="http://schemas.microsoft.com/office/drawing/2014/main" id="{5464F3AB-216D-124D-939F-704C7CCC22CF}"/>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AutoShape 136">
                <a:extLst>
                  <a:ext uri="{FF2B5EF4-FFF2-40B4-BE49-F238E27FC236}">
                    <a16:creationId xmlns:a16="http://schemas.microsoft.com/office/drawing/2014/main" id="{ED89168E-72D2-FF4F-B7EF-6AB182DDFB2A}"/>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 name="Freeform 137">
              <a:extLst>
                <a:ext uri="{FF2B5EF4-FFF2-40B4-BE49-F238E27FC236}">
                  <a16:creationId xmlns:a16="http://schemas.microsoft.com/office/drawing/2014/main" id="{678B45D0-D6A4-E547-A6AB-6CA05B4F04E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38">
              <a:extLst>
                <a:ext uri="{FF2B5EF4-FFF2-40B4-BE49-F238E27FC236}">
                  <a16:creationId xmlns:a16="http://schemas.microsoft.com/office/drawing/2014/main" id="{93894FC4-66FF-A141-A8FA-F4467B81742C}"/>
                </a:ext>
              </a:extLst>
            </p:cNvPr>
            <p:cNvGrpSpPr>
              <a:grpSpLocks/>
            </p:cNvGrpSpPr>
            <p:nvPr/>
          </p:nvGrpSpPr>
          <p:grpSpPr bwMode="auto">
            <a:xfrm>
              <a:off x="4739" y="1327"/>
              <a:ext cx="582" cy="139"/>
              <a:chOff x="614" y="2568"/>
              <a:chExt cx="725" cy="139"/>
            </a:xfrm>
          </p:grpSpPr>
          <p:sp>
            <p:nvSpPr>
              <p:cNvPr id="71" name="AutoShape 139">
                <a:extLst>
                  <a:ext uri="{FF2B5EF4-FFF2-40B4-BE49-F238E27FC236}">
                    <a16:creationId xmlns:a16="http://schemas.microsoft.com/office/drawing/2014/main" id="{0B5B4221-43A5-794B-8779-2C6FA0946B4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2" name="AutoShape 140">
                <a:extLst>
                  <a:ext uri="{FF2B5EF4-FFF2-40B4-BE49-F238E27FC236}">
                    <a16:creationId xmlns:a16="http://schemas.microsoft.com/office/drawing/2014/main" id="{C2AF8E78-80D6-6944-986D-4D173EA2B99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 name="Rectangle 141">
              <a:extLst>
                <a:ext uri="{FF2B5EF4-FFF2-40B4-BE49-F238E27FC236}">
                  <a16:creationId xmlns:a16="http://schemas.microsoft.com/office/drawing/2014/main" id="{E8A6DBCF-DF01-4B4B-A482-6EE295F9469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Freeform 142">
              <a:extLst>
                <a:ext uri="{FF2B5EF4-FFF2-40B4-BE49-F238E27FC236}">
                  <a16:creationId xmlns:a16="http://schemas.microsoft.com/office/drawing/2014/main" id="{4A8FDAF3-5C2E-4549-BC2D-F5D371A5BF8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43">
              <a:extLst>
                <a:ext uri="{FF2B5EF4-FFF2-40B4-BE49-F238E27FC236}">
                  <a16:creationId xmlns:a16="http://schemas.microsoft.com/office/drawing/2014/main" id="{27C6D15B-AD3A-974C-955B-6AC23ACE581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Oval 144">
              <a:extLst>
                <a:ext uri="{FF2B5EF4-FFF2-40B4-BE49-F238E27FC236}">
                  <a16:creationId xmlns:a16="http://schemas.microsoft.com/office/drawing/2014/main" id="{DE337FA2-6FB5-6140-BAED-B6974915AFA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Freeform 145">
              <a:extLst>
                <a:ext uri="{FF2B5EF4-FFF2-40B4-BE49-F238E27FC236}">
                  <a16:creationId xmlns:a16="http://schemas.microsoft.com/office/drawing/2014/main" id="{E36437D8-92DB-2B4F-90B6-43453829C48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AutoShape 146">
              <a:extLst>
                <a:ext uri="{FF2B5EF4-FFF2-40B4-BE49-F238E27FC236}">
                  <a16:creationId xmlns:a16="http://schemas.microsoft.com/office/drawing/2014/main" id="{1C6066DD-9182-8B41-BADA-B3930EFFFA59}"/>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AutoShape 147">
              <a:extLst>
                <a:ext uri="{FF2B5EF4-FFF2-40B4-BE49-F238E27FC236}">
                  <a16:creationId xmlns:a16="http://schemas.microsoft.com/office/drawing/2014/main" id="{5346E090-AA71-5047-9BDF-1A7AA07BF421}"/>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Oval 148">
              <a:extLst>
                <a:ext uri="{FF2B5EF4-FFF2-40B4-BE49-F238E27FC236}">
                  <a16:creationId xmlns:a16="http://schemas.microsoft.com/office/drawing/2014/main" id="{5CDD94BB-1E90-0744-8E1D-646B97296F47}"/>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Oval 149">
              <a:extLst>
                <a:ext uri="{FF2B5EF4-FFF2-40B4-BE49-F238E27FC236}">
                  <a16:creationId xmlns:a16="http://schemas.microsoft.com/office/drawing/2014/main" id="{557ADED5-CBD1-6747-85B1-2230D000C7B9}"/>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9" name="Oval 150">
              <a:extLst>
                <a:ext uri="{FF2B5EF4-FFF2-40B4-BE49-F238E27FC236}">
                  <a16:creationId xmlns:a16="http://schemas.microsoft.com/office/drawing/2014/main" id="{22F5D6E9-CAC5-8D45-977C-D459EA43C6B7}"/>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Rectangle 151">
              <a:extLst>
                <a:ext uri="{FF2B5EF4-FFF2-40B4-BE49-F238E27FC236}">
                  <a16:creationId xmlns:a16="http://schemas.microsoft.com/office/drawing/2014/main" id="{C49F52B6-7EBB-D740-89BC-D73BFAF70D6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Line 104">
            <a:extLst>
              <a:ext uri="{FF2B5EF4-FFF2-40B4-BE49-F238E27FC236}">
                <a16:creationId xmlns:a16="http://schemas.microsoft.com/office/drawing/2014/main" id="{C05A0638-0561-184C-B88A-83CE0B99673B}"/>
              </a:ext>
            </a:extLst>
          </p:cNvPr>
          <p:cNvSpPr>
            <a:spLocks noChangeShapeType="1"/>
          </p:cNvSpPr>
          <p:nvPr/>
        </p:nvSpPr>
        <p:spPr bwMode="auto">
          <a:xfrm flipH="1">
            <a:off x="3079562" y="28523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Line 104">
            <a:extLst>
              <a:ext uri="{FF2B5EF4-FFF2-40B4-BE49-F238E27FC236}">
                <a16:creationId xmlns:a16="http://schemas.microsoft.com/office/drawing/2014/main" id="{8B56918A-5014-8F46-8CCE-CBEA09440003}"/>
              </a:ext>
            </a:extLst>
          </p:cNvPr>
          <p:cNvSpPr>
            <a:spLocks noChangeShapeType="1"/>
          </p:cNvSpPr>
          <p:nvPr/>
        </p:nvSpPr>
        <p:spPr bwMode="auto">
          <a:xfrm>
            <a:off x="3091128" y="3182311"/>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10">
            <a:extLst>
              <a:ext uri="{FF2B5EF4-FFF2-40B4-BE49-F238E27FC236}">
                <a16:creationId xmlns:a16="http://schemas.microsoft.com/office/drawing/2014/main" id="{E13AB8A0-1586-CE49-B5BB-BC4585309466}"/>
              </a:ext>
            </a:extLst>
          </p:cNvPr>
          <p:cNvSpPr txBox="1">
            <a:spLocks noChangeArrowheads="1"/>
          </p:cNvSpPr>
          <p:nvPr/>
        </p:nvSpPr>
        <p:spPr bwMode="auto">
          <a:xfrm>
            <a:off x="1457504" y="3320650"/>
            <a:ext cx="1556836"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TLS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(security)</a:t>
            </a:r>
          </a:p>
        </p:txBody>
      </p:sp>
      <p:sp>
        <p:nvSpPr>
          <p:cNvPr id="148" name="Line 104">
            <a:extLst>
              <a:ext uri="{FF2B5EF4-FFF2-40B4-BE49-F238E27FC236}">
                <a16:creationId xmlns:a16="http://schemas.microsoft.com/office/drawing/2014/main" id="{2A8075BB-6199-564E-A2AE-27CBCD566ED0}"/>
              </a:ext>
            </a:extLst>
          </p:cNvPr>
          <p:cNvSpPr>
            <a:spLocks noChangeShapeType="1"/>
          </p:cNvSpPr>
          <p:nvPr/>
        </p:nvSpPr>
        <p:spPr bwMode="auto">
          <a:xfrm flipH="1">
            <a:off x="3057790" y="3549023"/>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9" name="Content Placeholder 3">
            <a:extLst>
              <a:ext uri="{FF2B5EF4-FFF2-40B4-BE49-F238E27FC236}">
                <a16:creationId xmlns:a16="http://schemas.microsoft.com/office/drawing/2014/main" id="{9696F7E8-2582-4947-8032-1DACA9C53819}"/>
              </a:ext>
            </a:extLst>
          </p:cNvPr>
          <p:cNvSpPr txBox="1">
            <a:spLocks/>
          </p:cNvSpPr>
          <p:nvPr/>
        </p:nvSpPr>
        <p:spPr>
          <a:xfrm>
            <a:off x="1198561" y="4421354"/>
            <a:ext cx="4452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state)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TLS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(authentication, crypto state)</a:t>
            </a:r>
          </a:p>
          <a:p>
            <a:pPr marL="5080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2 serial handshakes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4" name="Line 104">
            <a:extLst>
              <a:ext uri="{FF2B5EF4-FFF2-40B4-BE49-F238E27FC236}">
                <a16:creationId xmlns:a16="http://schemas.microsoft.com/office/drawing/2014/main" id="{A731BD8A-822C-8E41-AB22-2027DB7C0735}"/>
              </a:ext>
            </a:extLst>
          </p:cNvPr>
          <p:cNvSpPr>
            <a:spLocks noChangeShapeType="1"/>
          </p:cNvSpPr>
          <p:nvPr/>
        </p:nvSpPr>
        <p:spPr bwMode="auto">
          <a:xfrm>
            <a:off x="3087500" y="39080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TextBox 194">
            <a:extLst>
              <a:ext uri="{FF2B5EF4-FFF2-40B4-BE49-F238E27FC236}">
                <a16:creationId xmlns:a16="http://schemas.microsoft.com/office/drawing/2014/main" id="{13979F95-5F08-4B4E-B3AF-BB5A69DC5771}"/>
              </a:ext>
            </a:extLst>
          </p:cNvPr>
          <p:cNvSpPr txBox="1"/>
          <p:nvPr/>
        </p:nvSpPr>
        <p:spPr>
          <a:xfrm>
            <a:off x="3505200" y="38608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grpSp>
        <p:nvGrpSpPr>
          <p:cNvPr id="4" name="Group 3">
            <a:extLst>
              <a:ext uri="{FF2B5EF4-FFF2-40B4-BE49-F238E27FC236}">
                <a16:creationId xmlns:a16="http://schemas.microsoft.com/office/drawing/2014/main" id="{B27720B8-7CD9-3D46-8BE1-8522E3B30B72}"/>
              </a:ext>
            </a:extLst>
          </p:cNvPr>
          <p:cNvGrpSpPr/>
          <p:nvPr/>
        </p:nvGrpSpPr>
        <p:grpSpPr>
          <a:xfrm>
            <a:off x="6354761" y="1850625"/>
            <a:ext cx="5087939" cy="4753374"/>
            <a:chOff x="6354761" y="1850625"/>
            <a:chExt cx="5087939" cy="4753374"/>
          </a:xfrm>
        </p:grpSpPr>
        <p:sp>
          <p:nvSpPr>
            <p:cNvPr id="150" name="Line 25">
              <a:extLst>
                <a:ext uri="{FF2B5EF4-FFF2-40B4-BE49-F238E27FC236}">
                  <a16:creationId xmlns:a16="http://schemas.microsoft.com/office/drawing/2014/main" id="{E201D1E1-11DD-1D41-965A-182F8EFC7560}"/>
                </a:ext>
              </a:extLst>
            </p:cNvPr>
            <p:cNvSpPr>
              <a:spLocks noChangeShapeType="1"/>
            </p:cNvSpPr>
            <p:nvPr/>
          </p:nvSpPr>
          <p:spPr bwMode="auto">
            <a:xfrm>
              <a:off x="8046851" y="24062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1" name="Line 39">
              <a:extLst>
                <a:ext uri="{FF2B5EF4-FFF2-40B4-BE49-F238E27FC236}">
                  <a16:creationId xmlns:a16="http://schemas.microsoft.com/office/drawing/2014/main" id="{E8CE9184-8004-6B4B-B08A-3AD4A505DEC2}"/>
                </a:ext>
              </a:extLst>
            </p:cNvPr>
            <p:cNvSpPr>
              <a:spLocks noChangeShapeType="1"/>
            </p:cNvSpPr>
            <p:nvPr/>
          </p:nvSpPr>
          <p:spPr bwMode="auto">
            <a:xfrm flipH="1">
              <a:off x="9546107" y="24792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Line 104">
              <a:extLst>
                <a:ext uri="{FF2B5EF4-FFF2-40B4-BE49-F238E27FC236}">
                  <a16:creationId xmlns:a16="http://schemas.microsoft.com/office/drawing/2014/main" id="{2F4BD7E0-F5D3-F84E-9962-D7160263FE7C}"/>
                </a:ext>
              </a:extLst>
            </p:cNvPr>
            <p:cNvSpPr>
              <a:spLocks noChangeShapeType="1"/>
            </p:cNvSpPr>
            <p:nvPr/>
          </p:nvSpPr>
          <p:spPr bwMode="auto">
            <a:xfrm>
              <a:off x="8091300" y="25110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Text Box 110">
              <a:extLst>
                <a:ext uri="{FF2B5EF4-FFF2-40B4-BE49-F238E27FC236}">
                  <a16:creationId xmlns:a16="http://schemas.microsoft.com/office/drawing/2014/main" id="{142BBA39-1F6E-E049-B451-16DA815897F9}"/>
                </a:ext>
              </a:extLst>
            </p:cNvPr>
            <p:cNvSpPr txBox="1">
              <a:spLocks noChangeArrowheads="1"/>
            </p:cNvSpPr>
            <p:nvPr/>
          </p:nvSpPr>
          <p:spPr bwMode="auto">
            <a:xfrm>
              <a:off x="6385541" y="2649364"/>
              <a:ext cx="1701107" cy="33855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QUIC handshake</a:t>
              </a:r>
            </a:p>
          </p:txBody>
        </p:sp>
        <p:grpSp>
          <p:nvGrpSpPr>
            <p:cNvPr id="154" name="Group 116">
              <a:extLst>
                <a:ext uri="{FF2B5EF4-FFF2-40B4-BE49-F238E27FC236}">
                  <a16:creationId xmlns:a16="http://schemas.microsoft.com/office/drawing/2014/main" id="{0333952F-7029-3942-B0B2-A306607461AF}"/>
                </a:ext>
              </a:extLst>
            </p:cNvPr>
            <p:cNvGrpSpPr>
              <a:grpSpLocks/>
            </p:cNvGrpSpPr>
            <p:nvPr/>
          </p:nvGrpSpPr>
          <p:grpSpPr bwMode="auto">
            <a:xfrm>
              <a:off x="7575363" y="1869675"/>
              <a:ext cx="620713" cy="487363"/>
              <a:chOff x="-44" y="1473"/>
              <a:chExt cx="981" cy="1105"/>
            </a:xfrm>
          </p:grpSpPr>
          <p:pic>
            <p:nvPicPr>
              <p:cNvPr id="155" name="Picture 117" descr="desktop_computer_stylized_medium">
                <a:extLst>
                  <a:ext uri="{FF2B5EF4-FFF2-40B4-BE49-F238E27FC236}">
                    <a16:creationId xmlns:a16="http://schemas.microsoft.com/office/drawing/2014/main" id="{8C72C79C-1EF7-DC4C-8FEF-AEDFD872B5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118">
                <a:extLst>
                  <a:ext uri="{FF2B5EF4-FFF2-40B4-BE49-F238E27FC236}">
                    <a16:creationId xmlns:a16="http://schemas.microsoft.com/office/drawing/2014/main" id="{E79F1797-B686-D046-AD47-8338B66A2AA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7" name="Group 119">
              <a:extLst>
                <a:ext uri="{FF2B5EF4-FFF2-40B4-BE49-F238E27FC236}">
                  <a16:creationId xmlns:a16="http://schemas.microsoft.com/office/drawing/2014/main" id="{1921DDFF-2705-6C46-8A29-C8670E801926}"/>
                </a:ext>
              </a:extLst>
            </p:cNvPr>
            <p:cNvGrpSpPr>
              <a:grpSpLocks/>
            </p:cNvGrpSpPr>
            <p:nvPr/>
          </p:nvGrpSpPr>
          <p:grpSpPr bwMode="auto">
            <a:xfrm>
              <a:off x="9383525" y="1850625"/>
              <a:ext cx="336550" cy="512763"/>
              <a:chOff x="4140" y="429"/>
              <a:chExt cx="1425" cy="2396"/>
            </a:xfrm>
          </p:grpSpPr>
          <p:sp>
            <p:nvSpPr>
              <p:cNvPr id="158" name="Freeform 120">
                <a:extLst>
                  <a:ext uri="{FF2B5EF4-FFF2-40B4-BE49-F238E27FC236}">
                    <a16:creationId xmlns:a16="http://schemas.microsoft.com/office/drawing/2014/main" id="{72456C31-EC36-8A44-B815-A2C6390A18E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9" name="Rectangle 121">
                <a:extLst>
                  <a:ext uri="{FF2B5EF4-FFF2-40B4-BE49-F238E27FC236}">
                    <a16:creationId xmlns:a16="http://schemas.microsoft.com/office/drawing/2014/main" id="{E0D0A96C-1B65-FB45-B4AC-BE954CCF223D}"/>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122">
                <a:extLst>
                  <a:ext uri="{FF2B5EF4-FFF2-40B4-BE49-F238E27FC236}">
                    <a16:creationId xmlns:a16="http://schemas.microsoft.com/office/drawing/2014/main" id="{9BD4CF73-E838-F54D-8021-8ED53EE4FE2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Freeform 123">
                <a:extLst>
                  <a:ext uri="{FF2B5EF4-FFF2-40B4-BE49-F238E27FC236}">
                    <a16:creationId xmlns:a16="http://schemas.microsoft.com/office/drawing/2014/main" id="{DBF50D50-0488-C94B-8D14-F5DA31992A1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Rectangle 124">
                <a:extLst>
                  <a:ext uri="{FF2B5EF4-FFF2-40B4-BE49-F238E27FC236}">
                    <a16:creationId xmlns:a16="http://schemas.microsoft.com/office/drawing/2014/main" id="{9A12FE8D-764D-FD4C-A7F0-EF3E10F1E966}"/>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3" name="Group 125">
                <a:extLst>
                  <a:ext uri="{FF2B5EF4-FFF2-40B4-BE49-F238E27FC236}">
                    <a16:creationId xmlns:a16="http://schemas.microsoft.com/office/drawing/2014/main" id="{F033A249-6CC0-4B49-890B-E3CF3DE1BF77}"/>
                  </a:ext>
                </a:extLst>
              </p:cNvPr>
              <p:cNvGrpSpPr>
                <a:grpSpLocks/>
              </p:cNvGrpSpPr>
              <p:nvPr/>
            </p:nvGrpSpPr>
            <p:grpSpPr bwMode="auto">
              <a:xfrm>
                <a:off x="4749" y="668"/>
                <a:ext cx="581" cy="145"/>
                <a:chOff x="614" y="2568"/>
                <a:chExt cx="725" cy="139"/>
              </a:xfrm>
            </p:grpSpPr>
            <p:sp>
              <p:nvSpPr>
                <p:cNvPr id="188" name="AutoShape 126">
                  <a:extLst>
                    <a:ext uri="{FF2B5EF4-FFF2-40B4-BE49-F238E27FC236}">
                      <a16:creationId xmlns:a16="http://schemas.microsoft.com/office/drawing/2014/main" id="{C1DDDDBD-29CE-2444-934A-402C23FAE014}"/>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9" name="AutoShape 127">
                  <a:extLst>
                    <a:ext uri="{FF2B5EF4-FFF2-40B4-BE49-F238E27FC236}">
                      <a16:creationId xmlns:a16="http://schemas.microsoft.com/office/drawing/2014/main" id="{01E11103-D127-9F4D-8782-4F2BD127B8B5}"/>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4" name="Rectangle 128">
                <a:extLst>
                  <a:ext uri="{FF2B5EF4-FFF2-40B4-BE49-F238E27FC236}">
                    <a16:creationId xmlns:a16="http://schemas.microsoft.com/office/drawing/2014/main" id="{309ED177-B672-A84A-B0B1-070CA5D0950C}"/>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5" name="Group 129">
                <a:extLst>
                  <a:ext uri="{FF2B5EF4-FFF2-40B4-BE49-F238E27FC236}">
                    <a16:creationId xmlns:a16="http://schemas.microsoft.com/office/drawing/2014/main" id="{9F93E2F1-42AF-834D-A362-20CC6806EC35}"/>
                  </a:ext>
                </a:extLst>
              </p:cNvPr>
              <p:cNvGrpSpPr>
                <a:grpSpLocks/>
              </p:cNvGrpSpPr>
              <p:nvPr/>
            </p:nvGrpSpPr>
            <p:grpSpPr bwMode="auto">
              <a:xfrm>
                <a:off x="4747" y="994"/>
                <a:ext cx="581" cy="134"/>
                <a:chOff x="614" y="2568"/>
                <a:chExt cx="725" cy="139"/>
              </a:xfrm>
            </p:grpSpPr>
            <p:sp>
              <p:nvSpPr>
                <p:cNvPr id="186" name="AutoShape 130">
                  <a:extLst>
                    <a:ext uri="{FF2B5EF4-FFF2-40B4-BE49-F238E27FC236}">
                      <a16:creationId xmlns:a16="http://schemas.microsoft.com/office/drawing/2014/main" id="{5E4B6035-A038-8C40-AFB1-37B8051A2A72}"/>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AutoShape 131">
                  <a:extLst>
                    <a:ext uri="{FF2B5EF4-FFF2-40B4-BE49-F238E27FC236}">
                      <a16:creationId xmlns:a16="http://schemas.microsoft.com/office/drawing/2014/main" id="{C38DD557-C19B-304D-8127-436E9900635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6" name="Rectangle 132">
                <a:extLst>
                  <a:ext uri="{FF2B5EF4-FFF2-40B4-BE49-F238E27FC236}">
                    <a16:creationId xmlns:a16="http://schemas.microsoft.com/office/drawing/2014/main" id="{08715FEE-F588-F143-AC60-6D5B71EF7CC9}"/>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3">
                <a:extLst>
                  <a:ext uri="{FF2B5EF4-FFF2-40B4-BE49-F238E27FC236}">
                    <a16:creationId xmlns:a16="http://schemas.microsoft.com/office/drawing/2014/main" id="{BA1EA49C-C760-6F48-8C48-289CF64926D5}"/>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8" name="Group 134">
                <a:extLst>
                  <a:ext uri="{FF2B5EF4-FFF2-40B4-BE49-F238E27FC236}">
                    <a16:creationId xmlns:a16="http://schemas.microsoft.com/office/drawing/2014/main" id="{D8DFEBA3-E77F-8E48-9A41-EEF1D51A60FD}"/>
                  </a:ext>
                </a:extLst>
              </p:cNvPr>
              <p:cNvGrpSpPr>
                <a:grpSpLocks/>
              </p:cNvGrpSpPr>
              <p:nvPr/>
            </p:nvGrpSpPr>
            <p:grpSpPr bwMode="auto">
              <a:xfrm>
                <a:off x="4735" y="1627"/>
                <a:ext cx="582" cy="151"/>
                <a:chOff x="614" y="2568"/>
                <a:chExt cx="725" cy="139"/>
              </a:xfrm>
            </p:grpSpPr>
            <p:sp>
              <p:nvSpPr>
                <p:cNvPr id="184" name="AutoShape 135">
                  <a:extLst>
                    <a:ext uri="{FF2B5EF4-FFF2-40B4-BE49-F238E27FC236}">
                      <a16:creationId xmlns:a16="http://schemas.microsoft.com/office/drawing/2014/main" id="{C752ED2A-E2B4-9F4E-845F-CBDF46C550EC}"/>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5" name="AutoShape 136">
                  <a:extLst>
                    <a:ext uri="{FF2B5EF4-FFF2-40B4-BE49-F238E27FC236}">
                      <a16:creationId xmlns:a16="http://schemas.microsoft.com/office/drawing/2014/main" id="{C2C11B86-CECA-A146-A8D0-DF29718C2A35}"/>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9" name="Freeform 137">
                <a:extLst>
                  <a:ext uri="{FF2B5EF4-FFF2-40B4-BE49-F238E27FC236}">
                    <a16:creationId xmlns:a16="http://schemas.microsoft.com/office/drawing/2014/main" id="{BF8347B1-8D84-444E-9C7A-A0226B12E759}"/>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38">
                <a:extLst>
                  <a:ext uri="{FF2B5EF4-FFF2-40B4-BE49-F238E27FC236}">
                    <a16:creationId xmlns:a16="http://schemas.microsoft.com/office/drawing/2014/main" id="{B86A0881-2586-E745-91C0-A9EEAF365369}"/>
                  </a:ext>
                </a:extLst>
              </p:cNvPr>
              <p:cNvGrpSpPr>
                <a:grpSpLocks/>
              </p:cNvGrpSpPr>
              <p:nvPr/>
            </p:nvGrpSpPr>
            <p:grpSpPr bwMode="auto">
              <a:xfrm>
                <a:off x="4739" y="1327"/>
                <a:ext cx="582" cy="139"/>
                <a:chOff x="614" y="2568"/>
                <a:chExt cx="725" cy="139"/>
              </a:xfrm>
            </p:grpSpPr>
            <p:sp>
              <p:nvSpPr>
                <p:cNvPr id="182" name="AutoShape 139">
                  <a:extLst>
                    <a:ext uri="{FF2B5EF4-FFF2-40B4-BE49-F238E27FC236}">
                      <a16:creationId xmlns:a16="http://schemas.microsoft.com/office/drawing/2014/main" id="{8F3176E2-453E-A944-9524-460848590AE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AutoShape 140">
                  <a:extLst>
                    <a:ext uri="{FF2B5EF4-FFF2-40B4-BE49-F238E27FC236}">
                      <a16:creationId xmlns:a16="http://schemas.microsoft.com/office/drawing/2014/main" id="{D9ECBD1E-1FB9-7546-B5F3-96E9B15F1E32}"/>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1" name="Rectangle 141">
                <a:extLst>
                  <a:ext uri="{FF2B5EF4-FFF2-40B4-BE49-F238E27FC236}">
                    <a16:creationId xmlns:a16="http://schemas.microsoft.com/office/drawing/2014/main" id="{198F89FB-15E2-CB45-88B8-F35EA6778CC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Freeform 142">
                <a:extLst>
                  <a:ext uri="{FF2B5EF4-FFF2-40B4-BE49-F238E27FC236}">
                    <a16:creationId xmlns:a16="http://schemas.microsoft.com/office/drawing/2014/main" id="{C9FAF84F-B72B-6D46-B188-9B574847C9B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Freeform 143">
                <a:extLst>
                  <a:ext uri="{FF2B5EF4-FFF2-40B4-BE49-F238E27FC236}">
                    <a16:creationId xmlns:a16="http://schemas.microsoft.com/office/drawing/2014/main" id="{582E367C-A34C-A846-9C7A-DE789F8E2A9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Oval 144">
                <a:extLst>
                  <a:ext uri="{FF2B5EF4-FFF2-40B4-BE49-F238E27FC236}">
                    <a16:creationId xmlns:a16="http://schemas.microsoft.com/office/drawing/2014/main" id="{BA8D7A9E-E319-A447-828A-D12E64ADF2FC}"/>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Freeform 145">
                <a:extLst>
                  <a:ext uri="{FF2B5EF4-FFF2-40B4-BE49-F238E27FC236}">
                    <a16:creationId xmlns:a16="http://schemas.microsoft.com/office/drawing/2014/main" id="{5D67583A-13E1-7040-8F02-CFDB1E4ABCC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AutoShape 146">
                <a:extLst>
                  <a:ext uri="{FF2B5EF4-FFF2-40B4-BE49-F238E27FC236}">
                    <a16:creationId xmlns:a16="http://schemas.microsoft.com/office/drawing/2014/main" id="{A41D811A-0B3A-EA43-B53F-9961FC724220}"/>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AutoShape 147">
                <a:extLst>
                  <a:ext uri="{FF2B5EF4-FFF2-40B4-BE49-F238E27FC236}">
                    <a16:creationId xmlns:a16="http://schemas.microsoft.com/office/drawing/2014/main" id="{1395E5A4-7186-2E41-A799-83AC1178B8E0}"/>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Oval 148">
                <a:extLst>
                  <a:ext uri="{FF2B5EF4-FFF2-40B4-BE49-F238E27FC236}">
                    <a16:creationId xmlns:a16="http://schemas.microsoft.com/office/drawing/2014/main" id="{52AAE838-7095-594F-AF17-209102C732C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9" name="Oval 149">
                <a:extLst>
                  <a:ext uri="{FF2B5EF4-FFF2-40B4-BE49-F238E27FC236}">
                    <a16:creationId xmlns:a16="http://schemas.microsoft.com/office/drawing/2014/main" id="{207C24F3-3B0D-D04B-B402-9403C691B94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0" name="Oval 150">
                <a:extLst>
                  <a:ext uri="{FF2B5EF4-FFF2-40B4-BE49-F238E27FC236}">
                    <a16:creationId xmlns:a16="http://schemas.microsoft.com/office/drawing/2014/main" id="{CEE23A7C-2A05-774E-B5E0-BFB5CA451AF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51">
                <a:extLst>
                  <a:ext uri="{FF2B5EF4-FFF2-40B4-BE49-F238E27FC236}">
                    <a16:creationId xmlns:a16="http://schemas.microsoft.com/office/drawing/2014/main" id="{12772A9C-EE75-2946-9A80-3CF597850C3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0" name="Line 104">
              <a:extLst>
                <a:ext uri="{FF2B5EF4-FFF2-40B4-BE49-F238E27FC236}">
                  <a16:creationId xmlns:a16="http://schemas.microsoft.com/office/drawing/2014/main" id="{C32C9152-944C-0443-B162-C35AD962F4BB}"/>
                </a:ext>
              </a:extLst>
            </p:cNvPr>
            <p:cNvSpPr>
              <a:spLocks noChangeShapeType="1"/>
            </p:cNvSpPr>
            <p:nvPr/>
          </p:nvSpPr>
          <p:spPr bwMode="auto">
            <a:xfrm flipH="1">
              <a:off x="8057962" y="28777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04">
              <a:extLst>
                <a:ext uri="{FF2B5EF4-FFF2-40B4-BE49-F238E27FC236}">
                  <a16:creationId xmlns:a16="http://schemas.microsoft.com/office/drawing/2014/main" id="{6C11F641-A69C-F948-9D99-5183E3D8662F}"/>
                </a:ext>
              </a:extLst>
            </p:cNvPr>
            <p:cNvSpPr>
              <a:spLocks noChangeShapeType="1"/>
            </p:cNvSpPr>
            <p:nvPr/>
          </p:nvSpPr>
          <p:spPr bwMode="auto">
            <a:xfrm>
              <a:off x="8078600" y="32222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Box 196">
              <a:extLst>
                <a:ext uri="{FF2B5EF4-FFF2-40B4-BE49-F238E27FC236}">
                  <a16:creationId xmlns:a16="http://schemas.microsoft.com/office/drawing/2014/main" id="{EF839E5A-4073-7045-9C85-68AAE37BE384}"/>
                </a:ext>
              </a:extLst>
            </p:cNvPr>
            <p:cNvSpPr txBox="1"/>
            <p:nvPr/>
          </p:nvSpPr>
          <p:spPr>
            <a:xfrm>
              <a:off x="8496300" y="31750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sp>
          <p:nvSpPr>
            <p:cNvPr id="198" name="Content Placeholder 3">
              <a:extLst>
                <a:ext uri="{FF2B5EF4-FFF2-40B4-BE49-F238E27FC236}">
                  <a16:creationId xmlns:a16="http://schemas.microsoft.com/office/drawing/2014/main" id="{4785F480-FB34-9244-B6AF-5A362BE466B1}"/>
                </a:ext>
              </a:extLst>
            </p:cNvPr>
            <p:cNvSpPr txBox="1">
              <a:spLocks/>
            </p:cNvSpPr>
            <p:nvPr/>
          </p:nvSpPr>
          <p:spPr>
            <a:xfrm>
              <a:off x="6354761" y="4510254"/>
              <a:ext cx="5087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QUIC: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authentication, crypto state</a:t>
              </a:r>
            </a:p>
            <a:p>
              <a:pPr marL="508000" marR="0" lvl="0" indent="-2286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1 handshake</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5" name="Slide Number Placeholder 2">
            <a:extLst>
              <a:ext uri="{FF2B5EF4-FFF2-40B4-BE49-F238E27FC236}">
                <a16:creationId xmlns:a16="http://schemas.microsoft.com/office/drawing/2014/main" id="{85D67011-CAAC-B04E-97F1-C640602C28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141</a:t>
            </a:fld>
            <a:endParaRPr lang="en-US" dirty="0"/>
          </a:p>
        </p:txBody>
      </p:sp>
    </p:spTree>
    <p:extLst>
      <p:ext uri="{BB962C8B-B14F-4D97-AF65-F5344CB8AC3E}">
        <p14:creationId xmlns:p14="http://schemas.microsoft.com/office/powerpoint/2010/main" val="3070606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955F75D-B0C1-5C4D-ACD5-A79B738E0D4C}"/>
              </a:ext>
            </a:extLst>
          </p:cNvPr>
          <p:cNvSpPr>
            <a:spLocks noGrp="1"/>
          </p:cNvSpPr>
          <p:nvPr>
            <p:ph type="title"/>
          </p:nvPr>
        </p:nvSpPr>
        <p:spPr>
          <a:xfrm>
            <a:off x="838200" y="451821"/>
            <a:ext cx="10515600" cy="894622"/>
          </a:xfrm>
        </p:spPr>
        <p:txBody>
          <a:bodyPr>
            <a:normAutofit fontScale="90000"/>
          </a:bodyPr>
          <a:lstStyle/>
          <a:p>
            <a:r>
              <a:rPr lang="en-US" sz="4800" dirty="0"/>
              <a:t>QUIC: streams: parallelism, no HOL blocking</a:t>
            </a:r>
            <a:endParaRPr lang="en-US" sz="4400" b="0" dirty="0"/>
          </a:p>
        </p:txBody>
      </p:sp>
      <p:sp>
        <p:nvSpPr>
          <p:cNvPr id="322" name="TextBox 321">
            <a:extLst>
              <a:ext uri="{FF2B5EF4-FFF2-40B4-BE49-F238E27FC236}">
                <a16:creationId xmlns:a16="http://schemas.microsoft.com/office/drawing/2014/main" id="{1DEB22C4-6CDE-A443-83AD-7C9A17A5F03C}"/>
              </a:ext>
            </a:extLst>
          </p:cNvPr>
          <p:cNvSpPr txBox="1"/>
          <p:nvPr/>
        </p:nvSpPr>
        <p:spPr>
          <a:xfrm>
            <a:off x="2543977" y="6035783"/>
            <a:ext cx="1447832"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(a) HTTP 1.1</a:t>
            </a:r>
          </a:p>
        </p:txBody>
      </p:sp>
      <p:sp>
        <p:nvSpPr>
          <p:cNvPr id="195" name="Rectangle 194">
            <a:extLst>
              <a:ext uri="{FF2B5EF4-FFF2-40B4-BE49-F238E27FC236}">
                <a16:creationId xmlns:a16="http://schemas.microsoft.com/office/drawing/2014/main" id="{2D4653D6-BC4E-EF43-8900-840CE61D8374}"/>
              </a:ext>
            </a:extLst>
          </p:cNvPr>
          <p:cNvSpPr/>
          <p:nvPr/>
        </p:nvSpPr>
        <p:spPr>
          <a:xfrm>
            <a:off x="1054261" y="1578653"/>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6" name="Rectangle 195">
            <a:extLst>
              <a:ext uri="{FF2B5EF4-FFF2-40B4-BE49-F238E27FC236}">
                <a16:creationId xmlns:a16="http://schemas.microsoft.com/office/drawing/2014/main" id="{4C795773-27B5-804B-897D-F51DCADB59B0}"/>
              </a:ext>
            </a:extLst>
          </p:cNvPr>
          <p:cNvSpPr/>
          <p:nvPr/>
        </p:nvSpPr>
        <p:spPr>
          <a:xfrm>
            <a:off x="1036173" y="4019150"/>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7" name="Rectangle 196">
            <a:extLst>
              <a:ext uri="{FF2B5EF4-FFF2-40B4-BE49-F238E27FC236}">
                <a16:creationId xmlns:a16="http://schemas.microsoft.com/office/drawing/2014/main" id="{25113ADF-5571-4349-8CD1-2C89C0BE47EC}"/>
              </a:ext>
            </a:extLst>
          </p:cNvPr>
          <p:cNvSpPr/>
          <p:nvPr/>
        </p:nvSpPr>
        <p:spPr>
          <a:xfrm>
            <a:off x="1115624" y="325555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8" name="TextBox 197">
            <a:extLst>
              <a:ext uri="{FF2B5EF4-FFF2-40B4-BE49-F238E27FC236}">
                <a16:creationId xmlns:a16="http://schemas.microsoft.com/office/drawing/2014/main" id="{130EA656-CE8C-E146-9ADF-ED15CA2DADD3}"/>
              </a:ext>
            </a:extLst>
          </p:cNvPr>
          <p:cNvSpPr txBox="1"/>
          <p:nvPr/>
        </p:nvSpPr>
        <p:spPr>
          <a:xfrm>
            <a:off x="1249008" y="323735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199" name="Group 198">
            <a:extLst>
              <a:ext uri="{FF2B5EF4-FFF2-40B4-BE49-F238E27FC236}">
                <a16:creationId xmlns:a16="http://schemas.microsoft.com/office/drawing/2014/main" id="{3F30BB02-5749-E946-8541-686AB05A015E}"/>
              </a:ext>
            </a:extLst>
          </p:cNvPr>
          <p:cNvGrpSpPr/>
          <p:nvPr/>
        </p:nvGrpSpPr>
        <p:grpSpPr>
          <a:xfrm>
            <a:off x="1115626" y="4169906"/>
            <a:ext cx="1829965" cy="467357"/>
            <a:chOff x="985206" y="5016160"/>
            <a:chExt cx="1509130" cy="255065"/>
          </a:xfrm>
        </p:grpSpPr>
        <p:sp>
          <p:nvSpPr>
            <p:cNvPr id="200" name="Rectangle 199">
              <a:extLst>
                <a:ext uri="{FF2B5EF4-FFF2-40B4-BE49-F238E27FC236}">
                  <a16:creationId xmlns:a16="http://schemas.microsoft.com/office/drawing/2014/main" id="{40BEF2AB-F8E8-5E41-A96C-61F14C59AD84}"/>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1" name="TextBox 200">
              <a:extLst>
                <a:ext uri="{FF2B5EF4-FFF2-40B4-BE49-F238E27FC236}">
                  <a16:creationId xmlns:a16="http://schemas.microsoft.com/office/drawing/2014/main" id="{B456323E-FBE4-1A43-AA7B-F212C4B0B9F1}"/>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202" name="Group 201">
            <a:extLst>
              <a:ext uri="{FF2B5EF4-FFF2-40B4-BE49-F238E27FC236}">
                <a16:creationId xmlns:a16="http://schemas.microsoft.com/office/drawing/2014/main" id="{52268243-BD57-944E-89DF-6418BA3B82B2}"/>
              </a:ext>
            </a:extLst>
          </p:cNvPr>
          <p:cNvGrpSpPr/>
          <p:nvPr/>
        </p:nvGrpSpPr>
        <p:grpSpPr>
          <a:xfrm>
            <a:off x="1054260" y="4684687"/>
            <a:ext cx="1925319" cy="467355"/>
            <a:chOff x="948938" y="5006227"/>
            <a:chExt cx="1587767" cy="255065"/>
          </a:xfrm>
        </p:grpSpPr>
        <p:sp>
          <p:nvSpPr>
            <p:cNvPr id="203" name="Rectangle 202">
              <a:extLst>
                <a:ext uri="{FF2B5EF4-FFF2-40B4-BE49-F238E27FC236}">
                  <a16:creationId xmlns:a16="http://schemas.microsoft.com/office/drawing/2014/main" id="{8ADB00AA-1BC5-8A46-92DB-BC78D9ACA84D}"/>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4" name="TextBox 203">
              <a:extLst>
                <a:ext uri="{FF2B5EF4-FFF2-40B4-BE49-F238E27FC236}">
                  <a16:creationId xmlns:a16="http://schemas.microsoft.com/office/drawing/2014/main" id="{27086AFB-B8AA-C845-87C5-C1FC9E45CD3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17" name="Rectangle 216">
            <a:extLst>
              <a:ext uri="{FF2B5EF4-FFF2-40B4-BE49-F238E27FC236}">
                <a16:creationId xmlns:a16="http://schemas.microsoft.com/office/drawing/2014/main" id="{66EA7720-45BB-CE4D-9001-D63D6FEA1615}"/>
              </a:ext>
            </a:extLst>
          </p:cNvPr>
          <p:cNvSpPr/>
          <p:nvPr/>
        </p:nvSpPr>
        <p:spPr>
          <a:xfrm>
            <a:off x="3680782" y="1557642"/>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24" name="TextBox 323">
            <a:extLst>
              <a:ext uri="{FF2B5EF4-FFF2-40B4-BE49-F238E27FC236}">
                <a16:creationId xmlns:a16="http://schemas.microsoft.com/office/drawing/2014/main" id="{887CA181-E3E1-4C41-B8A8-C1BE3C77300C}"/>
              </a:ext>
            </a:extLst>
          </p:cNvPr>
          <p:cNvSpPr txBox="1"/>
          <p:nvPr/>
        </p:nvSpPr>
        <p:spPr>
          <a:xfrm rot="16200000">
            <a:off x="-420574" y="4419208"/>
            <a:ext cx="1533142"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325" name="TextBox 324">
            <a:extLst>
              <a:ext uri="{FF2B5EF4-FFF2-40B4-BE49-F238E27FC236}">
                <a16:creationId xmlns:a16="http://schemas.microsoft.com/office/drawing/2014/main" id="{6D0A2F96-C1F0-0143-B197-7F9C1351C97A}"/>
              </a:ext>
            </a:extLst>
          </p:cNvPr>
          <p:cNvSpPr txBox="1"/>
          <p:nvPr/>
        </p:nvSpPr>
        <p:spPr>
          <a:xfrm rot="16200000">
            <a:off x="-463312" y="2467817"/>
            <a:ext cx="1779056"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cxnSp>
        <p:nvCxnSpPr>
          <p:cNvPr id="326" name="Straight Connector 325">
            <a:extLst>
              <a:ext uri="{FF2B5EF4-FFF2-40B4-BE49-F238E27FC236}">
                <a16:creationId xmlns:a16="http://schemas.microsoft.com/office/drawing/2014/main" id="{7E58084D-96D5-6047-8E32-A0A00E0D0039}"/>
              </a:ext>
            </a:extLst>
          </p:cNvPr>
          <p:cNvCxnSpPr/>
          <p:nvPr/>
        </p:nvCxnSpPr>
        <p:spPr>
          <a:xfrm>
            <a:off x="1044294" y="3866601"/>
            <a:ext cx="4501961" cy="0"/>
          </a:xfrm>
          <a:prstGeom prst="line">
            <a:avLst/>
          </a:prstGeom>
          <a:noFill/>
          <a:ln w="12700" cap="flat" cmpd="sng" algn="ctr">
            <a:solidFill>
              <a:sysClr val="windowText" lastClr="000000"/>
            </a:solidFill>
            <a:prstDash val="dash"/>
          </a:ln>
          <a:effectLst/>
        </p:spPr>
      </p:cxnSp>
      <p:sp>
        <p:nvSpPr>
          <p:cNvPr id="323" name="TextBox 322">
            <a:extLst>
              <a:ext uri="{FF2B5EF4-FFF2-40B4-BE49-F238E27FC236}">
                <a16:creationId xmlns:a16="http://schemas.microsoft.com/office/drawing/2014/main" id="{80BD7FCB-A075-574B-8C3F-3776F31142C8}"/>
              </a:ext>
            </a:extLst>
          </p:cNvPr>
          <p:cNvSpPr txBox="1"/>
          <p:nvPr/>
        </p:nvSpPr>
        <p:spPr>
          <a:xfrm>
            <a:off x="6775422" y="6025510"/>
            <a:ext cx="4241867"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(b) HTTP/2 with QUIC: no HOL blocking</a:t>
            </a:r>
          </a:p>
        </p:txBody>
      </p:sp>
      <p:grpSp>
        <p:nvGrpSpPr>
          <p:cNvPr id="12" name="Group 11">
            <a:extLst>
              <a:ext uri="{FF2B5EF4-FFF2-40B4-BE49-F238E27FC236}">
                <a16:creationId xmlns:a16="http://schemas.microsoft.com/office/drawing/2014/main" id="{3D2CB1AA-2F3F-0244-A0D5-3981E4178EEC}"/>
              </a:ext>
            </a:extLst>
          </p:cNvPr>
          <p:cNvGrpSpPr/>
          <p:nvPr/>
        </p:nvGrpSpPr>
        <p:grpSpPr>
          <a:xfrm>
            <a:off x="3654226" y="4021737"/>
            <a:ext cx="1965566" cy="1278547"/>
            <a:chOff x="3654226" y="3933249"/>
            <a:chExt cx="1965566" cy="1278547"/>
          </a:xfrm>
        </p:grpSpPr>
        <p:sp>
          <p:nvSpPr>
            <p:cNvPr id="328" name="Rectangle 327">
              <a:extLst>
                <a:ext uri="{FF2B5EF4-FFF2-40B4-BE49-F238E27FC236}">
                  <a16:creationId xmlns:a16="http://schemas.microsoft.com/office/drawing/2014/main" id="{C366968B-E5E9-E342-8B23-F97D694251AA}"/>
                </a:ext>
              </a:extLst>
            </p:cNvPr>
            <p:cNvSpPr/>
            <p:nvPr/>
          </p:nvSpPr>
          <p:spPr>
            <a:xfrm>
              <a:off x="3654226" y="3933249"/>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grpSp>
          <p:nvGrpSpPr>
            <p:cNvPr id="329" name="Group 328">
              <a:extLst>
                <a:ext uri="{FF2B5EF4-FFF2-40B4-BE49-F238E27FC236}">
                  <a16:creationId xmlns:a16="http://schemas.microsoft.com/office/drawing/2014/main" id="{397F2BD3-8F29-1D46-AB35-10C73F47FB55}"/>
                </a:ext>
              </a:extLst>
            </p:cNvPr>
            <p:cNvGrpSpPr/>
            <p:nvPr/>
          </p:nvGrpSpPr>
          <p:grpSpPr>
            <a:xfrm>
              <a:off x="3733679" y="4084005"/>
              <a:ext cx="1829965" cy="467357"/>
              <a:chOff x="985206" y="5016160"/>
              <a:chExt cx="1509130" cy="255065"/>
            </a:xfrm>
          </p:grpSpPr>
          <p:sp>
            <p:nvSpPr>
              <p:cNvPr id="330" name="Rectangle 329">
                <a:extLst>
                  <a:ext uri="{FF2B5EF4-FFF2-40B4-BE49-F238E27FC236}">
                    <a16:creationId xmlns:a16="http://schemas.microsoft.com/office/drawing/2014/main" id="{7386AB60-4013-8340-8460-905C3A1D4430}"/>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1" name="TextBox 330">
                <a:extLst>
                  <a:ext uri="{FF2B5EF4-FFF2-40B4-BE49-F238E27FC236}">
                    <a16:creationId xmlns:a16="http://schemas.microsoft.com/office/drawing/2014/main" id="{4206B08B-27A9-BC49-A405-BD93FEF199DF}"/>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332" name="Group 331">
              <a:extLst>
                <a:ext uri="{FF2B5EF4-FFF2-40B4-BE49-F238E27FC236}">
                  <a16:creationId xmlns:a16="http://schemas.microsoft.com/office/drawing/2014/main" id="{75C66236-1686-6A4E-8701-672D2E5C5D42}"/>
                </a:ext>
              </a:extLst>
            </p:cNvPr>
            <p:cNvGrpSpPr/>
            <p:nvPr/>
          </p:nvGrpSpPr>
          <p:grpSpPr>
            <a:xfrm>
              <a:off x="3672313" y="4598786"/>
              <a:ext cx="1925319" cy="467355"/>
              <a:chOff x="948938" y="5006227"/>
              <a:chExt cx="1587767" cy="255065"/>
            </a:xfrm>
          </p:grpSpPr>
          <p:sp>
            <p:nvSpPr>
              <p:cNvPr id="333" name="Rectangle 332">
                <a:extLst>
                  <a:ext uri="{FF2B5EF4-FFF2-40B4-BE49-F238E27FC236}">
                    <a16:creationId xmlns:a16="http://schemas.microsoft.com/office/drawing/2014/main" id="{3F6B969C-D9C4-494A-8ECC-516C3B70E818}"/>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4" name="TextBox 333">
                <a:extLst>
                  <a:ext uri="{FF2B5EF4-FFF2-40B4-BE49-F238E27FC236}">
                    <a16:creationId xmlns:a16="http://schemas.microsoft.com/office/drawing/2014/main" id="{686D42E1-A462-784D-83B5-AC6D4D4BF2C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335" name="Rectangle 334">
            <a:extLst>
              <a:ext uri="{FF2B5EF4-FFF2-40B4-BE49-F238E27FC236}">
                <a16:creationId xmlns:a16="http://schemas.microsoft.com/office/drawing/2014/main" id="{F5B2DE59-67EE-F44D-85CD-882FD9434387}"/>
              </a:ext>
            </a:extLst>
          </p:cNvPr>
          <p:cNvSpPr/>
          <p:nvPr/>
        </p:nvSpPr>
        <p:spPr>
          <a:xfrm>
            <a:off x="3822817" y="326124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6" name="TextBox 335">
            <a:extLst>
              <a:ext uri="{FF2B5EF4-FFF2-40B4-BE49-F238E27FC236}">
                <a16:creationId xmlns:a16="http://schemas.microsoft.com/office/drawing/2014/main" id="{C0AE0BBE-F280-254C-B457-CB9FD30F30DA}"/>
              </a:ext>
            </a:extLst>
          </p:cNvPr>
          <p:cNvSpPr txBox="1"/>
          <p:nvPr/>
        </p:nvSpPr>
        <p:spPr>
          <a:xfrm>
            <a:off x="3948827" y="324304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12">
            <a:extLst>
              <a:ext uri="{FF2B5EF4-FFF2-40B4-BE49-F238E27FC236}">
                <a16:creationId xmlns:a16="http://schemas.microsoft.com/office/drawing/2014/main" id="{8412A817-8AC0-F04B-93B0-EB9246C835BD}"/>
              </a:ext>
            </a:extLst>
          </p:cNvPr>
          <p:cNvSpPr/>
          <p:nvPr/>
        </p:nvSpPr>
        <p:spPr>
          <a:xfrm>
            <a:off x="2308647" y="2654627"/>
            <a:ext cx="1710813" cy="2824317"/>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245B157C-7205-F646-8AAF-DBD20FCCBC4C}"/>
              </a:ext>
            </a:extLst>
          </p:cNvPr>
          <p:cNvSpPr/>
          <p:nvPr/>
        </p:nvSpPr>
        <p:spPr>
          <a:xfrm>
            <a:off x="1947618" y="2410857"/>
            <a:ext cx="2329488"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5606" h="2831690">
                <a:moveTo>
                  <a:pt x="0" y="0"/>
                </a:moveTo>
                <a:lnTo>
                  <a:pt x="0" y="2831690"/>
                </a:lnTo>
                <a:lnTo>
                  <a:pt x="88490" y="2831690"/>
                </a:lnTo>
                <a:lnTo>
                  <a:pt x="2455606" y="2831690"/>
                </a:lnTo>
                <a:lnTo>
                  <a:pt x="2455606" y="1755057"/>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14">
            <a:extLst>
              <a:ext uri="{FF2B5EF4-FFF2-40B4-BE49-F238E27FC236}">
                <a16:creationId xmlns:a16="http://schemas.microsoft.com/office/drawing/2014/main" id="{CB54907B-9C97-AE47-A125-9A587644726D}"/>
              </a:ext>
            </a:extLst>
          </p:cNvPr>
          <p:cNvSpPr/>
          <p:nvPr/>
        </p:nvSpPr>
        <p:spPr>
          <a:xfrm>
            <a:off x="2120129" y="4420139"/>
            <a:ext cx="2284794" cy="1091381"/>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A9366A1-45EC-1249-B0C2-FDBAC7838D9A}"/>
              </a:ext>
            </a:extLst>
          </p:cNvPr>
          <p:cNvSpPr txBox="1"/>
          <p:nvPr/>
        </p:nvSpPr>
        <p:spPr>
          <a:xfrm>
            <a:off x="4018781" y="4262676"/>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17" name="Freeform 16">
            <a:extLst>
              <a:ext uri="{FF2B5EF4-FFF2-40B4-BE49-F238E27FC236}">
                <a16:creationId xmlns:a16="http://schemas.microsoft.com/office/drawing/2014/main" id="{4FF0A73C-FDFB-784B-8FA0-EA173D5E9471}"/>
              </a:ext>
            </a:extLst>
          </p:cNvPr>
          <p:cNvSpPr/>
          <p:nvPr/>
        </p:nvSpPr>
        <p:spPr>
          <a:xfrm>
            <a:off x="2162632" y="2535607"/>
            <a:ext cx="2345388" cy="3023419"/>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Lst>
            <a:ahLst/>
            <a:cxnLst>
              <a:cxn ang="0">
                <a:pos x="connsiteX0" y="connsiteY0"/>
              </a:cxn>
              <a:cxn ang="0">
                <a:pos x="connsiteX1" y="connsiteY1"/>
              </a:cxn>
              <a:cxn ang="0">
                <a:pos x="connsiteX2" y="connsiteY2"/>
              </a:cxn>
              <a:cxn ang="0">
                <a:pos x="connsiteX3" y="connsiteY3"/>
              </a:cxn>
            </a:cxnLst>
            <a:rect l="l" t="t" r="r" b="b"/>
            <a:pathLst>
              <a:path w="2573594" h="3023419">
                <a:moveTo>
                  <a:pt x="0" y="1976284"/>
                </a:moveTo>
                <a:lnTo>
                  <a:pt x="0" y="3023419"/>
                </a:lnTo>
                <a:lnTo>
                  <a:pt x="2573594" y="3023419"/>
                </a:lnTo>
                <a:lnTo>
                  <a:pt x="2573594"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5C7DDD7-BE3F-B143-A4C4-AF528D4540D7}"/>
              </a:ext>
            </a:extLst>
          </p:cNvPr>
          <p:cNvSpPr/>
          <p:nvPr/>
        </p:nvSpPr>
        <p:spPr>
          <a:xfrm>
            <a:off x="1714500" y="2240280"/>
            <a:ext cx="3188970"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6E76BA7D-D912-094B-A280-BDBC4F9149F0}"/>
              </a:ext>
            </a:extLst>
          </p:cNvPr>
          <p:cNvGrpSpPr/>
          <p:nvPr/>
        </p:nvGrpSpPr>
        <p:grpSpPr>
          <a:xfrm>
            <a:off x="1247868" y="1815620"/>
            <a:ext cx="1028924" cy="463979"/>
            <a:chOff x="1247868" y="1815620"/>
            <a:chExt cx="1028924" cy="463979"/>
          </a:xfrm>
        </p:grpSpPr>
        <p:sp>
          <p:nvSpPr>
            <p:cNvPr id="206" name="Rectangle 205">
              <a:extLst>
                <a:ext uri="{FF2B5EF4-FFF2-40B4-BE49-F238E27FC236}">
                  <a16:creationId xmlns:a16="http://schemas.microsoft.com/office/drawing/2014/main" id="{A007FA27-9CF4-7743-A2DC-8BD8D1DCB92D}"/>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7" name="TextBox 206">
              <a:extLst>
                <a:ext uri="{FF2B5EF4-FFF2-40B4-BE49-F238E27FC236}">
                  <a16:creationId xmlns:a16="http://schemas.microsoft.com/office/drawing/2014/main" id="{DCFCC0BC-A346-6D46-A4D1-0C72F2009BF4}"/>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10" name="Group 9">
            <a:extLst>
              <a:ext uri="{FF2B5EF4-FFF2-40B4-BE49-F238E27FC236}">
                <a16:creationId xmlns:a16="http://schemas.microsoft.com/office/drawing/2014/main" id="{B1B4F9FC-DCD7-4D4F-8B15-6589ACCBB428}"/>
              </a:ext>
            </a:extLst>
          </p:cNvPr>
          <p:cNvGrpSpPr/>
          <p:nvPr/>
        </p:nvGrpSpPr>
        <p:grpSpPr>
          <a:xfrm>
            <a:off x="1510481" y="2208954"/>
            <a:ext cx="1028924" cy="463979"/>
            <a:chOff x="1549462" y="2216434"/>
            <a:chExt cx="1028924" cy="463979"/>
          </a:xfrm>
        </p:grpSpPr>
        <p:sp>
          <p:nvSpPr>
            <p:cNvPr id="210" name="Rectangle 209">
              <a:extLst>
                <a:ext uri="{FF2B5EF4-FFF2-40B4-BE49-F238E27FC236}">
                  <a16:creationId xmlns:a16="http://schemas.microsoft.com/office/drawing/2014/main" id="{329C110D-8068-9C41-8799-25E9F5DFC0F3}"/>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1" name="TextBox 210">
              <a:extLst>
                <a:ext uri="{FF2B5EF4-FFF2-40B4-BE49-F238E27FC236}">
                  <a16:creationId xmlns:a16="http://schemas.microsoft.com/office/drawing/2014/main" id="{6EA9AB61-0444-624B-B17B-4BA90A2554D5}"/>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337" name="Group 321">
            <a:extLst>
              <a:ext uri="{FF2B5EF4-FFF2-40B4-BE49-F238E27FC236}">
                <a16:creationId xmlns:a16="http://schemas.microsoft.com/office/drawing/2014/main" id="{CE43EBA3-78B5-3F40-8C70-2C81174FED92}"/>
              </a:ext>
            </a:extLst>
          </p:cNvPr>
          <p:cNvGrpSpPr>
            <a:grpSpLocks/>
          </p:cNvGrpSpPr>
          <p:nvPr/>
        </p:nvGrpSpPr>
        <p:grpSpPr bwMode="auto">
          <a:xfrm>
            <a:off x="5386202" y="1360556"/>
            <a:ext cx="310294" cy="628857"/>
            <a:chOff x="4140" y="429"/>
            <a:chExt cx="1425" cy="2396"/>
          </a:xfrm>
        </p:grpSpPr>
        <p:sp>
          <p:nvSpPr>
            <p:cNvPr id="338" name="Freeform 322">
              <a:extLst>
                <a:ext uri="{FF2B5EF4-FFF2-40B4-BE49-F238E27FC236}">
                  <a16:creationId xmlns:a16="http://schemas.microsoft.com/office/drawing/2014/main" id="{368EA2FA-44C8-834E-854B-7B514A744AD2}"/>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Rectangle 323">
              <a:extLst>
                <a:ext uri="{FF2B5EF4-FFF2-40B4-BE49-F238E27FC236}">
                  <a16:creationId xmlns:a16="http://schemas.microsoft.com/office/drawing/2014/main" id="{70E7981D-F5CF-0F4F-95BC-59CAE7F3785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Freeform 324">
              <a:extLst>
                <a:ext uri="{FF2B5EF4-FFF2-40B4-BE49-F238E27FC236}">
                  <a16:creationId xmlns:a16="http://schemas.microsoft.com/office/drawing/2014/main" id="{D34DC0AC-CA88-1949-9FF3-5446E9BDC0B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Freeform 325">
              <a:extLst>
                <a:ext uri="{FF2B5EF4-FFF2-40B4-BE49-F238E27FC236}">
                  <a16:creationId xmlns:a16="http://schemas.microsoft.com/office/drawing/2014/main" id="{1C01594E-61F9-E249-9FA4-5D3422C2FD3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Rectangle 326">
              <a:extLst>
                <a:ext uri="{FF2B5EF4-FFF2-40B4-BE49-F238E27FC236}">
                  <a16:creationId xmlns:a16="http://schemas.microsoft.com/office/drawing/2014/main" id="{D77E1E19-E42D-9746-8590-DDBDBCF2ED1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3" name="Group 327">
              <a:extLst>
                <a:ext uri="{FF2B5EF4-FFF2-40B4-BE49-F238E27FC236}">
                  <a16:creationId xmlns:a16="http://schemas.microsoft.com/office/drawing/2014/main" id="{D43FBF8D-840F-7746-9599-7361C09F7B3C}"/>
                </a:ext>
              </a:extLst>
            </p:cNvPr>
            <p:cNvGrpSpPr>
              <a:grpSpLocks/>
            </p:cNvGrpSpPr>
            <p:nvPr/>
          </p:nvGrpSpPr>
          <p:grpSpPr bwMode="auto">
            <a:xfrm>
              <a:off x="4749" y="668"/>
              <a:ext cx="581" cy="145"/>
              <a:chOff x="614" y="2568"/>
              <a:chExt cx="725" cy="139"/>
            </a:xfrm>
          </p:grpSpPr>
          <p:sp>
            <p:nvSpPr>
              <p:cNvPr id="368" name="AutoShape 328">
                <a:extLst>
                  <a:ext uri="{FF2B5EF4-FFF2-40B4-BE49-F238E27FC236}">
                    <a16:creationId xmlns:a16="http://schemas.microsoft.com/office/drawing/2014/main" id="{F4FD27B7-CFFA-9E41-9435-D5C0C9F83E6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AutoShape 329">
                <a:extLst>
                  <a:ext uri="{FF2B5EF4-FFF2-40B4-BE49-F238E27FC236}">
                    <a16:creationId xmlns:a16="http://schemas.microsoft.com/office/drawing/2014/main" id="{7507A3CD-B7D7-4949-A9FB-24247DC4C4CC}"/>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4" name="Rectangle 330">
              <a:extLst>
                <a:ext uri="{FF2B5EF4-FFF2-40B4-BE49-F238E27FC236}">
                  <a16:creationId xmlns:a16="http://schemas.microsoft.com/office/drawing/2014/main" id="{45BD24A7-490E-6D4A-97DE-1EB910C1EAAE}"/>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5" name="Group 331">
              <a:extLst>
                <a:ext uri="{FF2B5EF4-FFF2-40B4-BE49-F238E27FC236}">
                  <a16:creationId xmlns:a16="http://schemas.microsoft.com/office/drawing/2014/main" id="{D9050BE1-1376-E14C-8B43-5415B53EC19A}"/>
                </a:ext>
              </a:extLst>
            </p:cNvPr>
            <p:cNvGrpSpPr>
              <a:grpSpLocks/>
            </p:cNvGrpSpPr>
            <p:nvPr/>
          </p:nvGrpSpPr>
          <p:grpSpPr bwMode="auto">
            <a:xfrm>
              <a:off x="4747" y="994"/>
              <a:ext cx="581" cy="134"/>
              <a:chOff x="614" y="2568"/>
              <a:chExt cx="725" cy="139"/>
            </a:xfrm>
          </p:grpSpPr>
          <p:sp>
            <p:nvSpPr>
              <p:cNvPr id="366" name="AutoShape 332">
                <a:extLst>
                  <a:ext uri="{FF2B5EF4-FFF2-40B4-BE49-F238E27FC236}">
                    <a16:creationId xmlns:a16="http://schemas.microsoft.com/office/drawing/2014/main" id="{C382B0F1-7E6E-C347-98FD-D6E0E226F061}"/>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333">
                <a:extLst>
                  <a:ext uri="{FF2B5EF4-FFF2-40B4-BE49-F238E27FC236}">
                    <a16:creationId xmlns:a16="http://schemas.microsoft.com/office/drawing/2014/main" id="{B9D5D5BE-21B4-5E46-BCB8-3E6E15B819D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6" name="Rectangle 334">
              <a:extLst>
                <a:ext uri="{FF2B5EF4-FFF2-40B4-BE49-F238E27FC236}">
                  <a16:creationId xmlns:a16="http://schemas.microsoft.com/office/drawing/2014/main" id="{85A27DE8-FCB1-FE4C-830E-B9A18684191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Rectangle 335">
              <a:extLst>
                <a:ext uri="{FF2B5EF4-FFF2-40B4-BE49-F238E27FC236}">
                  <a16:creationId xmlns:a16="http://schemas.microsoft.com/office/drawing/2014/main" id="{2D81F5BF-5571-F841-A230-C4FABFAA718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8" name="Group 336">
              <a:extLst>
                <a:ext uri="{FF2B5EF4-FFF2-40B4-BE49-F238E27FC236}">
                  <a16:creationId xmlns:a16="http://schemas.microsoft.com/office/drawing/2014/main" id="{40511408-3E7E-064B-A2B4-4DC41FFBF212}"/>
                </a:ext>
              </a:extLst>
            </p:cNvPr>
            <p:cNvGrpSpPr>
              <a:grpSpLocks/>
            </p:cNvGrpSpPr>
            <p:nvPr/>
          </p:nvGrpSpPr>
          <p:grpSpPr bwMode="auto">
            <a:xfrm>
              <a:off x="4735" y="1627"/>
              <a:ext cx="582" cy="151"/>
              <a:chOff x="614" y="2568"/>
              <a:chExt cx="725" cy="139"/>
            </a:xfrm>
          </p:grpSpPr>
          <p:sp>
            <p:nvSpPr>
              <p:cNvPr id="364" name="AutoShape 337">
                <a:extLst>
                  <a:ext uri="{FF2B5EF4-FFF2-40B4-BE49-F238E27FC236}">
                    <a16:creationId xmlns:a16="http://schemas.microsoft.com/office/drawing/2014/main" id="{CB6BB265-1398-B84D-B055-F2380188C3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AutoShape 338">
                <a:extLst>
                  <a:ext uri="{FF2B5EF4-FFF2-40B4-BE49-F238E27FC236}">
                    <a16:creationId xmlns:a16="http://schemas.microsoft.com/office/drawing/2014/main" id="{284EDDE1-D475-0D45-B8E1-D22F3BB5F954}"/>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9" name="Freeform 339">
              <a:extLst>
                <a:ext uri="{FF2B5EF4-FFF2-40B4-BE49-F238E27FC236}">
                  <a16:creationId xmlns:a16="http://schemas.microsoft.com/office/drawing/2014/main" id="{2EC30120-F28B-6C44-BA86-015592330E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0" name="Group 340">
              <a:extLst>
                <a:ext uri="{FF2B5EF4-FFF2-40B4-BE49-F238E27FC236}">
                  <a16:creationId xmlns:a16="http://schemas.microsoft.com/office/drawing/2014/main" id="{1D12166E-59AE-AF4F-AC68-D94AFF4969FD}"/>
                </a:ext>
              </a:extLst>
            </p:cNvPr>
            <p:cNvGrpSpPr>
              <a:grpSpLocks/>
            </p:cNvGrpSpPr>
            <p:nvPr/>
          </p:nvGrpSpPr>
          <p:grpSpPr bwMode="auto">
            <a:xfrm>
              <a:off x="4739" y="1327"/>
              <a:ext cx="582" cy="139"/>
              <a:chOff x="614" y="2568"/>
              <a:chExt cx="725" cy="139"/>
            </a:xfrm>
          </p:grpSpPr>
          <p:sp>
            <p:nvSpPr>
              <p:cNvPr id="362" name="AutoShape 341">
                <a:extLst>
                  <a:ext uri="{FF2B5EF4-FFF2-40B4-BE49-F238E27FC236}">
                    <a16:creationId xmlns:a16="http://schemas.microsoft.com/office/drawing/2014/main" id="{CEC2F114-3899-AC46-B9CD-3E7FEF7D59B0}"/>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AutoShape 342">
                <a:extLst>
                  <a:ext uri="{FF2B5EF4-FFF2-40B4-BE49-F238E27FC236}">
                    <a16:creationId xmlns:a16="http://schemas.microsoft.com/office/drawing/2014/main" id="{8B8898E2-D667-6D4F-819E-C8360C5DC31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1" name="Rectangle 343">
              <a:extLst>
                <a:ext uri="{FF2B5EF4-FFF2-40B4-BE49-F238E27FC236}">
                  <a16:creationId xmlns:a16="http://schemas.microsoft.com/office/drawing/2014/main" id="{9997B225-39F6-714E-BB10-2E332CC3F6B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Freeform 344">
              <a:extLst>
                <a:ext uri="{FF2B5EF4-FFF2-40B4-BE49-F238E27FC236}">
                  <a16:creationId xmlns:a16="http://schemas.microsoft.com/office/drawing/2014/main" id="{F23D691F-1D74-454D-92FD-1D49AEF2140E}"/>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Freeform 345">
              <a:extLst>
                <a:ext uri="{FF2B5EF4-FFF2-40B4-BE49-F238E27FC236}">
                  <a16:creationId xmlns:a16="http://schemas.microsoft.com/office/drawing/2014/main" id="{7EC049DC-B651-8A4D-B4AF-D4AE451375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Oval 346">
              <a:extLst>
                <a:ext uri="{FF2B5EF4-FFF2-40B4-BE49-F238E27FC236}">
                  <a16:creationId xmlns:a16="http://schemas.microsoft.com/office/drawing/2014/main" id="{28E19479-A7E7-F541-BCED-CA07DE9869A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5" name="Freeform 347">
              <a:extLst>
                <a:ext uri="{FF2B5EF4-FFF2-40B4-BE49-F238E27FC236}">
                  <a16:creationId xmlns:a16="http://schemas.microsoft.com/office/drawing/2014/main" id="{8F392652-1C5F-C245-B8EC-1CC561431FC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AutoShape 348">
              <a:extLst>
                <a:ext uri="{FF2B5EF4-FFF2-40B4-BE49-F238E27FC236}">
                  <a16:creationId xmlns:a16="http://schemas.microsoft.com/office/drawing/2014/main" id="{927CAF21-8E01-8A41-AFE5-3F05534A6DF7}"/>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AutoShape 349">
              <a:extLst>
                <a:ext uri="{FF2B5EF4-FFF2-40B4-BE49-F238E27FC236}">
                  <a16:creationId xmlns:a16="http://schemas.microsoft.com/office/drawing/2014/main" id="{1C72370F-4E8C-6E41-8FF7-F583D507379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8" name="Oval 350">
              <a:extLst>
                <a:ext uri="{FF2B5EF4-FFF2-40B4-BE49-F238E27FC236}">
                  <a16:creationId xmlns:a16="http://schemas.microsoft.com/office/drawing/2014/main" id="{7CAE6DBB-B7F5-6349-9D67-2B820D4A6E4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Oval 351">
              <a:extLst>
                <a:ext uri="{FF2B5EF4-FFF2-40B4-BE49-F238E27FC236}">
                  <a16:creationId xmlns:a16="http://schemas.microsoft.com/office/drawing/2014/main" id="{94DCCCED-456C-814C-8079-310090B0F6A7}"/>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60" name="Oval 352">
              <a:extLst>
                <a:ext uri="{FF2B5EF4-FFF2-40B4-BE49-F238E27FC236}">
                  <a16:creationId xmlns:a16="http://schemas.microsoft.com/office/drawing/2014/main" id="{5BEE1EAA-ED04-3045-954F-747BFBBA5477}"/>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Rectangle 353">
              <a:extLst>
                <a:ext uri="{FF2B5EF4-FFF2-40B4-BE49-F238E27FC236}">
                  <a16:creationId xmlns:a16="http://schemas.microsoft.com/office/drawing/2014/main" id="{F2E64557-BE36-674A-9568-E85284DF3A90}"/>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70" name="Group 354">
            <a:extLst>
              <a:ext uri="{FF2B5EF4-FFF2-40B4-BE49-F238E27FC236}">
                <a16:creationId xmlns:a16="http://schemas.microsoft.com/office/drawing/2014/main" id="{02971CF7-0CB6-6841-96B9-CD3895F572BF}"/>
              </a:ext>
            </a:extLst>
          </p:cNvPr>
          <p:cNvGrpSpPr>
            <a:grpSpLocks/>
          </p:cNvGrpSpPr>
          <p:nvPr/>
        </p:nvGrpSpPr>
        <p:grpSpPr bwMode="auto">
          <a:xfrm>
            <a:off x="773442" y="1418426"/>
            <a:ext cx="525462" cy="434975"/>
            <a:chOff x="-44" y="1473"/>
            <a:chExt cx="981" cy="1105"/>
          </a:xfrm>
        </p:grpSpPr>
        <p:pic>
          <p:nvPicPr>
            <p:cNvPr id="371" name="Picture 355" descr="desktop_computer_stylized_medium">
              <a:extLst>
                <a:ext uri="{FF2B5EF4-FFF2-40B4-BE49-F238E27FC236}">
                  <a16:creationId xmlns:a16="http://schemas.microsoft.com/office/drawing/2014/main" id="{58DF8070-F2DF-F84A-8469-DEE030BD8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2" name="Freeform 356">
              <a:extLst>
                <a:ext uri="{FF2B5EF4-FFF2-40B4-BE49-F238E27FC236}">
                  <a16:creationId xmlns:a16="http://schemas.microsoft.com/office/drawing/2014/main" id="{E3865153-A00D-E343-AFF8-4652E9FFF1E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73A81A7-03AE-D442-A671-DC35FE97563A}"/>
              </a:ext>
            </a:extLst>
          </p:cNvPr>
          <p:cNvGrpSpPr/>
          <p:nvPr/>
        </p:nvGrpSpPr>
        <p:grpSpPr>
          <a:xfrm>
            <a:off x="1830370" y="2617249"/>
            <a:ext cx="1028924" cy="463397"/>
            <a:chOff x="1830370" y="2617249"/>
            <a:chExt cx="1028924" cy="463397"/>
          </a:xfrm>
        </p:grpSpPr>
        <p:sp>
          <p:nvSpPr>
            <p:cNvPr id="214" name="Rectangle 213">
              <a:extLst>
                <a:ext uri="{FF2B5EF4-FFF2-40B4-BE49-F238E27FC236}">
                  <a16:creationId xmlns:a16="http://schemas.microsoft.com/office/drawing/2014/main" id="{51102884-47F2-514E-81B8-C6505D1701C5}"/>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5" name="TextBox 214">
              <a:extLst>
                <a:ext uri="{FF2B5EF4-FFF2-40B4-BE49-F238E27FC236}">
                  <a16:creationId xmlns:a16="http://schemas.microsoft.com/office/drawing/2014/main" id="{78E8A36E-C98B-EC43-99F7-B8138B25C7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218" name="Group 217">
            <a:extLst>
              <a:ext uri="{FF2B5EF4-FFF2-40B4-BE49-F238E27FC236}">
                <a16:creationId xmlns:a16="http://schemas.microsoft.com/office/drawing/2014/main" id="{24920F69-7924-354E-BEAC-09060A44F38B}"/>
              </a:ext>
            </a:extLst>
          </p:cNvPr>
          <p:cNvGrpSpPr/>
          <p:nvPr/>
        </p:nvGrpSpPr>
        <p:grpSpPr>
          <a:xfrm>
            <a:off x="6475440" y="1528391"/>
            <a:ext cx="5173835" cy="3801217"/>
            <a:chOff x="6493941" y="1557642"/>
            <a:chExt cx="5173835" cy="3801217"/>
          </a:xfrm>
        </p:grpSpPr>
        <p:sp>
          <p:nvSpPr>
            <p:cNvPr id="219" name="Rectangle 218">
              <a:extLst>
                <a:ext uri="{FF2B5EF4-FFF2-40B4-BE49-F238E27FC236}">
                  <a16:creationId xmlns:a16="http://schemas.microsoft.com/office/drawing/2014/main" id="{F09B789F-6176-5B46-9E76-E4B1DC511275}"/>
                </a:ext>
              </a:extLst>
            </p:cNvPr>
            <p:cNvSpPr/>
            <p:nvPr/>
          </p:nvSpPr>
          <p:spPr>
            <a:xfrm>
              <a:off x="6573113" y="1557642"/>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0" name="Rectangle 219">
              <a:extLst>
                <a:ext uri="{FF2B5EF4-FFF2-40B4-BE49-F238E27FC236}">
                  <a16:creationId xmlns:a16="http://schemas.microsoft.com/office/drawing/2014/main" id="{3581802C-ADD6-C943-9F25-55344444C714}"/>
                </a:ext>
              </a:extLst>
            </p:cNvPr>
            <p:cNvSpPr/>
            <p:nvPr/>
          </p:nvSpPr>
          <p:spPr>
            <a:xfrm>
              <a:off x="6662258" y="3758046"/>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1" name="TextBox 220">
              <a:extLst>
                <a:ext uri="{FF2B5EF4-FFF2-40B4-BE49-F238E27FC236}">
                  <a16:creationId xmlns:a16="http://schemas.microsoft.com/office/drawing/2014/main" id="{265B346D-644B-5D48-B98B-838D0B13216F}"/>
                </a:ext>
              </a:extLst>
            </p:cNvPr>
            <p:cNvSpPr txBox="1"/>
            <p:nvPr/>
          </p:nvSpPr>
          <p:spPr>
            <a:xfrm>
              <a:off x="6493941" y="3752006"/>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22" name="Group 221">
              <a:extLst>
                <a:ext uri="{FF2B5EF4-FFF2-40B4-BE49-F238E27FC236}">
                  <a16:creationId xmlns:a16="http://schemas.microsoft.com/office/drawing/2014/main" id="{12481C95-56B5-814F-99E7-EC8DC1B24912}"/>
                </a:ext>
              </a:extLst>
            </p:cNvPr>
            <p:cNvGrpSpPr/>
            <p:nvPr/>
          </p:nvGrpSpPr>
          <p:grpSpPr>
            <a:xfrm>
              <a:off x="6549806" y="2804024"/>
              <a:ext cx="2147125" cy="968714"/>
              <a:chOff x="3786573" y="4781422"/>
              <a:chExt cx="1289919" cy="450478"/>
            </a:xfrm>
          </p:grpSpPr>
          <p:grpSp>
            <p:nvGrpSpPr>
              <p:cNvPr id="397" name="Group 396">
                <a:extLst>
                  <a:ext uri="{FF2B5EF4-FFF2-40B4-BE49-F238E27FC236}">
                    <a16:creationId xmlns:a16="http://schemas.microsoft.com/office/drawing/2014/main" id="{A1B08E61-89E4-7E48-AE03-358210EB4F99}"/>
                  </a:ext>
                </a:extLst>
              </p:cNvPr>
              <p:cNvGrpSpPr/>
              <p:nvPr/>
            </p:nvGrpSpPr>
            <p:grpSpPr>
              <a:xfrm>
                <a:off x="3786573" y="4781422"/>
                <a:ext cx="535512" cy="197065"/>
                <a:chOff x="3638004" y="4844056"/>
                <a:chExt cx="535512" cy="197065"/>
              </a:xfrm>
            </p:grpSpPr>
            <p:sp>
              <p:nvSpPr>
                <p:cNvPr id="403" name="Rectangle 402">
                  <a:extLst>
                    <a:ext uri="{FF2B5EF4-FFF2-40B4-BE49-F238E27FC236}">
                      <a16:creationId xmlns:a16="http://schemas.microsoft.com/office/drawing/2014/main" id="{B23DA7CF-481E-4944-B33C-8DDD60957A5C}"/>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4" name="TextBox 403">
                  <a:extLst>
                    <a:ext uri="{FF2B5EF4-FFF2-40B4-BE49-F238E27FC236}">
                      <a16:creationId xmlns:a16="http://schemas.microsoft.com/office/drawing/2014/main" id="{E2808FFB-0C3C-7D40-8E70-70D6E0695DB5}"/>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98" name="Group 397">
                <a:extLst>
                  <a:ext uri="{FF2B5EF4-FFF2-40B4-BE49-F238E27FC236}">
                    <a16:creationId xmlns:a16="http://schemas.microsoft.com/office/drawing/2014/main" id="{0D370A69-00DF-5D4A-BA99-42A810952634}"/>
                  </a:ext>
                </a:extLst>
              </p:cNvPr>
              <p:cNvGrpSpPr/>
              <p:nvPr/>
            </p:nvGrpSpPr>
            <p:grpSpPr>
              <a:xfrm>
                <a:off x="3856579" y="4996013"/>
                <a:ext cx="1219913" cy="235887"/>
                <a:chOff x="3856579" y="4996013"/>
                <a:chExt cx="1219913" cy="235887"/>
              </a:xfrm>
            </p:grpSpPr>
            <p:sp>
              <p:nvSpPr>
                <p:cNvPr id="399" name="TextBox 398">
                  <a:extLst>
                    <a:ext uri="{FF2B5EF4-FFF2-40B4-BE49-F238E27FC236}">
                      <a16:creationId xmlns:a16="http://schemas.microsoft.com/office/drawing/2014/main" id="{A734BAD2-0E64-6740-8F0C-E8ED4C14FE9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0" name="Rectangle 399">
                  <a:extLst>
                    <a:ext uri="{FF2B5EF4-FFF2-40B4-BE49-F238E27FC236}">
                      <a16:creationId xmlns:a16="http://schemas.microsoft.com/office/drawing/2014/main" id="{48E21D53-F0A6-F74E-AB97-A44AA527AEC4}"/>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1" name="TextBox 400">
                  <a:extLst>
                    <a:ext uri="{FF2B5EF4-FFF2-40B4-BE49-F238E27FC236}">
                      <a16:creationId xmlns:a16="http://schemas.microsoft.com/office/drawing/2014/main" id="{FAFAFC96-FE70-B84C-8774-34DD7424DBFD}"/>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2" name="TextBox 401">
                  <a:extLst>
                    <a:ext uri="{FF2B5EF4-FFF2-40B4-BE49-F238E27FC236}">
                      <a16:creationId xmlns:a16="http://schemas.microsoft.com/office/drawing/2014/main" id="{EC252B6A-74EB-C945-8F3A-6F35BFA13BF3}"/>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23" name="Group 222">
              <a:extLst>
                <a:ext uri="{FF2B5EF4-FFF2-40B4-BE49-F238E27FC236}">
                  <a16:creationId xmlns:a16="http://schemas.microsoft.com/office/drawing/2014/main" id="{AB0D006E-F86B-B248-8AE9-1A8F75B5E0A6}"/>
                </a:ext>
              </a:extLst>
            </p:cNvPr>
            <p:cNvGrpSpPr/>
            <p:nvPr/>
          </p:nvGrpSpPr>
          <p:grpSpPr>
            <a:xfrm>
              <a:off x="7234288" y="2794928"/>
              <a:ext cx="891382" cy="875971"/>
              <a:chOff x="3774433" y="4781422"/>
              <a:chExt cx="535512" cy="407350"/>
            </a:xfrm>
          </p:grpSpPr>
          <p:grpSp>
            <p:nvGrpSpPr>
              <p:cNvPr id="393" name="Group 392">
                <a:extLst>
                  <a:ext uri="{FF2B5EF4-FFF2-40B4-BE49-F238E27FC236}">
                    <a16:creationId xmlns:a16="http://schemas.microsoft.com/office/drawing/2014/main" id="{10F55B46-0C1A-A841-8F0C-E1A52028C7BF}"/>
                  </a:ext>
                </a:extLst>
              </p:cNvPr>
              <p:cNvGrpSpPr/>
              <p:nvPr/>
            </p:nvGrpSpPr>
            <p:grpSpPr>
              <a:xfrm>
                <a:off x="3774433" y="4781422"/>
                <a:ext cx="535512" cy="207083"/>
                <a:chOff x="3625864" y="4844056"/>
                <a:chExt cx="535512" cy="207083"/>
              </a:xfrm>
            </p:grpSpPr>
            <p:sp>
              <p:nvSpPr>
                <p:cNvPr id="395" name="Rectangle 394">
                  <a:extLst>
                    <a:ext uri="{FF2B5EF4-FFF2-40B4-BE49-F238E27FC236}">
                      <a16:creationId xmlns:a16="http://schemas.microsoft.com/office/drawing/2014/main" id="{EC5DB685-758D-2D46-BCEB-7AE2D960046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6" name="TextBox 395">
                  <a:extLst>
                    <a:ext uri="{FF2B5EF4-FFF2-40B4-BE49-F238E27FC236}">
                      <a16:creationId xmlns:a16="http://schemas.microsoft.com/office/drawing/2014/main" id="{4D8A8232-D72B-B644-86B9-14BFFDCB049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4" name="Rectangle 393">
                <a:extLst>
                  <a:ext uri="{FF2B5EF4-FFF2-40B4-BE49-F238E27FC236}">
                    <a16:creationId xmlns:a16="http://schemas.microsoft.com/office/drawing/2014/main" id="{7966A0B3-F834-AE43-9CAA-0714AAF94371}"/>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4" name="Group 223">
              <a:extLst>
                <a:ext uri="{FF2B5EF4-FFF2-40B4-BE49-F238E27FC236}">
                  <a16:creationId xmlns:a16="http://schemas.microsoft.com/office/drawing/2014/main" id="{39F8B660-5511-2641-9DC0-5EE5608C39ED}"/>
                </a:ext>
              </a:extLst>
            </p:cNvPr>
            <p:cNvGrpSpPr/>
            <p:nvPr/>
          </p:nvGrpSpPr>
          <p:grpSpPr>
            <a:xfrm>
              <a:off x="7949081" y="2785831"/>
              <a:ext cx="891382" cy="875971"/>
              <a:chOff x="3780503" y="4781422"/>
              <a:chExt cx="535512" cy="407350"/>
            </a:xfrm>
          </p:grpSpPr>
          <p:grpSp>
            <p:nvGrpSpPr>
              <p:cNvPr id="389" name="Group 388">
                <a:extLst>
                  <a:ext uri="{FF2B5EF4-FFF2-40B4-BE49-F238E27FC236}">
                    <a16:creationId xmlns:a16="http://schemas.microsoft.com/office/drawing/2014/main" id="{7CEE81F8-208D-9A40-9910-8B77931FE8D3}"/>
                  </a:ext>
                </a:extLst>
              </p:cNvPr>
              <p:cNvGrpSpPr/>
              <p:nvPr/>
            </p:nvGrpSpPr>
            <p:grpSpPr>
              <a:xfrm>
                <a:off x="3780503" y="4781422"/>
                <a:ext cx="535512" cy="207083"/>
                <a:chOff x="3631934" y="4844056"/>
                <a:chExt cx="535512" cy="207083"/>
              </a:xfrm>
            </p:grpSpPr>
            <p:sp>
              <p:nvSpPr>
                <p:cNvPr id="391" name="Rectangle 390">
                  <a:extLst>
                    <a:ext uri="{FF2B5EF4-FFF2-40B4-BE49-F238E27FC236}">
                      <a16:creationId xmlns:a16="http://schemas.microsoft.com/office/drawing/2014/main" id="{7231244D-97B0-954A-B18D-F5E878A750B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2" name="TextBox 391">
                  <a:extLst>
                    <a:ext uri="{FF2B5EF4-FFF2-40B4-BE49-F238E27FC236}">
                      <a16:creationId xmlns:a16="http://schemas.microsoft.com/office/drawing/2014/main" id="{EBFFAB1E-B9DA-4141-A041-11972BDBEC57}"/>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0" name="Rectangle 389">
                <a:extLst>
                  <a:ext uri="{FF2B5EF4-FFF2-40B4-BE49-F238E27FC236}">
                    <a16:creationId xmlns:a16="http://schemas.microsoft.com/office/drawing/2014/main" id="{F3C8AAD7-ECB7-DD42-900C-BB8AF5A4EEB5}"/>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5" name="Group 224">
              <a:extLst>
                <a:ext uri="{FF2B5EF4-FFF2-40B4-BE49-F238E27FC236}">
                  <a16:creationId xmlns:a16="http://schemas.microsoft.com/office/drawing/2014/main" id="{803F822F-EB09-4841-864D-5B88EC3F0EBD}"/>
                </a:ext>
              </a:extLst>
            </p:cNvPr>
            <p:cNvGrpSpPr/>
            <p:nvPr/>
          </p:nvGrpSpPr>
          <p:grpSpPr>
            <a:xfrm>
              <a:off x="6584985" y="4775942"/>
              <a:ext cx="2224498" cy="576373"/>
              <a:chOff x="3690830" y="5656622"/>
              <a:chExt cx="1336402" cy="268029"/>
            </a:xfrm>
          </p:grpSpPr>
          <p:sp>
            <p:nvSpPr>
              <p:cNvPr id="386" name="Rectangle 385">
                <a:extLst>
                  <a:ext uri="{FF2B5EF4-FFF2-40B4-BE49-F238E27FC236}">
                    <a16:creationId xmlns:a16="http://schemas.microsoft.com/office/drawing/2014/main" id="{EBD1D2BD-9277-B644-AA27-F1B0A7223E3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7" name="Rectangle 386">
                <a:extLst>
                  <a:ext uri="{FF2B5EF4-FFF2-40B4-BE49-F238E27FC236}">
                    <a16:creationId xmlns:a16="http://schemas.microsoft.com/office/drawing/2014/main" id="{55A7D0F8-839E-3B45-B426-E3EE5FBEB4D4}"/>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8" name="TextBox 387">
                <a:extLst>
                  <a:ext uri="{FF2B5EF4-FFF2-40B4-BE49-F238E27FC236}">
                    <a16:creationId xmlns:a16="http://schemas.microsoft.com/office/drawing/2014/main" id="{79E46073-594F-AC45-A63F-D0F936E28208}"/>
                  </a:ext>
                </a:extLst>
              </p:cNvPr>
              <p:cNvSpPr txBox="1"/>
              <p:nvPr/>
            </p:nvSpPr>
            <p:spPr>
              <a:xfrm>
                <a:off x="3722590" y="5683087"/>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6" name="Group 225">
              <a:extLst>
                <a:ext uri="{FF2B5EF4-FFF2-40B4-BE49-F238E27FC236}">
                  <a16:creationId xmlns:a16="http://schemas.microsoft.com/office/drawing/2014/main" id="{64631E62-3A21-714F-9082-157DAA594C5D}"/>
                </a:ext>
              </a:extLst>
            </p:cNvPr>
            <p:cNvGrpSpPr/>
            <p:nvPr/>
          </p:nvGrpSpPr>
          <p:grpSpPr>
            <a:xfrm>
              <a:off x="9393371" y="4782486"/>
              <a:ext cx="2224498" cy="576373"/>
              <a:chOff x="3690830" y="5656622"/>
              <a:chExt cx="1336402" cy="268029"/>
            </a:xfrm>
          </p:grpSpPr>
          <p:sp>
            <p:nvSpPr>
              <p:cNvPr id="383" name="Rectangle 382">
                <a:extLst>
                  <a:ext uri="{FF2B5EF4-FFF2-40B4-BE49-F238E27FC236}">
                    <a16:creationId xmlns:a16="http://schemas.microsoft.com/office/drawing/2014/main" id="{C405E8F4-991B-2443-9E2F-D9095A9F30F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4" name="Rectangle 383">
                <a:extLst>
                  <a:ext uri="{FF2B5EF4-FFF2-40B4-BE49-F238E27FC236}">
                    <a16:creationId xmlns:a16="http://schemas.microsoft.com/office/drawing/2014/main" id="{5BC25DB8-4264-1149-8D3F-62021F04E6D0}"/>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5" name="TextBox 384">
                <a:extLst>
                  <a:ext uri="{FF2B5EF4-FFF2-40B4-BE49-F238E27FC236}">
                    <a16:creationId xmlns:a16="http://schemas.microsoft.com/office/drawing/2014/main" id="{E615BC4C-981C-0149-8B66-79C13C37121F}"/>
                  </a:ext>
                </a:extLst>
              </p:cNvPr>
              <p:cNvSpPr txBox="1"/>
              <p:nvPr/>
            </p:nvSpPr>
            <p:spPr>
              <a:xfrm>
                <a:off x="3722590" y="5689783"/>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27" name="Straight Connector 226">
              <a:extLst>
                <a:ext uri="{FF2B5EF4-FFF2-40B4-BE49-F238E27FC236}">
                  <a16:creationId xmlns:a16="http://schemas.microsoft.com/office/drawing/2014/main" id="{515DB57F-0D4B-6B48-B6BC-CF2EB3013043}"/>
                </a:ext>
              </a:extLst>
            </p:cNvPr>
            <p:cNvCxnSpPr/>
            <p:nvPr/>
          </p:nvCxnSpPr>
          <p:spPr>
            <a:xfrm>
              <a:off x="6637851" y="4424382"/>
              <a:ext cx="5029925" cy="0"/>
            </a:xfrm>
            <a:prstGeom prst="line">
              <a:avLst/>
            </a:prstGeom>
            <a:noFill/>
            <a:ln w="12700" cap="flat" cmpd="sng" algn="ctr">
              <a:solidFill>
                <a:sysClr val="windowText" lastClr="000000"/>
              </a:solidFill>
              <a:prstDash val="dash"/>
            </a:ln>
            <a:effectLst/>
          </p:spPr>
        </p:cxnSp>
        <p:sp>
          <p:nvSpPr>
            <p:cNvPr id="228" name="Rectangle 227">
              <a:extLst>
                <a:ext uri="{FF2B5EF4-FFF2-40B4-BE49-F238E27FC236}">
                  <a16:creationId xmlns:a16="http://schemas.microsoft.com/office/drawing/2014/main" id="{D8F95687-7CF8-EA4B-907F-32579687B97F}"/>
                </a:ext>
              </a:extLst>
            </p:cNvPr>
            <p:cNvSpPr/>
            <p:nvPr/>
          </p:nvSpPr>
          <p:spPr>
            <a:xfrm>
              <a:off x="9372262" y="1612419"/>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9" name="Rectangle 228">
              <a:extLst>
                <a:ext uri="{FF2B5EF4-FFF2-40B4-BE49-F238E27FC236}">
                  <a16:creationId xmlns:a16="http://schemas.microsoft.com/office/drawing/2014/main" id="{72ED8D6A-7AE4-9F4A-89E2-82D67D92D2E9}"/>
                </a:ext>
              </a:extLst>
            </p:cNvPr>
            <p:cNvSpPr/>
            <p:nvPr/>
          </p:nvSpPr>
          <p:spPr>
            <a:xfrm>
              <a:off x="9461407" y="3812823"/>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0" name="TextBox 229">
              <a:extLst>
                <a:ext uri="{FF2B5EF4-FFF2-40B4-BE49-F238E27FC236}">
                  <a16:creationId xmlns:a16="http://schemas.microsoft.com/office/drawing/2014/main" id="{AFA7BA35-193B-1B4B-BFFC-BFF8A1B29D41}"/>
                </a:ext>
              </a:extLst>
            </p:cNvPr>
            <p:cNvSpPr txBox="1"/>
            <p:nvPr/>
          </p:nvSpPr>
          <p:spPr>
            <a:xfrm>
              <a:off x="9293090" y="3806783"/>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31" name="Group 230">
              <a:extLst>
                <a:ext uri="{FF2B5EF4-FFF2-40B4-BE49-F238E27FC236}">
                  <a16:creationId xmlns:a16="http://schemas.microsoft.com/office/drawing/2014/main" id="{B1474ED0-3919-B64A-96AB-4FF1F7B00077}"/>
                </a:ext>
              </a:extLst>
            </p:cNvPr>
            <p:cNvGrpSpPr/>
            <p:nvPr/>
          </p:nvGrpSpPr>
          <p:grpSpPr>
            <a:xfrm>
              <a:off x="9348955" y="2858801"/>
              <a:ext cx="2147125" cy="968714"/>
              <a:chOff x="3786573" y="4781422"/>
              <a:chExt cx="1289919" cy="450478"/>
            </a:xfrm>
          </p:grpSpPr>
          <p:grpSp>
            <p:nvGrpSpPr>
              <p:cNvPr id="375" name="Group 374">
                <a:extLst>
                  <a:ext uri="{FF2B5EF4-FFF2-40B4-BE49-F238E27FC236}">
                    <a16:creationId xmlns:a16="http://schemas.microsoft.com/office/drawing/2014/main" id="{9818E9A5-A4E4-3446-B635-CFCF5897BFDE}"/>
                  </a:ext>
                </a:extLst>
              </p:cNvPr>
              <p:cNvGrpSpPr/>
              <p:nvPr/>
            </p:nvGrpSpPr>
            <p:grpSpPr>
              <a:xfrm>
                <a:off x="3786573" y="4781422"/>
                <a:ext cx="535512" cy="197065"/>
                <a:chOff x="3638004" y="4844056"/>
                <a:chExt cx="535512" cy="197065"/>
              </a:xfrm>
            </p:grpSpPr>
            <p:sp>
              <p:nvSpPr>
                <p:cNvPr id="381" name="Rectangle 380">
                  <a:extLst>
                    <a:ext uri="{FF2B5EF4-FFF2-40B4-BE49-F238E27FC236}">
                      <a16:creationId xmlns:a16="http://schemas.microsoft.com/office/drawing/2014/main" id="{26E56F5B-0FFF-334C-BE13-DACFF2EA6ABD}"/>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2" name="TextBox 381">
                  <a:extLst>
                    <a:ext uri="{FF2B5EF4-FFF2-40B4-BE49-F238E27FC236}">
                      <a16:creationId xmlns:a16="http://schemas.microsoft.com/office/drawing/2014/main" id="{2D2CE644-7608-1E4F-82E8-95BA38A3F49A}"/>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76" name="Group 375">
                <a:extLst>
                  <a:ext uri="{FF2B5EF4-FFF2-40B4-BE49-F238E27FC236}">
                    <a16:creationId xmlns:a16="http://schemas.microsoft.com/office/drawing/2014/main" id="{ED37937D-DD91-964F-99D2-E63CC86233DF}"/>
                  </a:ext>
                </a:extLst>
              </p:cNvPr>
              <p:cNvGrpSpPr/>
              <p:nvPr/>
            </p:nvGrpSpPr>
            <p:grpSpPr>
              <a:xfrm>
                <a:off x="3856579" y="4996013"/>
                <a:ext cx="1219913" cy="235887"/>
                <a:chOff x="3856579" y="4996013"/>
                <a:chExt cx="1219913" cy="235887"/>
              </a:xfrm>
            </p:grpSpPr>
            <p:sp>
              <p:nvSpPr>
                <p:cNvPr id="377" name="TextBox 376">
                  <a:extLst>
                    <a:ext uri="{FF2B5EF4-FFF2-40B4-BE49-F238E27FC236}">
                      <a16:creationId xmlns:a16="http://schemas.microsoft.com/office/drawing/2014/main" id="{39B46E54-EE11-C84C-8423-1A93842FE46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78" name="Rectangle 377">
                  <a:extLst>
                    <a:ext uri="{FF2B5EF4-FFF2-40B4-BE49-F238E27FC236}">
                      <a16:creationId xmlns:a16="http://schemas.microsoft.com/office/drawing/2014/main" id="{FCA82C8C-53C9-894A-BCB4-76091C2ACE02}"/>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9" name="TextBox 378">
                  <a:extLst>
                    <a:ext uri="{FF2B5EF4-FFF2-40B4-BE49-F238E27FC236}">
                      <a16:creationId xmlns:a16="http://schemas.microsoft.com/office/drawing/2014/main" id="{F9BE178C-7DCC-E843-B9B1-42A1763F76F4}"/>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80" name="TextBox 379">
                  <a:extLst>
                    <a:ext uri="{FF2B5EF4-FFF2-40B4-BE49-F238E27FC236}">
                      <a16:creationId xmlns:a16="http://schemas.microsoft.com/office/drawing/2014/main" id="{87957DEE-AA74-564C-B4AA-8D3329C4C861}"/>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32" name="Group 231">
              <a:extLst>
                <a:ext uri="{FF2B5EF4-FFF2-40B4-BE49-F238E27FC236}">
                  <a16:creationId xmlns:a16="http://schemas.microsoft.com/office/drawing/2014/main" id="{DC1DF91D-852F-CC4A-807C-18EF49FECF15}"/>
                </a:ext>
              </a:extLst>
            </p:cNvPr>
            <p:cNvGrpSpPr/>
            <p:nvPr/>
          </p:nvGrpSpPr>
          <p:grpSpPr>
            <a:xfrm>
              <a:off x="10033437" y="2849705"/>
              <a:ext cx="891382" cy="875971"/>
              <a:chOff x="3774433" y="4781422"/>
              <a:chExt cx="535512" cy="407350"/>
            </a:xfrm>
          </p:grpSpPr>
          <p:grpSp>
            <p:nvGrpSpPr>
              <p:cNvPr id="238" name="Group 237">
                <a:extLst>
                  <a:ext uri="{FF2B5EF4-FFF2-40B4-BE49-F238E27FC236}">
                    <a16:creationId xmlns:a16="http://schemas.microsoft.com/office/drawing/2014/main" id="{60F3899C-16A5-2040-B8D3-B40BE3789B5F}"/>
                  </a:ext>
                </a:extLst>
              </p:cNvPr>
              <p:cNvGrpSpPr/>
              <p:nvPr/>
            </p:nvGrpSpPr>
            <p:grpSpPr>
              <a:xfrm>
                <a:off x="3774433" y="4781422"/>
                <a:ext cx="535512" cy="207083"/>
                <a:chOff x="3625864" y="4844056"/>
                <a:chExt cx="535512" cy="207083"/>
              </a:xfrm>
            </p:grpSpPr>
            <p:sp>
              <p:nvSpPr>
                <p:cNvPr id="373" name="Rectangle 372">
                  <a:extLst>
                    <a:ext uri="{FF2B5EF4-FFF2-40B4-BE49-F238E27FC236}">
                      <a16:creationId xmlns:a16="http://schemas.microsoft.com/office/drawing/2014/main" id="{23B0C62B-9CD8-C94C-880B-A38322BA5077}"/>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4" name="TextBox 373">
                  <a:extLst>
                    <a:ext uri="{FF2B5EF4-FFF2-40B4-BE49-F238E27FC236}">
                      <a16:creationId xmlns:a16="http://schemas.microsoft.com/office/drawing/2014/main" id="{0F2D4651-2D4B-5D43-8F4A-74780D8D537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9" name="Rectangle 238">
                <a:extLst>
                  <a:ext uri="{FF2B5EF4-FFF2-40B4-BE49-F238E27FC236}">
                    <a16:creationId xmlns:a16="http://schemas.microsoft.com/office/drawing/2014/main" id="{B35FF821-5DAB-EA49-B5AD-1FFF18CFD0D6}"/>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33" name="Group 232">
              <a:extLst>
                <a:ext uri="{FF2B5EF4-FFF2-40B4-BE49-F238E27FC236}">
                  <a16:creationId xmlns:a16="http://schemas.microsoft.com/office/drawing/2014/main" id="{C754F3A4-C128-D540-B52C-0C88F5DAA68B}"/>
                </a:ext>
              </a:extLst>
            </p:cNvPr>
            <p:cNvGrpSpPr/>
            <p:nvPr/>
          </p:nvGrpSpPr>
          <p:grpSpPr>
            <a:xfrm>
              <a:off x="10748230" y="2840608"/>
              <a:ext cx="891382" cy="875971"/>
              <a:chOff x="3780503" y="4781422"/>
              <a:chExt cx="535512" cy="407350"/>
            </a:xfrm>
          </p:grpSpPr>
          <p:grpSp>
            <p:nvGrpSpPr>
              <p:cNvPr id="234" name="Group 233">
                <a:extLst>
                  <a:ext uri="{FF2B5EF4-FFF2-40B4-BE49-F238E27FC236}">
                    <a16:creationId xmlns:a16="http://schemas.microsoft.com/office/drawing/2014/main" id="{D10E593F-B966-A942-849B-BE0B9E4AEF39}"/>
                  </a:ext>
                </a:extLst>
              </p:cNvPr>
              <p:cNvGrpSpPr/>
              <p:nvPr/>
            </p:nvGrpSpPr>
            <p:grpSpPr>
              <a:xfrm>
                <a:off x="3780503" y="4781422"/>
                <a:ext cx="535512" cy="207083"/>
                <a:chOff x="3631934" y="4844056"/>
                <a:chExt cx="535512" cy="207083"/>
              </a:xfrm>
            </p:grpSpPr>
            <p:sp>
              <p:nvSpPr>
                <p:cNvPr id="236" name="Rectangle 235">
                  <a:extLst>
                    <a:ext uri="{FF2B5EF4-FFF2-40B4-BE49-F238E27FC236}">
                      <a16:creationId xmlns:a16="http://schemas.microsoft.com/office/drawing/2014/main" id="{3C0353BE-D06B-4A40-AA43-31B9BE3998C8}"/>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7" name="TextBox 236">
                  <a:extLst>
                    <a:ext uri="{FF2B5EF4-FFF2-40B4-BE49-F238E27FC236}">
                      <a16:creationId xmlns:a16="http://schemas.microsoft.com/office/drawing/2014/main" id="{2751D3CB-9102-AC4C-A0E0-C28B7C9AFCFF}"/>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5" name="Rectangle 234">
                <a:extLst>
                  <a:ext uri="{FF2B5EF4-FFF2-40B4-BE49-F238E27FC236}">
                    <a16:creationId xmlns:a16="http://schemas.microsoft.com/office/drawing/2014/main" id="{2543EEC5-F35A-D442-BCBE-B3CB8C2C5909}"/>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sp>
        <p:nvSpPr>
          <p:cNvPr id="405" name="Freeform 404">
            <a:extLst>
              <a:ext uri="{FF2B5EF4-FFF2-40B4-BE49-F238E27FC236}">
                <a16:creationId xmlns:a16="http://schemas.microsoft.com/office/drawing/2014/main" id="{40C4075A-6AA6-EA45-A9F2-2E2640C5B049}"/>
              </a:ext>
            </a:extLst>
          </p:cNvPr>
          <p:cNvSpPr/>
          <p:nvPr/>
        </p:nvSpPr>
        <p:spPr>
          <a:xfrm>
            <a:off x="8348952" y="2170481"/>
            <a:ext cx="1435304" cy="3314700"/>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6" name="Freeform 405">
            <a:extLst>
              <a:ext uri="{FF2B5EF4-FFF2-40B4-BE49-F238E27FC236}">
                <a16:creationId xmlns:a16="http://schemas.microsoft.com/office/drawing/2014/main" id="{987CB412-8308-D748-9394-292800F22809}"/>
              </a:ext>
            </a:extLst>
          </p:cNvPr>
          <p:cNvSpPr/>
          <p:nvPr/>
        </p:nvSpPr>
        <p:spPr>
          <a:xfrm>
            <a:off x="7544680" y="2246396"/>
            <a:ext cx="2790074"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26633 w 2455606"/>
              <a:gd name="connsiteY4" fmla="*/ 1187695 h 2831690"/>
              <a:gd name="connsiteX0" fmla="*/ 0 w 2473320"/>
              <a:gd name="connsiteY0" fmla="*/ 0 h 2831690"/>
              <a:gd name="connsiteX1" fmla="*/ 0 w 2473320"/>
              <a:gd name="connsiteY1" fmla="*/ 2831690 h 2831690"/>
              <a:gd name="connsiteX2" fmla="*/ 88490 w 2473320"/>
              <a:gd name="connsiteY2" fmla="*/ 2831690 h 2831690"/>
              <a:gd name="connsiteX3" fmla="*/ 2455606 w 2473320"/>
              <a:gd name="connsiteY3" fmla="*/ 2831690 h 2831690"/>
              <a:gd name="connsiteX4" fmla="*/ 2473320 w 2473320"/>
              <a:gd name="connsiteY4" fmla="*/ 1192031 h 2831690"/>
              <a:gd name="connsiteX0" fmla="*/ 0 w 2460587"/>
              <a:gd name="connsiteY0" fmla="*/ 0 h 2831690"/>
              <a:gd name="connsiteX1" fmla="*/ 0 w 2460587"/>
              <a:gd name="connsiteY1" fmla="*/ 2831690 h 2831690"/>
              <a:gd name="connsiteX2" fmla="*/ 88490 w 2460587"/>
              <a:gd name="connsiteY2" fmla="*/ 2831690 h 2831690"/>
              <a:gd name="connsiteX3" fmla="*/ 2455606 w 2460587"/>
              <a:gd name="connsiteY3" fmla="*/ 2831690 h 2831690"/>
              <a:gd name="connsiteX4" fmla="*/ 2460587 w 2460587"/>
              <a:gd name="connsiteY4" fmla="*/ 1205040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0587" h="2831690">
                <a:moveTo>
                  <a:pt x="0" y="0"/>
                </a:moveTo>
                <a:lnTo>
                  <a:pt x="0" y="2831690"/>
                </a:lnTo>
                <a:lnTo>
                  <a:pt x="88490" y="2831690"/>
                </a:lnTo>
                <a:lnTo>
                  <a:pt x="2455606" y="2831690"/>
                </a:lnTo>
                <a:cubicBezTo>
                  <a:pt x="2457266" y="2289473"/>
                  <a:pt x="2458927" y="1747257"/>
                  <a:pt x="2460587" y="1205040"/>
                </a:cubicBez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07" name="Freeform 406">
            <a:extLst>
              <a:ext uri="{FF2B5EF4-FFF2-40B4-BE49-F238E27FC236}">
                <a16:creationId xmlns:a16="http://schemas.microsoft.com/office/drawing/2014/main" id="{1C1B5B0F-521F-2E45-9FAB-870C29A70C36}"/>
              </a:ext>
            </a:extLst>
          </p:cNvPr>
          <p:cNvSpPr/>
          <p:nvPr/>
        </p:nvSpPr>
        <p:spPr>
          <a:xfrm>
            <a:off x="7766311" y="3553748"/>
            <a:ext cx="2615553" cy="1938327"/>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8" name="TextBox 407">
            <a:extLst>
              <a:ext uri="{FF2B5EF4-FFF2-40B4-BE49-F238E27FC236}">
                <a16:creationId xmlns:a16="http://schemas.microsoft.com/office/drawing/2014/main" id="{6382F978-AC8E-C040-99D9-CA9B8E31521E}"/>
              </a:ext>
            </a:extLst>
          </p:cNvPr>
          <p:cNvSpPr txBox="1"/>
          <p:nvPr/>
        </p:nvSpPr>
        <p:spPr>
          <a:xfrm>
            <a:off x="10145437" y="3362319"/>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409" name="Freeform 408">
            <a:extLst>
              <a:ext uri="{FF2B5EF4-FFF2-40B4-BE49-F238E27FC236}">
                <a16:creationId xmlns:a16="http://schemas.microsoft.com/office/drawing/2014/main" id="{1A908A7F-3066-AE4D-AF51-C9A804B6CE7D}"/>
              </a:ext>
            </a:extLst>
          </p:cNvPr>
          <p:cNvSpPr/>
          <p:nvPr/>
        </p:nvSpPr>
        <p:spPr>
          <a:xfrm>
            <a:off x="7650449" y="2146221"/>
            <a:ext cx="2613793" cy="3263616"/>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0" fmla="*/ 0 w 2600836"/>
              <a:gd name="connsiteY0" fmla="*/ 1541913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919596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1037950 h 2589048"/>
              <a:gd name="connsiteX1" fmla="*/ 0 w 2600836"/>
              <a:gd name="connsiteY1" fmla="*/ 2589048 h 2589048"/>
              <a:gd name="connsiteX2" fmla="*/ 2573594 w 2600836"/>
              <a:gd name="connsiteY2" fmla="*/ 2589048 h 2589048"/>
              <a:gd name="connsiteX3" fmla="*/ 2600836 w 2600836"/>
              <a:gd name="connsiteY3" fmla="*/ 0 h 2589048"/>
            </a:gdLst>
            <a:ahLst/>
            <a:cxnLst>
              <a:cxn ang="0">
                <a:pos x="connsiteX0" y="connsiteY0"/>
              </a:cxn>
              <a:cxn ang="0">
                <a:pos x="connsiteX1" y="connsiteY1"/>
              </a:cxn>
              <a:cxn ang="0">
                <a:pos x="connsiteX2" y="connsiteY2"/>
              </a:cxn>
              <a:cxn ang="0">
                <a:pos x="connsiteX3" y="connsiteY3"/>
              </a:cxn>
            </a:cxnLst>
            <a:rect l="l" t="t" r="r" b="b"/>
            <a:pathLst>
              <a:path w="2600836" h="2589048">
                <a:moveTo>
                  <a:pt x="23944" y="1037950"/>
                </a:moveTo>
                <a:lnTo>
                  <a:pt x="0" y="2589048"/>
                </a:lnTo>
                <a:lnTo>
                  <a:pt x="2573594" y="2589048"/>
                </a:lnTo>
                <a:lnTo>
                  <a:pt x="2600836"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10" name="Freeform 409">
            <a:extLst>
              <a:ext uri="{FF2B5EF4-FFF2-40B4-BE49-F238E27FC236}">
                <a16:creationId xmlns:a16="http://schemas.microsoft.com/office/drawing/2014/main" id="{83931E98-1B7D-384B-BFEB-FCDFE65078EF}"/>
              </a:ext>
            </a:extLst>
          </p:cNvPr>
          <p:cNvSpPr/>
          <p:nvPr/>
        </p:nvSpPr>
        <p:spPr>
          <a:xfrm>
            <a:off x="6974900" y="2171905"/>
            <a:ext cx="4169952"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11" name="Group 410">
            <a:extLst>
              <a:ext uri="{FF2B5EF4-FFF2-40B4-BE49-F238E27FC236}">
                <a16:creationId xmlns:a16="http://schemas.microsoft.com/office/drawing/2014/main" id="{36C3A314-2D9A-404F-8230-A4A467D0C32C}"/>
              </a:ext>
            </a:extLst>
          </p:cNvPr>
          <p:cNvGrpSpPr/>
          <p:nvPr/>
        </p:nvGrpSpPr>
        <p:grpSpPr>
          <a:xfrm>
            <a:off x="6503169" y="1768807"/>
            <a:ext cx="1028924" cy="463979"/>
            <a:chOff x="1247868" y="1815620"/>
            <a:chExt cx="1028924" cy="463979"/>
          </a:xfrm>
        </p:grpSpPr>
        <p:sp>
          <p:nvSpPr>
            <p:cNvPr id="412" name="Rectangle 411">
              <a:extLst>
                <a:ext uri="{FF2B5EF4-FFF2-40B4-BE49-F238E27FC236}">
                  <a16:creationId xmlns:a16="http://schemas.microsoft.com/office/drawing/2014/main" id="{5671867B-859D-D44F-97AD-9DEBB99183D8}"/>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3" name="TextBox 412">
              <a:extLst>
                <a:ext uri="{FF2B5EF4-FFF2-40B4-BE49-F238E27FC236}">
                  <a16:creationId xmlns:a16="http://schemas.microsoft.com/office/drawing/2014/main" id="{CE7F9D86-BEAA-3A46-901A-86C3624ABB9F}"/>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4" name="Group 413">
            <a:extLst>
              <a:ext uri="{FF2B5EF4-FFF2-40B4-BE49-F238E27FC236}">
                <a16:creationId xmlns:a16="http://schemas.microsoft.com/office/drawing/2014/main" id="{E914C06D-67B1-A64E-A9BE-B28271EAC851}"/>
              </a:ext>
            </a:extLst>
          </p:cNvPr>
          <p:cNvGrpSpPr/>
          <p:nvPr/>
        </p:nvGrpSpPr>
        <p:grpSpPr>
          <a:xfrm>
            <a:off x="7197108" y="1926223"/>
            <a:ext cx="1028924" cy="463979"/>
            <a:chOff x="1549462" y="2216434"/>
            <a:chExt cx="1028924" cy="463979"/>
          </a:xfrm>
        </p:grpSpPr>
        <p:sp>
          <p:nvSpPr>
            <p:cNvPr id="415" name="Rectangle 414">
              <a:extLst>
                <a:ext uri="{FF2B5EF4-FFF2-40B4-BE49-F238E27FC236}">
                  <a16:creationId xmlns:a16="http://schemas.microsoft.com/office/drawing/2014/main" id="{B14EC4F3-1B7C-8A48-B61B-F7E8DF5936C1}"/>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6" name="TextBox 415">
              <a:extLst>
                <a:ext uri="{FF2B5EF4-FFF2-40B4-BE49-F238E27FC236}">
                  <a16:creationId xmlns:a16="http://schemas.microsoft.com/office/drawing/2014/main" id="{F6AD70F9-6580-8941-A480-DF49A1C6870C}"/>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7" name="Group 416">
            <a:extLst>
              <a:ext uri="{FF2B5EF4-FFF2-40B4-BE49-F238E27FC236}">
                <a16:creationId xmlns:a16="http://schemas.microsoft.com/office/drawing/2014/main" id="{E7FCC604-228D-1D45-BECA-84FEB1D75032}"/>
              </a:ext>
            </a:extLst>
          </p:cNvPr>
          <p:cNvGrpSpPr/>
          <p:nvPr/>
        </p:nvGrpSpPr>
        <p:grpSpPr>
          <a:xfrm>
            <a:off x="7867432" y="2206258"/>
            <a:ext cx="1028924" cy="463397"/>
            <a:chOff x="1830370" y="2617249"/>
            <a:chExt cx="1028924" cy="463397"/>
          </a:xfrm>
        </p:grpSpPr>
        <p:sp>
          <p:nvSpPr>
            <p:cNvPr id="418" name="Rectangle 417">
              <a:extLst>
                <a:ext uri="{FF2B5EF4-FFF2-40B4-BE49-F238E27FC236}">
                  <a16:creationId xmlns:a16="http://schemas.microsoft.com/office/drawing/2014/main" id="{F5BA8F89-946C-8040-B6D8-FD2E7F66B322}"/>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9" name="TextBox 418">
              <a:extLst>
                <a:ext uri="{FF2B5EF4-FFF2-40B4-BE49-F238E27FC236}">
                  <a16:creationId xmlns:a16="http://schemas.microsoft.com/office/drawing/2014/main" id="{3E5DFF80-8F1D-7942-879B-1271422CB2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20" name="Group 321">
            <a:extLst>
              <a:ext uri="{FF2B5EF4-FFF2-40B4-BE49-F238E27FC236}">
                <a16:creationId xmlns:a16="http://schemas.microsoft.com/office/drawing/2014/main" id="{5FD4065E-D520-324B-BAF7-C767ACB19696}"/>
              </a:ext>
            </a:extLst>
          </p:cNvPr>
          <p:cNvGrpSpPr>
            <a:grpSpLocks/>
          </p:cNvGrpSpPr>
          <p:nvPr/>
        </p:nvGrpSpPr>
        <p:grpSpPr bwMode="auto">
          <a:xfrm>
            <a:off x="11407734" y="1304127"/>
            <a:ext cx="310294" cy="628857"/>
            <a:chOff x="4140" y="429"/>
            <a:chExt cx="1425" cy="2396"/>
          </a:xfrm>
        </p:grpSpPr>
        <p:sp>
          <p:nvSpPr>
            <p:cNvPr id="421" name="Freeform 322">
              <a:extLst>
                <a:ext uri="{FF2B5EF4-FFF2-40B4-BE49-F238E27FC236}">
                  <a16:creationId xmlns:a16="http://schemas.microsoft.com/office/drawing/2014/main" id="{D02ABE43-5E13-B145-B94C-C58F3DCAFA6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2" name="Rectangle 323">
              <a:extLst>
                <a:ext uri="{FF2B5EF4-FFF2-40B4-BE49-F238E27FC236}">
                  <a16:creationId xmlns:a16="http://schemas.microsoft.com/office/drawing/2014/main" id="{F00FC15D-81DF-154E-B346-A02E5BB09EB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324">
              <a:extLst>
                <a:ext uri="{FF2B5EF4-FFF2-40B4-BE49-F238E27FC236}">
                  <a16:creationId xmlns:a16="http://schemas.microsoft.com/office/drawing/2014/main" id="{9EDC6DEA-1800-2242-A41B-64290BDE53C6}"/>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325">
              <a:extLst>
                <a:ext uri="{FF2B5EF4-FFF2-40B4-BE49-F238E27FC236}">
                  <a16:creationId xmlns:a16="http://schemas.microsoft.com/office/drawing/2014/main" id="{6B645393-CB08-CD45-A32C-E0CAB8B28BE3}"/>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Rectangle 326">
              <a:extLst>
                <a:ext uri="{FF2B5EF4-FFF2-40B4-BE49-F238E27FC236}">
                  <a16:creationId xmlns:a16="http://schemas.microsoft.com/office/drawing/2014/main" id="{F7D8C71F-1046-024C-AFCA-5D7EEA3C217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327">
              <a:extLst>
                <a:ext uri="{FF2B5EF4-FFF2-40B4-BE49-F238E27FC236}">
                  <a16:creationId xmlns:a16="http://schemas.microsoft.com/office/drawing/2014/main" id="{71E1A54C-6480-8348-BEDE-47CF3F726578}"/>
                </a:ext>
              </a:extLst>
            </p:cNvPr>
            <p:cNvGrpSpPr>
              <a:grpSpLocks/>
            </p:cNvGrpSpPr>
            <p:nvPr/>
          </p:nvGrpSpPr>
          <p:grpSpPr bwMode="auto">
            <a:xfrm>
              <a:off x="4749" y="668"/>
              <a:ext cx="581" cy="145"/>
              <a:chOff x="614" y="2568"/>
              <a:chExt cx="725" cy="139"/>
            </a:xfrm>
          </p:grpSpPr>
          <p:sp>
            <p:nvSpPr>
              <p:cNvPr id="451" name="AutoShape 328">
                <a:extLst>
                  <a:ext uri="{FF2B5EF4-FFF2-40B4-BE49-F238E27FC236}">
                    <a16:creationId xmlns:a16="http://schemas.microsoft.com/office/drawing/2014/main" id="{499DC40C-0B22-A74B-B40C-9CA5C80CE82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2" name="AutoShape 329">
                <a:extLst>
                  <a:ext uri="{FF2B5EF4-FFF2-40B4-BE49-F238E27FC236}">
                    <a16:creationId xmlns:a16="http://schemas.microsoft.com/office/drawing/2014/main" id="{E345CCF7-1B7A-214C-B2E5-1D945CD5047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7" name="Rectangle 330">
              <a:extLst>
                <a:ext uri="{FF2B5EF4-FFF2-40B4-BE49-F238E27FC236}">
                  <a16:creationId xmlns:a16="http://schemas.microsoft.com/office/drawing/2014/main" id="{146B9F29-5633-F44E-82CA-96A9C11874E4}"/>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8" name="Group 331">
              <a:extLst>
                <a:ext uri="{FF2B5EF4-FFF2-40B4-BE49-F238E27FC236}">
                  <a16:creationId xmlns:a16="http://schemas.microsoft.com/office/drawing/2014/main" id="{B7B31D54-997E-CA40-BC79-A8CA3782888C}"/>
                </a:ext>
              </a:extLst>
            </p:cNvPr>
            <p:cNvGrpSpPr>
              <a:grpSpLocks/>
            </p:cNvGrpSpPr>
            <p:nvPr/>
          </p:nvGrpSpPr>
          <p:grpSpPr bwMode="auto">
            <a:xfrm>
              <a:off x="4747" y="994"/>
              <a:ext cx="581" cy="134"/>
              <a:chOff x="614" y="2568"/>
              <a:chExt cx="725" cy="139"/>
            </a:xfrm>
          </p:grpSpPr>
          <p:sp>
            <p:nvSpPr>
              <p:cNvPr id="449" name="AutoShape 332">
                <a:extLst>
                  <a:ext uri="{FF2B5EF4-FFF2-40B4-BE49-F238E27FC236}">
                    <a16:creationId xmlns:a16="http://schemas.microsoft.com/office/drawing/2014/main" id="{8C8F59CE-49E8-E249-A804-53F0926B437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0" name="AutoShape 333">
                <a:extLst>
                  <a:ext uri="{FF2B5EF4-FFF2-40B4-BE49-F238E27FC236}">
                    <a16:creationId xmlns:a16="http://schemas.microsoft.com/office/drawing/2014/main" id="{BBE3D6CA-D2D7-D04E-A7C9-17034A82A69F}"/>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9" name="Rectangle 334">
              <a:extLst>
                <a:ext uri="{FF2B5EF4-FFF2-40B4-BE49-F238E27FC236}">
                  <a16:creationId xmlns:a16="http://schemas.microsoft.com/office/drawing/2014/main" id="{EC90A815-552D-4643-8F79-4FC5339A187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335">
              <a:extLst>
                <a:ext uri="{FF2B5EF4-FFF2-40B4-BE49-F238E27FC236}">
                  <a16:creationId xmlns:a16="http://schemas.microsoft.com/office/drawing/2014/main" id="{9CEC9C5F-C4BB-F140-BE33-0423C8F6D78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1" name="Group 336">
              <a:extLst>
                <a:ext uri="{FF2B5EF4-FFF2-40B4-BE49-F238E27FC236}">
                  <a16:creationId xmlns:a16="http://schemas.microsoft.com/office/drawing/2014/main" id="{3461EF9B-32EC-A841-8B84-3BD9B042359D}"/>
                </a:ext>
              </a:extLst>
            </p:cNvPr>
            <p:cNvGrpSpPr>
              <a:grpSpLocks/>
            </p:cNvGrpSpPr>
            <p:nvPr/>
          </p:nvGrpSpPr>
          <p:grpSpPr bwMode="auto">
            <a:xfrm>
              <a:off x="4735" y="1627"/>
              <a:ext cx="582" cy="151"/>
              <a:chOff x="614" y="2568"/>
              <a:chExt cx="725" cy="139"/>
            </a:xfrm>
          </p:grpSpPr>
          <p:sp>
            <p:nvSpPr>
              <p:cNvPr id="447" name="AutoShape 337">
                <a:extLst>
                  <a:ext uri="{FF2B5EF4-FFF2-40B4-BE49-F238E27FC236}">
                    <a16:creationId xmlns:a16="http://schemas.microsoft.com/office/drawing/2014/main" id="{C12DA0B9-D020-804A-AA6F-04BFE406382C}"/>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8" name="AutoShape 338">
                <a:extLst>
                  <a:ext uri="{FF2B5EF4-FFF2-40B4-BE49-F238E27FC236}">
                    <a16:creationId xmlns:a16="http://schemas.microsoft.com/office/drawing/2014/main" id="{C7E49889-8F0A-DB4C-804B-5F65562052E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2" name="Freeform 339">
              <a:extLst>
                <a:ext uri="{FF2B5EF4-FFF2-40B4-BE49-F238E27FC236}">
                  <a16:creationId xmlns:a16="http://schemas.microsoft.com/office/drawing/2014/main" id="{5FC72E88-8F0F-D449-8C9F-591DBC274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3" name="Group 340">
              <a:extLst>
                <a:ext uri="{FF2B5EF4-FFF2-40B4-BE49-F238E27FC236}">
                  <a16:creationId xmlns:a16="http://schemas.microsoft.com/office/drawing/2014/main" id="{045EBA76-D01F-8941-9285-C8C91C04FB73}"/>
                </a:ext>
              </a:extLst>
            </p:cNvPr>
            <p:cNvGrpSpPr>
              <a:grpSpLocks/>
            </p:cNvGrpSpPr>
            <p:nvPr/>
          </p:nvGrpSpPr>
          <p:grpSpPr bwMode="auto">
            <a:xfrm>
              <a:off x="4739" y="1327"/>
              <a:ext cx="582" cy="139"/>
              <a:chOff x="614" y="2568"/>
              <a:chExt cx="725" cy="139"/>
            </a:xfrm>
          </p:grpSpPr>
          <p:sp>
            <p:nvSpPr>
              <p:cNvPr id="445" name="AutoShape 341">
                <a:extLst>
                  <a:ext uri="{FF2B5EF4-FFF2-40B4-BE49-F238E27FC236}">
                    <a16:creationId xmlns:a16="http://schemas.microsoft.com/office/drawing/2014/main" id="{B377F46C-FFD2-7B48-A9D2-A406500D844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6" name="AutoShape 342">
                <a:extLst>
                  <a:ext uri="{FF2B5EF4-FFF2-40B4-BE49-F238E27FC236}">
                    <a16:creationId xmlns:a16="http://schemas.microsoft.com/office/drawing/2014/main" id="{4C238E3E-1AE0-DB4B-8BC0-5FE11657A037}"/>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4" name="Rectangle 343">
              <a:extLst>
                <a:ext uri="{FF2B5EF4-FFF2-40B4-BE49-F238E27FC236}">
                  <a16:creationId xmlns:a16="http://schemas.microsoft.com/office/drawing/2014/main" id="{2550FBFE-80A0-0440-AA53-2A10199F335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5" name="Freeform 344">
              <a:extLst>
                <a:ext uri="{FF2B5EF4-FFF2-40B4-BE49-F238E27FC236}">
                  <a16:creationId xmlns:a16="http://schemas.microsoft.com/office/drawing/2014/main" id="{4ACF36E5-3FF3-D54D-842F-B34C0B4946E4}"/>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Freeform 345">
              <a:extLst>
                <a:ext uri="{FF2B5EF4-FFF2-40B4-BE49-F238E27FC236}">
                  <a16:creationId xmlns:a16="http://schemas.microsoft.com/office/drawing/2014/main" id="{677DD9DB-1C50-5144-A75B-2C54D04E4D1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7" name="Oval 346">
              <a:extLst>
                <a:ext uri="{FF2B5EF4-FFF2-40B4-BE49-F238E27FC236}">
                  <a16:creationId xmlns:a16="http://schemas.microsoft.com/office/drawing/2014/main" id="{7A51BDE6-2CBD-634E-8BA1-3B98F2048F9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Freeform 347">
              <a:extLst>
                <a:ext uri="{FF2B5EF4-FFF2-40B4-BE49-F238E27FC236}">
                  <a16:creationId xmlns:a16="http://schemas.microsoft.com/office/drawing/2014/main" id="{7D5A8A37-1408-354B-AB05-01EE1797F8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9" name="AutoShape 348">
              <a:extLst>
                <a:ext uri="{FF2B5EF4-FFF2-40B4-BE49-F238E27FC236}">
                  <a16:creationId xmlns:a16="http://schemas.microsoft.com/office/drawing/2014/main" id="{E5DF964A-0F54-B147-8EDB-9A8E306E900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349">
              <a:extLst>
                <a:ext uri="{FF2B5EF4-FFF2-40B4-BE49-F238E27FC236}">
                  <a16:creationId xmlns:a16="http://schemas.microsoft.com/office/drawing/2014/main" id="{8AC60531-C23D-0240-A9A0-DB95795EAC9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350">
              <a:extLst>
                <a:ext uri="{FF2B5EF4-FFF2-40B4-BE49-F238E27FC236}">
                  <a16:creationId xmlns:a16="http://schemas.microsoft.com/office/drawing/2014/main" id="{3E998E4F-8E38-A84F-90F7-8B06484DB51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Oval 351">
              <a:extLst>
                <a:ext uri="{FF2B5EF4-FFF2-40B4-BE49-F238E27FC236}">
                  <a16:creationId xmlns:a16="http://schemas.microsoft.com/office/drawing/2014/main" id="{59929D9F-6548-8746-BB4A-A2AD4FB5717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3" name="Oval 352">
              <a:extLst>
                <a:ext uri="{FF2B5EF4-FFF2-40B4-BE49-F238E27FC236}">
                  <a16:creationId xmlns:a16="http://schemas.microsoft.com/office/drawing/2014/main" id="{B13D434C-5D59-2048-828B-12A6C9D4C69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4" name="Rectangle 353">
              <a:extLst>
                <a:ext uri="{FF2B5EF4-FFF2-40B4-BE49-F238E27FC236}">
                  <a16:creationId xmlns:a16="http://schemas.microsoft.com/office/drawing/2014/main" id="{82DE1C84-4210-9D4D-8FC7-AF51CD380C7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53" name="Group 354">
            <a:extLst>
              <a:ext uri="{FF2B5EF4-FFF2-40B4-BE49-F238E27FC236}">
                <a16:creationId xmlns:a16="http://schemas.microsoft.com/office/drawing/2014/main" id="{A7760296-0E60-8845-9D47-C2BE6019E53E}"/>
              </a:ext>
            </a:extLst>
          </p:cNvPr>
          <p:cNvGrpSpPr>
            <a:grpSpLocks/>
          </p:cNvGrpSpPr>
          <p:nvPr/>
        </p:nvGrpSpPr>
        <p:grpSpPr bwMode="auto">
          <a:xfrm>
            <a:off x="6313356" y="1297050"/>
            <a:ext cx="525462" cy="434975"/>
            <a:chOff x="-44" y="1473"/>
            <a:chExt cx="981" cy="1105"/>
          </a:xfrm>
        </p:grpSpPr>
        <p:pic>
          <p:nvPicPr>
            <p:cNvPr id="454" name="Picture 355" descr="desktop_computer_stylized_medium">
              <a:extLst>
                <a:ext uri="{FF2B5EF4-FFF2-40B4-BE49-F238E27FC236}">
                  <a16:creationId xmlns:a16="http://schemas.microsoft.com/office/drawing/2014/main" id="{A81B710C-1F80-EE43-B9CC-378DDAF643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5" name="Freeform 356">
              <a:extLst>
                <a:ext uri="{FF2B5EF4-FFF2-40B4-BE49-F238E27FC236}">
                  <a16:creationId xmlns:a16="http://schemas.microsoft.com/office/drawing/2014/main" id="{BAB7562D-9764-424D-A631-C35354FE35B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Rectangle 1">
            <a:extLst>
              <a:ext uri="{FF2B5EF4-FFF2-40B4-BE49-F238E27FC236}">
                <a16:creationId xmlns:a16="http://schemas.microsoft.com/office/drawing/2014/main" id="{B5E2627F-105E-9C4B-8EF1-85CC04C8EABE}"/>
              </a:ext>
            </a:extLst>
          </p:cNvPr>
          <p:cNvSpPr/>
          <p:nvPr/>
        </p:nvSpPr>
        <p:spPr>
          <a:xfrm>
            <a:off x="6083300" y="1130300"/>
            <a:ext cx="5981700" cy="542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6" name="Slide Number Placeholder 2">
            <a:extLst>
              <a:ext uri="{FF2B5EF4-FFF2-40B4-BE49-F238E27FC236}">
                <a16:creationId xmlns:a16="http://schemas.microsoft.com/office/drawing/2014/main" id="{610A18A4-A347-C644-9049-7E6828F7CD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142</a:t>
            </a:fld>
            <a:endParaRPr lang="en-US" dirty="0"/>
          </a:p>
        </p:txBody>
      </p:sp>
    </p:spTree>
    <p:extLst>
      <p:ext uri="{BB962C8B-B14F-4D97-AF65-F5344CB8AC3E}">
        <p14:creationId xmlns:p14="http://schemas.microsoft.com/office/powerpoint/2010/main" val="241841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par>
                          <p:cTn id="13" fill="hold">
                            <p:stCondLst>
                              <p:cond delay="500"/>
                            </p:stCondLst>
                            <p:childTnLst>
                              <p:par>
                                <p:cTn id="14" presetID="0" presetClass="path" presetSubtype="0" accel="50000" decel="50000" fill="hold" nodeType="afterEffect">
                                  <p:stCondLst>
                                    <p:cond delay="0"/>
                                  </p:stCondLst>
                                  <p:childTnLst>
                                    <p:animMotion origin="layout" path="M -0.00391 -0.00579 C -0.00378 0.12338 -0.00365 0.25231 -0.00339 0.38125 L 0.13737 0.3838 C 0.1375 0.22755 0.13789 0.12685 0.13815 -0.02894 " pathEditMode="relative" rAng="0" ptsTypes="AAAA">
                                      <p:cBhvr>
                                        <p:cTn id="15" dur="2000" fill="hold"/>
                                        <p:tgtEl>
                                          <p:spTgt spid="9"/>
                                        </p:tgtEl>
                                        <p:attrNameLst>
                                          <p:attrName>ppt_x</p:attrName>
                                          <p:attrName>ppt_y</p:attrName>
                                        </p:attrNameLst>
                                      </p:cBhvr>
                                      <p:rCtr x="7096" y="18310"/>
                                    </p:animMotion>
                                  </p:childTnLst>
                                </p:cTn>
                              </p:par>
                            </p:childTnLst>
                          </p:cTn>
                        </p:par>
                        <p:par>
                          <p:cTn id="16" fill="hold">
                            <p:stCondLst>
                              <p:cond delay="2500"/>
                            </p:stCondLst>
                            <p:childTnLst>
                              <p:par>
                                <p:cTn id="17" presetID="9" presetClass="exit" presetSubtype="0" fill="hold" grpId="1" nodeType="afterEffect">
                                  <p:stCondLst>
                                    <p:cond delay="0"/>
                                  </p:stCondLst>
                                  <p:childTnLst>
                                    <p:animEffect transition="out" filter="dissolve">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childTnLst>
                          </p:cTn>
                        </p:par>
                        <p:par>
                          <p:cTn id="20" fill="hold">
                            <p:stCondLst>
                              <p:cond delay="3000"/>
                            </p:stCondLst>
                            <p:childTnLst>
                              <p:par>
                                <p:cTn id="21" presetID="9" presetClass="exit" presetSubtype="0" fill="hold" nodeType="afterEffect">
                                  <p:stCondLst>
                                    <p:cond delay="0"/>
                                  </p:stCondLst>
                                  <p:childTnLst>
                                    <p:animEffect transition="out" filter="dissolve">
                                      <p:cBhvr>
                                        <p:cTn id="22" dur="500"/>
                                        <p:tgtEl>
                                          <p:spTgt spid="9"/>
                                        </p:tgtEl>
                                      </p:cBhvr>
                                    </p:animEffect>
                                    <p:set>
                                      <p:cBhvr>
                                        <p:cTn id="23" dur="1" fill="hold">
                                          <p:stCondLst>
                                            <p:cond delay="499"/>
                                          </p:stCondLst>
                                        </p:cTn>
                                        <p:tgtEl>
                                          <p:spTgt spid="9"/>
                                        </p:tgtEl>
                                        <p:attrNameLst>
                                          <p:attrName>style.visibility</p:attrName>
                                        </p:attrNameLst>
                                      </p:cBhvr>
                                      <p:to>
                                        <p:strVal val="hidden"/>
                                      </p:to>
                                    </p:set>
                                  </p:childTnLst>
                                </p:cTn>
                              </p:par>
                            </p:childTnLst>
                          </p:cTn>
                        </p:par>
                        <p:par>
                          <p:cTn id="24" fill="hold">
                            <p:stCondLst>
                              <p:cond delay="3500"/>
                            </p:stCondLst>
                            <p:childTnLst>
                              <p:par>
                                <p:cTn id="25" presetID="9" presetClass="entr" presetSubtype="0" fill="hold" grpId="1" nodeType="afterEffect">
                                  <p:stCondLst>
                                    <p:cond delay="1000"/>
                                  </p:stCondLst>
                                  <p:childTnLst>
                                    <p:set>
                                      <p:cBhvr>
                                        <p:cTn id="26" dur="1" fill="hold">
                                          <p:stCondLst>
                                            <p:cond delay="0"/>
                                          </p:stCondLst>
                                        </p:cTn>
                                        <p:tgtEl>
                                          <p:spTgt spid="14"/>
                                        </p:tgtEl>
                                        <p:attrNameLst>
                                          <p:attrName>style.visibility</p:attrName>
                                        </p:attrNameLst>
                                      </p:cBhvr>
                                      <p:to>
                                        <p:strVal val="visible"/>
                                      </p:to>
                                    </p:set>
                                    <p:animEffect transition="in" filter="dissolve">
                                      <p:cBhvr>
                                        <p:cTn id="27" dur="500"/>
                                        <p:tgtEl>
                                          <p:spTgt spid="14"/>
                                        </p:tgtEl>
                                      </p:cBhvr>
                                    </p:animEffect>
                                  </p:childTnLst>
                                </p:cTn>
                              </p:par>
                              <p:par>
                                <p:cTn id="28" presetID="0" presetClass="path" presetSubtype="0" accel="50000" decel="50000" fill="hold" nodeType="withEffect">
                                  <p:stCondLst>
                                    <p:cond delay="0"/>
                                  </p:stCondLst>
                                  <p:childTnLst>
                                    <p:animMotion origin="layout" path="M -0.003 0.02986 C -0.003 0.16782 -0.003 0.15208 -0.003 0.29027 " pathEditMode="relative" rAng="0" ptsTypes="AA">
                                      <p:cBhvr>
                                        <p:cTn id="29" dur="2000" fill="hold"/>
                                        <p:tgtEl>
                                          <p:spTgt spid="10"/>
                                        </p:tgtEl>
                                        <p:attrNameLst>
                                          <p:attrName>ppt_x</p:attrName>
                                          <p:attrName>ppt_y</p:attrName>
                                        </p:attrNameLst>
                                      </p:cBhvr>
                                      <p:rCtr x="0" y="13009"/>
                                    </p:animMotion>
                                  </p:childTnLst>
                                </p:cTn>
                              </p:par>
                            </p:childTnLst>
                          </p:cTn>
                        </p:par>
                        <p:par>
                          <p:cTn id="30" fill="hold">
                            <p:stCondLst>
                              <p:cond delay="5500"/>
                            </p:stCondLst>
                            <p:childTnLst>
                              <p:par>
                                <p:cTn id="31" presetID="9" presetClass="entr" presetSubtype="0"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par>
                          <p:cTn id="34" fill="hold">
                            <p:stCondLst>
                              <p:cond delay="6000"/>
                            </p:stCondLst>
                            <p:childTnLst>
                              <p:par>
                                <p:cTn id="35" presetID="9" presetClass="entr" presetSubtype="0" fill="hold" grpId="0" nodeType="afterEffect">
                                  <p:stCondLst>
                                    <p:cond delay="1000"/>
                                  </p:stCondLst>
                                  <p:childTnLst>
                                    <p:set>
                                      <p:cBhvr>
                                        <p:cTn id="36" dur="1" fill="hold">
                                          <p:stCondLst>
                                            <p:cond delay="0"/>
                                          </p:stCondLst>
                                        </p:cTn>
                                        <p:tgtEl>
                                          <p:spTgt spid="15"/>
                                        </p:tgtEl>
                                        <p:attrNameLst>
                                          <p:attrName>style.visibility</p:attrName>
                                        </p:attrNameLst>
                                      </p:cBhvr>
                                      <p:to>
                                        <p:strVal val="visible"/>
                                      </p:to>
                                    </p:set>
                                    <p:animEffect transition="in" filter="dissolve">
                                      <p:cBhvr>
                                        <p:cTn id="37" dur="500"/>
                                        <p:tgtEl>
                                          <p:spTgt spid="15"/>
                                        </p:tgtEl>
                                      </p:cBhvr>
                                    </p:animEffect>
                                  </p:childTnLst>
                                </p:cTn>
                              </p:par>
                            </p:childTnLst>
                          </p:cTn>
                        </p:par>
                        <p:par>
                          <p:cTn id="38" fill="hold">
                            <p:stCondLst>
                              <p:cond delay="7500"/>
                            </p:stCondLst>
                            <p:childTnLst>
                              <p:par>
                                <p:cTn id="39" presetID="9" presetClass="entr" presetSubtype="0" fill="hold" grpId="0" nodeType="afterEffect">
                                  <p:stCondLst>
                                    <p:cond delay="100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par>
                          <p:cTn id="42" fill="hold">
                            <p:stCondLst>
                              <p:cond delay="9000"/>
                            </p:stCondLst>
                            <p:childTnLst>
                              <p:par>
                                <p:cTn id="43" presetID="9" presetClass="exit" presetSubtype="0" fill="hold" grpId="1" nodeType="afterEffect">
                                  <p:stCondLst>
                                    <p:cond delay="0"/>
                                  </p:stCondLst>
                                  <p:childTnLst>
                                    <p:animEffect transition="out" filter="dissolv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childTnLst>
                          </p:cTn>
                        </p:par>
                        <p:par>
                          <p:cTn id="46" fill="hold">
                            <p:stCondLst>
                              <p:cond delay="9500"/>
                            </p:stCondLst>
                            <p:childTnLst>
                              <p:par>
                                <p:cTn id="47" presetID="0" presetClass="path" presetSubtype="0" accel="50000" decel="50000" fill="hold" nodeType="afterEffect">
                                  <p:stCondLst>
                                    <p:cond delay="1000"/>
                                  </p:stCondLst>
                                  <p:childTnLst>
                                    <p:animMotion origin="layout" path="M -0.00287 0.30555 L -0.00287 0.45555 L 0.20364 0.45555 L 0.20364 0.00162 " pathEditMode="relative" rAng="0" ptsTypes="AAAA">
                                      <p:cBhvr>
                                        <p:cTn id="48" dur="2000" fill="hold"/>
                                        <p:tgtEl>
                                          <p:spTgt spid="10"/>
                                        </p:tgtEl>
                                        <p:attrNameLst>
                                          <p:attrName>ppt_x</p:attrName>
                                          <p:attrName>ppt_y</p:attrName>
                                        </p:attrNameLst>
                                      </p:cBhvr>
                                      <p:rCtr x="10326" y="-7708"/>
                                    </p:animMotion>
                                  </p:childTnLst>
                                </p:cTn>
                              </p:par>
                            </p:childTnLst>
                          </p:cTn>
                        </p:par>
                        <p:par>
                          <p:cTn id="49" fill="hold">
                            <p:stCondLst>
                              <p:cond delay="12500"/>
                            </p:stCondLst>
                            <p:childTnLst>
                              <p:par>
                                <p:cTn id="50" presetID="9" presetClass="exit" presetSubtype="0" fill="hold" grpId="1" nodeType="afterEffect">
                                  <p:stCondLst>
                                    <p:cond delay="0"/>
                                  </p:stCondLst>
                                  <p:childTnLst>
                                    <p:animEffect transition="out" filter="dissolve">
                                      <p:cBhvr>
                                        <p:cTn id="51" dur="500"/>
                                        <p:tgtEl>
                                          <p:spTgt spid="15"/>
                                        </p:tgtEl>
                                      </p:cBhvr>
                                    </p:animEffect>
                                    <p:set>
                                      <p:cBhvr>
                                        <p:cTn id="52" dur="1" fill="hold">
                                          <p:stCondLst>
                                            <p:cond delay="499"/>
                                          </p:stCondLst>
                                        </p:cTn>
                                        <p:tgtEl>
                                          <p:spTgt spid="15"/>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par>
                                <p:cTn id="56" presetID="9" presetClass="exit" presetSubtype="0" fill="hold" grpId="1" nodeType="withEffect">
                                  <p:stCondLst>
                                    <p:cond delay="0"/>
                                  </p:stCondLst>
                                  <p:childTnLst>
                                    <p:animEffect transition="out" filter="dissolv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childTnLst>
                          </p:cTn>
                        </p:par>
                        <p:par>
                          <p:cTn id="59" fill="hold">
                            <p:stCondLst>
                              <p:cond delay="13000"/>
                            </p:stCondLst>
                            <p:childTnLst>
                              <p:par>
                                <p:cTn id="60" presetID="9" presetClass="exit" presetSubtype="0" fill="hold" nodeType="afterEffect">
                                  <p:stCondLst>
                                    <p:cond delay="0"/>
                                  </p:stCondLst>
                                  <p:childTnLst>
                                    <p:animEffect transition="out" filter="dissolv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childTnLst>
                          </p:cTn>
                        </p:par>
                        <p:par>
                          <p:cTn id="63" fill="hold">
                            <p:stCondLst>
                              <p:cond delay="13500"/>
                            </p:stCondLst>
                            <p:childTnLst>
                              <p:par>
                                <p:cTn id="64" presetID="9" presetClass="entr" presetSubtype="0" fill="hold" grpId="0" nodeType="afterEffect">
                                  <p:stCondLst>
                                    <p:cond delay="1000"/>
                                  </p:stCondLst>
                                  <p:childTnLst>
                                    <p:set>
                                      <p:cBhvr>
                                        <p:cTn id="65" dur="1" fill="hold">
                                          <p:stCondLst>
                                            <p:cond delay="0"/>
                                          </p:stCondLst>
                                        </p:cTn>
                                        <p:tgtEl>
                                          <p:spTgt spid="18"/>
                                        </p:tgtEl>
                                        <p:attrNameLst>
                                          <p:attrName>style.visibility</p:attrName>
                                        </p:attrNameLst>
                                      </p:cBhvr>
                                      <p:to>
                                        <p:strVal val="visible"/>
                                      </p:to>
                                    </p:set>
                                    <p:animEffect transition="in" filter="dissolve">
                                      <p:cBhvr>
                                        <p:cTn id="66" dur="500"/>
                                        <p:tgtEl>
                                          <p:spTgt spid="18"/>
                                        </p:tgtEl>
                                      </p:cBhvr>
                                    </p:animEffect>
                                  </p:childTnLst>
                                </p:cTn>
                              </p:par>
                            </p:childTnLst>
                          </p:cTn>
                        </p:par>
                        <p:par>
                          <p:cTn id="67" fill="hold">
                            <p:stCondLst>
                              <p:cond delay="15000"/>
                            </p:stCondLst>
                            <p:childTnLst>
                              <p:par>
                                <p:cTn id="68" presetID="0" presetClass="path" presetSubtype="0" accel="50000" decel="50000" fill="hold" nodeType="afterEffect">
                                  <p:stCondLst>
                                    <p:cond delay="0"/>
                                  </p:stCondLst>
                                  <p:childTnLst>
                                    <p:animMotion origin="layout" path="M -0.00182 0.00162 L -0.00182 0.50995 L 0.25794 0.50995 L 0.25794 0.03495 " pathEditMode="relative" rAng="0" ptsTypes="AAAA">
                                      <p:cBhvr>
                                        <p:cTn id="69" dur="2000" fill="hold"/>
                                        <p:tgtEl>
                                          <p:spTgt spid="11"/>
                                        </p:tgtEl>
                                        <p:attrNameLst>
                                          <p:attrName>ppt_x</p:attrName>
                                          <p:attrName>ppt_y</p:attrName>
                                        </p:attrNameLst>
                                      </p:cBhvr>
                                      <p:rCtr x="12982" y="25417"/>
                                    </p:animMotion>
                                  </p:childTnLst>
                                </p:cTn>
                              </p:par>
                            </p:childTnLst>
                          </p:cTn>
                        </p:par>
                        <p:par>
                          <p:cTn id="70" fill="hold">
                            <p:stCondLst>
                              <p:cond delay="17000"/>
                            </p:stCondLst>
                            <p:childTnLst>
                              <p:par>
                                <p:cTn id="71" presetID="9" presetClass="exit" presetSubtype="0" fill="hold" grpId="1" nodeType="afterEffect">
                                  <p:stCondLst>
                                    <p:cond delay="0"/>
                                  </p:stCondLst>
                                  <p:childTnLst>
                                    <p:animEffect transition="out" filter="dissolve">
                                      <p:cBhvr>
                                        <p:cTn id="72" dur="500"/>
                                        <p:tgtEl>
                                          <p:spTgt spid="18"/>
                                        </p:tgtEl>
                                      </p:cBhvr>
                                    </p:animEffect>
                                    <p:set>
                                      <p:cBhvr>
                                        <p:cTn id="73" dur="1" fill="hold">
                                          <p:stCondLst>
                                            <p:cond delay="499"/>
                                          </p:stCondLst>
                                        </p:cTn>
                                        <p:tgtEl>
                                          <p:spTgt spid="18"/>
                                        </p:tgtEl>
                                        <p:attrNameLst>
                                          <p:attrName>style.visibility</p:attrName>
                                        </p:attrNameLst>
                                      </p:cBhvr>
                                      <p:to>
                                        <p:strVal val="hidden"/>
                                      </p:to>
                                    </p:set>
                                  </p:childTnLst>
                                </p:cTn>
                              </p:par>
                            </p:childTnLst>
                          </p:cTn>
                        </p:par>
                        <p:par>
                          <p:cTn id="74" fill="hold">
                            <p:stCondLst>
                              <p:cond delay="17500"/>
                            </p:stCondLst>
                            <p:childTnLst>
                              <p:par>
                                <p:cTn id="75" presetID="9" presetClass="exit" presetSubtype="0" fill="hold" nodeType="afterEffect">
                                  <p:stCondLst>
                                    <p:cond delay="0"/>
                                  </p:stCondLst>
                                  <p:childTnLst>
                                    <p:animEffect transition="out" filter="dissolve">
                                      <p:cBhvr>
                                        <p:cTn id="76" dur="500"/>
                                        <p:tgtEl>
                                          <p:spTgt spid="11"/>
                                        </p:tgtEl>
                                      </p:cBhvr>
                                    </p:animEffect>
                                    <p:set>
                                      <p:cBhvr>
                                        <p:cTn id="77" dur="1" fill="hold">
                                          <p:stCondLst>
                                            <p:cond delay="499"/>
                                          </p:stCondLst>
                                        </p:cTn>
                                        <p:tgtEl>
                                          <p:spTgt spid="11"/>
                                        </p:tgtEl>
                                        <p:attrNameLst>
                                          <p:attrName>style.visibility</p:attrName>
                                        </p:attrNameLst>
                                      </p:cBhvr>
                                      <p:to>
                                        <p:strVal val="hidden"/>
                                      </p:to>
                                    </p:set>
                                  </p:childTnLst>
                                </p:cTn>
                              </p:par>
                            </p:childTnLst>
                          </p:cTn>
                        </p:par>
                        <p:par>
                          <p:cTn id="78" fill="hold">
                            <p:stCondLst>
                              <p:cond delay="18000"/>
                            </p:stCondLst>
                            <p:childTnLst>
                              <p:par>
                                <p:cTn id="79" presetID="9" presetClass="entr" presetSubtype="0" fill="hold" grpId="0" nodeType="afterEffect">
                                  <p:stCondLst>
                                    <p:cond delay="1000"/>
                                  </p:stCondLst>
                                  <p:childTnLst>
                                    <p:set>
                                      <p:cBhvr>
                                        <p:cTn id="80" dur="1" fill="hold">
                                          <p:stCondLst>
                                            <p:cond delay="0"/>
                                          </p:stCondLst>
                                        </p:cTn>
                                        <p:tgtEl>
                                          <p:spTgt spid="405"/>
                                        </p:tgtEl>
                                        <p:attrNameLst>
                                          <p:attrName>style.visibility</p:attrName>
                                        </p:attrNameLst>
                                      </p:cBhvr>
                                      <p:to>
                                        <p:strVal val="visible"/>
                                      </p:to>
                                    </p:set>
                                    <p:animEffect transition="in" filter="dissolve">
                                      <p:cBhvr>
                                        <p:cTn id="81" dur="500"/>
                                        <p:tgtEl>
                                          <p:spTgt spid="405"/>
                                        </p:tgtEl>
                                      </p:cBhvr>
                                    </p:animEffect>
                                  </p:childTnLst>
                                </p:cTn>
                              </p:par>
                            </p:childTnLst>
                          </p:cTn>
                        </p:par>
                        <p:par>
                          <p:cTn id="82" fill="hold">
                            <p:stCondLst>
                              <p:cond delay="19500"/>
                            </p:stCondLst>
                            <p:childTnLst>
                              <p:par>
                                <p:cTn id="83" presetID="0" presetClass="path" presetSubtype="0" accel="50000" decel="50000" fill="hold" nodeType="afterEffect">
                                  <p:stCondLst>
                                    <p:cond delay="0"/>
                                  </p:stCondLst>
                                  <p:childTnLst>
                                    <p:animMotion origin="layout" path="M 0.00065 0.04351 C 0.00065 0.17338 0.00065 0.30277 0.00104 0.43263 L 0.11484 0.43541 C 0.11484 0.278 0.11523 0.11527 0.11563 -0.04028 " pathEditMode="relative" rAng="0" ptsTypes="AAAA">
                                      <p:cBhvr>
                                        <p:cTn id="84" dur="2000" fill="hold"/>
                                        <p:tgtEl>
                                          <p:spTgt spid="417"/>
                                        </p:tgtEl>
                                        <p:attrNameLst>
                                          <p:attrName>ppt_x</p:attrName>
                                          <p:attrName>ppt_y</p:attrName>
                                        </p:attrNameLst>
                                      </p:cBhvr>
                                      <p:rCtr x="5742" y="15394"/>
                                    </p:animMotion>
                                  </p:childTnLst>
                                </p:cTn>
                              </p:par>
                            </p:childTnLst>
                          </p:cTn>
                        </p:par>
                        <p:par>
                          <p:cTn id="85" fill="hold">
                            <p:stCondLst>
                              <p:cond delay="21500"/>
                            </p:stCondLst>
                            <p:childTnLst>
                              <p:par>
                                <p:cTn id="86" presetID="9" presetClass="exit" presetSubtype="0" fill="hold" grpId="1" nodeType="afterEffect">
                                  <p:stCondLst>
                                    <p:cond delay="0"/>
                                  </p:stCondLst>
                                  <p:childTnLst>
                                    <p:animEffect transition="out" filter="dissolve">
                                      <p:cBhvr>
                                        <p:cTn id="87" dur="500"/>
                                        <p:tgtEl>
                                          <p:spTgt spid="405"/>
                                        </p:tgtEl>
                                      </p:cBhvr>
                                    </p:animEffect>
                                    <p:set>
                                      <p:cBhvr>
                                        <p:cTn id="88" dur="1" fill="hold">
                                          <p:stCondLst>
                                            <p:cond delay="499"/>
                                          </p:stCondLst>
                                        </p:cTn>
                                        <p:tgtEl>
                                          <p:spTgt spid="405"/>
                                        </p:tgtEl>
                                        <p:attrNameLst>
                                          <p:attrName>style.visibility</p:attrName>
                                        </p:attrNameLst>
                                      </p:cBhvr>
                                      <p:to>
                                        <p:strVal val="hidden"/>
                                      </p:to>
                                    </p:set>
                                  </p:childTnLst>
                                </p:cTn>
                              </p:par>
                            </p:childTnLst>
                          </p:cTn>
                        </p:par>
                        <p:par>
                          <p:cTn id="89" fill="hold">
                            <p:stCondLst>
                              <p:cond delay="22000"/>
                            </p:stCondLst>
                            <p:childTnLst>
                              <p:par>
                                <p:cTn id="90" presetID="9" presetClass="exit" presetSubtype="0" fill="hold" nodeType="afterEffect">
                                  <p:stCondLst>
                                    <p:cond delay="0"/>
                                  </p:stCondLst>
                                  <p:childTnLst>
                                    <p:animEffect transition="out" filter="dissolve">
                                      <p:cBhvr>
                                        <p:cTn id="91" dur="500"/>
                                        <p:tgtEl>
                                          <p:spTgt spid="417"/>
                                        </p:tgtEl>
                                      </p:cBhvr>
                                    </p:animEffect>
                                    <p:set>
                                      <p:cBhvr>
                                        <p:cTn id="92" dur="1" fill="hold">
                                          <p:stCondLst>
                                            <p:cond delay="499"/>
                                          </p:stCondLst>
                                        </p:cTn>
                                        <p:tgtEl>
                                          <p:spTgt spid="417"/>
                                        </p:tgtEl>
                                        <p:attrNameLst>
                                          <p:attrName>style.visibility</p:attrName>
                                        </p:attrNameLst>
                                      </p:cBhvr>
                                      <p:to>
                                        <p:strVal val="hidden"/>
                                      </p:to>
                                    </p:set>
                                  </p:childTnLst>
                                </p:cTn>
                              </p:par>
                            </p:childTnLst>
                          </p:cTn>
                        </p:par>
                        <p:par>
                          <p:cTn id="93" fill="hold">
                            <p:stCondLst>
                              <p:cond delay="22500"/>
                            </p:stCondLst>
                            <p:childTnLst>
                              <p:par>
                                <p:cTn id="94" presetID="9" presetClass="entr" presetSubtype="0" fill="hold" grpId="1" nodeType="afterEffect">
                                  <p:stCondLst>
                                    <p:cond delay="1000"/>
                                  </p:stCondLst>
                                  <p:childTnLst>
                                    <p:set>
                                      <p:cBhvr>
                                        <p:cTn id="95" dur="1" fill="hold">
                                          <p:stCondLst>
                                            <p:cond delay="0"/>
                                          </p:stCondLst>
                                        </p:cTn>
                                        <p:tgtEl>
                                          <p:spTgt spid="406"/>
                                        </p:tgtEl>
                                        <p:attrNameLst>
                                          <p:attrName>style.visibility</p:attrName>
                                        </p:attrNameLst>
                                      </p:cBhvr>
                                      <p:to>
                                        <p:strVal val="visible"/>
                                      </p:to>
                                    </p:set>
                                    <p:animEffect transition="in" filter="dissolve">
                                      <p:cBhvr>
                                        <p:cTn id="96" dur="500"/>
                                        <p:tgtEl>
                                          <p:spTgt spid="406"/>
                                        </p:tgtEl>
                                      </p:cBhvr>
                                    </p:animEffect>
                                  </p:childTnLst>
                                </p:cTn>
                              </p:par>
                              <p:par>
                                <p:cTn id="97" presetID="0" presetClass="path" presetSubtype="0" accel="50000" decel="50000" fill="hold" nodeType="withEffect">
                                  <p:stCondLst>
                                    <p:cond delay="0"/>
                                  </p:stCondLst>
                                  <p:childTnLst>
                                    <p:animMotion origin="layout" path="M -0.00299 0.02986 C -0.00299 0.16783 -0.00299 0.05533 -0.00299 0.19375 " pathEditMode="relative" rAng="0" ptsTypes="AA">
                                      <p:cBhvr>
                                        <p:cTn id="98" dur="2000" fill="hold"/>
                                        <p:tgtEl>
                                          <p:spTgt spid="414"/>
                                        </p:tgtEl>
                                        <p:attrNameLst>
                                          <p:attrName>ppt_x</p:attrName>
                                          <p:attrName>ppt_y</p:attrName>
                                        </p:attrNameLst>
                                      </p:cBhvr>
                                      <p:rCtr x="0" y="8194"/>
                                    </p:animMotion>
                                  </p:childTnLst>
                                </p:cTn>
                              </p:par>
                            </p:childTnLst>
                          </p:cTn>
                        </p:par>
                        <p:par>
                          <p:cTn id="99" fill="hold">
                            <p:stCondLst>
                              <p:cond delay="24500"/>
                            </p:stCondLst>
                            <p:childTnLst>
                              <p:par>
                                <p:cTn id="100" presetID="9" presetClass="entr" presetSubtype="0" fill="hold" grpId="0" nodeType="afterEffect">
                                  <p:stCondLst>
                                    <p:cond delay="0"/>
                                  </p:stCondLst>
                                  <p:childTnLst>
                                    <p:set>
                                      <p:cBhvr>
                                        <p:cTn id="101" dur="1" fill="hold">
                                          <p:stCondLst>
                                            <p:cond delay="0"/>
                                          </p:stCondLst>
                                        </p:cTn>
                                        <p:tgtEl>
                                          <p:spTgt spid="408"/>
                                        </p:tgtEl>
                                        <p:attrNameLst>
                                          <p:attrName>style.visibility</p:attrName>
                                        </p:attrNameLst>
                                      </p:cBhvr>
                                      <p:to>
                                        <p:strVal val="visible"/>
                                      </p:to>
                                    </p:set>
                                    <p:animEffect transition="in" filter="dissolve">
                                      <p:cBhvr>
                                        <p:cTn id="102" dur="500"/>
                                        <p:tgtEl>
                                          <p:spTgt spid="408"/>
                                        </p:tgtEl>
                                      </p:cBhvr>
                                    </p:animEffect>
                                  </p:childTnLst>
                                </p:cTn>
                              </p:par>
                            </p:childTnLst>
                          </p:cTn>
                        </p:par>
                        <p:par>
                          <p:cTn id="103" fill="hold">
                            <p:stCondLst>
                              <p:cond delay="25000"/>
                            </p:stCondLst>
                            <p:childTnLst>
                              <p:par>
                                <p:cTn id="104" presetID="9" presetClass="entr" presetSubtype="0" fill="hold" grpId="0" nodeType="afterEffect">
                                  <p:stCondLst>
                                    <p:cond delay="1000"/>
                                  </p:stCondLst>
                                  <p:childTnLst>
                                    <p:set>
                                      <p:cBhvr>
                                        <p:cTn id="105" dur="1" fill="hold">
                                          <p:stCondLst>
                                            <p:cond delay="0"/>
                                          </p:stCondLst>
                                        </p:cTn>
                                        <p:tgtEl>
                                          <p:spTgt spid="407"/>
                                        </p:tgtEl>
                                        <p:attrNameLst>
                                          <p:attrName>style.visibility</p:attrName>
                                        </p:attrNameLst>
                                      </p:cBhvr>
                                      <p:to>
                                        <p:strVal val="visible"/>
                                      </p:to>
                                    </p:set>
                                    <p:animEffect transition="in" filter="dissolve">
                                      <p:cBhvr>
                                        <p:cTn id="106" dur="500"/>
                                        <p:tgtEl>
                                          <p:spTgt spid="407"/>
                                        </p:tgtEl>
                                      </p:cBhvr>
                                    </p:animEffect>
                                  </p:childTnLst>
                                </p:cTn>
                              </p:par>
                            </p:childTnLst>
                          </p:cTn>
                        </p:par>
                        <p:par>
                          <p:cTn id="107" fill="hold">
                            <p:stCondLst>
                              <p:cond delay="26500"/>
                            </p:stCondLst>
                            <p:childTnLst>
                              <p:par>
                                <p:cTn id="108" presetID="9" presetClass="exit" presetSubtype="0" fill="hold" grpId="1" nodeType="afterEffect">
                                  <p:stCondLst>
                                    <p:cond delay="1000"/>
                                  </p:stCondLst>
                                  <p:childTnLst>
                                    <p:animEffect transition="out" filter="dissolve">
                                      <p:cBhvr>
                                        <p:cTn id="109" dur="500"/>
                                        <p:tgtEl>
                                          <p:spTgt spid="408"/>
                                        </p:tgtEl>
                                      </p:cBhvr>
                                    </p:animEffect>
                                    <p:set>
                                      <p:cBhvr>
                                        <p:cTn id="110" dur="1" fill="hold">
                                          <p:stCondLst>
                                            <p:cond delay="499"/>
                                          </p:stCondLst>
                                        </p:cTn>
                                        <p:tgtEl>
                                          <p:spTgt spid="408"/>
                                        </p:tgtEl>
                                        <p:attrNameLst>
                                          <p:attrName>style.visibility</p:attrName>
                                        </p:attrNameLst>
                                      </p:cBhvr>
                                      <p:to>
                                        <p:strVal val="hidden"/>
                                      </p:to>
                                    </p:set>
                                  </p:childTnLst>
                                </p:cTn>
                              </p:par>
                            </p:childTnLst>
                          </p:cTn>
                        </p:par>
                        <p:par>
                          <p:cTn id="111" fill="hold">
                            <p:stCondLst>
                              <p:cond delay="28000"/>
                            </p:stCondLst>
                            <p:childTnLst>
                              <p:par>
                                <p:cTn id="112" presetID="9" presetClass="entr" presetSubtype="0" fill="hold" grpId="0" nodeType="afterEffect">
                                  <p:stCondLst>
                                    <p:cond delay="1000"/>
                                  </p:stCondLst>
                                  <p:childTnLst>
                                    <p:set>
                                      <p:cBhvr>
                                        <p:cTn id="113" dur="1" fill="hold">
                                          <p:stCondLst>
                                            <p:cond delay="0"/>
                                          </p:stCondLst>
                                        </p:cTn>
                                        <p:tgtEl>
                                          <p:spTgt spid="410"/>
                                        </p:tgtEl>
                                        <p:attrNameLst>
                                          <p:attrName>style.visibility</p:attrName>
                                        </p:attrNameLst>
                                      </p:cBhvr>
                                      <p:to>
                                        <p:strVal val="visible"/>
                                      </p:to>
                                    </p:set>
                                    <p:animEffect transition="in" filter="dissolve">
                                      <p:cBhvr>
                                        <p:cTn id="114" dur="500"/>
                                        <p:tgtEl>
                                          <p:spTgt spid="410"/>
                                        </p:tgtEl>
                                      </p:cBhvr>
                                    </p:animEffect>
                                  </p:childTnLst>
                                </p:cTn>
                              </p:par>
                            </p:childTnLst>
                          </p:cTn>
                        </p:par>
                        <p:par>
                          <p:cTn id="115" fill="hold">
                            <p:stCondLst>
                              <p:cond delay="29500"/>
                            </p:stCondLst>
                            <p:childTnLst>
                              <p:par>
                                <p:cTn id="116" presetID="0" presetClass="path" presetSubtype="0" accel="50000" decel="50000" fill="hold" nodeType="afterEffect">
                                  <p:stCondLst>
                                    <p:cond delay="0"/>
                                  </p:stCondLst>
                                  <p:childTnLst>
                                    <p:animMotion origin="layout" path="M -8.33333E-7 3.33333E-6 L -8.33333E-7 0.50833 L 0.33854 0.50833 L 0.33854 0.03333 " pathEditMode="relative" rAng="0" ptsTypes="AAAA">
                                      <p:cBhvr>
                                        <p:cTn id="117" dur="2000" fill="hold"/>
                                        <p:tgtEl>
                                          <p:spTgt spid="411"/>
                                        </p:tgtEl>
                                        <p:attrNameLst>
                                          <p:attrName>ppt_x</p:attrName>
                                          <p:attrName>ppt_y</p:attrName>
                                        </p:attrNameLst>
                                      </p:cBhvr>
                                      <p:rCtr x="16927" y="25417"/>
                                    </p:animMotion>
                                  </p:childTnLst>
                                </p:cTn>
                              </p:par>
                            </p:childTnLst>
                          </p:cTn>
                        </p:par>
                        <p:par>
                          <p:cTn id="118" fill="hold">
                            <p:stCondLst>
                              <p:cond delay="31500"/>
                            </p:stCondLst>
                            <p:childTnLst>
                              <p:par>
                                <p:cTn id="119" presetID="9" presetClass="exit" presetSubtype="0" fill="hold" grpId="1" nodeType="afterEffect">
                                  <p:stCondLst>
                                    <p:cond delay="0"/>
                                  </p:stCondLst>
                                  <p:childTnLst>
                                    <p:animEffect transition="out" filter="dissolve">
                                      <p:cBhvr>
                                        <p:cTn id="120" dur="500"/>
                                        <p:tgtEl>
                                          <p:spTgt spid="410"/>
                                        </p:tgtEl>
                                      </p:cBhvr>
                                    </p:animEffect>
                                    <p:set>
                                      <p:cBhvr>
                                        <p:cTn id="121" dur="1" fill="hold">
                                          <p:stCondLst>
                                            <p:cond delay="499"/>
                                          </p:stCondLst>
                                        </p:cTn>
                                        <p:tgtEl>
                                          <p:spTgt spid="410"/>
                                        </p:tgtEl>
                                        <p:attrNameLst>
                                          <p:attrName>style.visibility</p:attrName>
                                        </p:attrNameLst>
                                      </p:cBhvr>
                                      <p:to>
                                        <p:strVal val="hidden"/>
                                      </p:to>
                                    </p:set>
                                  </p:childTnLst>
                                </p:cTn>
                              </p:par>
                            </p:childTnLst>
                          </p:cTn>
                        </p:par>
                        <p:par>
                          <p:cTn id="122" fill="hold">
                            <p:stCondLst>
                              <p:cond delay="32000"/>
                            </p:stCondLst>
                            <p:childTnLst>
                              <p:par>
                                <p:cTn id="123" presetID="9" presetClass="exit" presetSubtype="0" fill="hold" nodeType="afterEffect">
                                  <p:stCondLst>
                                    <p:cond delay="0"/>
                                  </p:stCondLst>
                                  <p:childTnLst>
                                    <p:animEffect transition="out" filter="dissolve">
                                      <p:cBhvr>
                                        <p:cTn id="124" dur="500"/>
                                        <p:tgtEl>
                                          <p:spTgt spid="411"/>
                                        </p:tgtEl>
                                      </p:cBhvr>
                                    </p:animEffect>
                                    <p:set>
                                      <p:cBhvr>
                                        <p:cTn id="125" dur="1" fill="hold">
                                          <p:stCondLst>
                                            <p:cond delay="499"/>
                                          </p:stCondLst>
                                        </p:cTn>
                                        <p:tgtEl>
                                          <p:spTgt spid="411"/>
                                        </p:tgtEl>
                                        <p:attrNameLst>
                                          <p:attrName>style.visibility</p:attrName>
                                        </p:attrNameLst>
                                      </p:cBhvr>
                                      <p:to>
                                        <p:strVal val="hidden"/>
                                      </p:to>
                                    </p:set>
                                  </p:childTnLst>
                                </p:cTn>
                              </p:par>
                            </p:childTnLst>
                          </p:cTn>
                        </p:par>
                        <p:par>
                          <p:cTn id="126" fill="hold">
                            <p:stCondLst>
                              <p:cond delay="32500"/>
                            </p:stCondLst>
                            <p:childTnLst>
                              <p:par>
                                <p:cTn id="127" presetID="9" presetClass="entr" presetSubtype="0" fill="hold" grpId="0" nodeType="afterEffect">
                                  <p:stCondLst>
                                    <p:cond delay="1000"/>
                                  </p:stCondLst>
                                  <p:childTnLst>
                                    <p:set>
                                      <p:cBhvr>
                                        <p:cTn id="128" dur="1" fill="hold">
                                          <p:stCondLst>
                                            <p:cond delay="0"/>
                                          </p:stCondLst>
                                        </p:cTn>
                                        <p:tgtEl>
                                          <p:spTgt spid="409"/>
                                        </p:tgtEl>
                                        <p:attrNameLst>
                                          <p:attrName>style.visibility</p:attrName>
                                        </p:attrNameLst>
                                      </p:cBhvr>
                                      <p:to>
                                        <p:strVal val="visible"/>
                                      </p:to>
                                    </p:set>
                                    <p:animEffect transition="in" filter="dissolve">
                                      <p:cBhvr>
                                        <p:cTn id="129" dur="500"/>
                                        <p:tgtEl>
                                          <p:spTgt spid="409"/>
                                        </p:tgtEl>
                                      </p:cBhvr>
                                    </p:animEffect>
                                  </p:childTnLst>
                                </p:cTn>
                              </p:par>
                            </p:childTnLst>
                          </p:cTn>
                        </p:par>
                        <p:par>
                          <p:cTn id="130" fill="hold">
                            <p:stCondLst>
                              <p:cond delay="34000"/>
                            </p:stCondLst>
                            <p:childTnLst>
                              <p:par>
                                <p:cTn id="131" presetID="0" presetClass="path" presetSubtype="0" accel="50000" decel="50000" fill="hold" nodeType="afterEffect">
                                  <p:stCondLst>
                                    <p:cond delay="0"/>
                                  </p:stCondLst>
                                  <p:childTnLst>
                                    <p:animMotion origin="layout" path="M -0.00299 0.19375 C -0.00286 0.27801 -0.00273 0.36227 -0.0026 0.44676 L 0.22383 0.44676 L 0.22383 -0.00717 " pathEditMode="relative" rAng="0" ptsTypes="AAAA">
                                      <p:cBhvr>
                                        <p:cTn id="132" dur="2000" fill="hold"/>
                                        <p:tgtEl>
                                          <p:spTgt spid="414"/>
                                        </p:tgtEl>
                                        <p:attrNameLst>
                                          <p:attrName>ppt_x</p:attrName>
                                          <p:attrName>ppt_y</p:attrName>
                                        </p:attrNameLst>
                                      </p:cBhvr>
                                      <p:rCtr x="11341" y="2593"/>
                                    </p:animMotion>
                                  </p:childTnLst>
                                </p:cTn>
                              </p:par>
                            </p:childTnLst>
                          </p:cTn>
                        </p:par>
                        <p:par>
                          <p:cTn id="133" fill="hold">
                            <p:stCondLst>
                              <p:cond delay="36000"/>
                            </p:stCondLst>
                            <p:childTnLst>
                              <p:par>
                                <p:cTn id="134" presetID="9" presetClass="exit" presetSubtype="0" fill="hold" grpId="1" nodeType="afterEffect">
                                  <p:stCondLst>
                                    <p:cond delay="0"/>
                                  </p:stCondLst>
                                  <p:childTnLst>
                                    <p:animEffect transition="out" filter="dissolve">
                                      <p:cBhvr>
                                        <p:cTn id="135" dur="500"/>
                                        <p:tgtEl>
                                          <p:spTgt spid="407"/>
                                        </p:tgtEl>
                                      </p:cBhvr>
                                    </p:animEffect>
                                    <p:set>
                                      <p:cBhvr>
                                        <p:cTn id="136" dur="1" fill="hold">
                                          <p:stCondLst>
                                            <p:cond delay="499"/>
                                          </p:stCondLst>
                                        </p:cTn>
                                        <p:tgtEl>
                                          <p:spTgt spid="407"/>
                                        </p:tgtEl>
                                        <p:attrNameLst>
                                          <p:attrName>style.visibility</p:attrName>
                                        </p:attrNameLst>
                                      </p:cBhvr>
                                      <p:to>
                                        <p:strVal val="hidden"/>
                                      </p:to>
                                    </p:set>
                                  </p:childTnLst>
                                </p:cTn>
                              </p:par>
                              <p:par>
                                <p:cTn id="137" presetID="9" presetClass="exit" presetSubtype="0" fill="hold" grpId="0" nodeType="withEffect">
                                  <p:stCondLst>
                                    <p:cond delay="0"/>
                                  </p:stCondLst>
                                  <p:childTnLst>
                                    <p:animEffect transition="out" filter="dissolve">
                                      <p:cBhvr>
                                        <p:cTn id="138" dur="500"/>
                                        <p:tgtEl>
                                          <p:spTgt spid="406"/>
                                        </p:tgtEl>
                                      </p:cBhvr>
                                    </p:animEffect>
                                    <p:set>
                                      <p:cBhvr>
                                        <p:cTn id="139" dur="1" fill="hold">
                                          <p:stCondLst>
                                            <p:cond delay="499"/>
                                          </p:stCondLst>
                                        </p:cTn>
                                        <p:tgtEl>
                                          <p:spTgt spid="406"/>
                                        </p:tgtEl>
                                        <p:attrNameLst>
                                          <p:attrName>style.visibility</p:attrName>
                                        </p:attrNameLst>
                                      </p:cBhvr>
                                      <p:to>
                                        <p:strVal val="hidden"/>
                                      </p:to>
                                    </p:set>
                                  </p:childTnLst>
                                </p:cTn>
                              </p:par>
                              <p:par>
                                <p:cTn id="140" presetID="9" presetClass="exit" presetSubtype="0" fill="hold" grpId="1" nodeType="withEffect">
                                  <p:stCondLst>
                                    <p:cond delay="0"/>
                                  </p:stCondLst>
                                  <p:childTnLst>
                                    <p:animEffect transition="out" filter="dissolve">
                                      <p:cBhvr>
                                        <p:cTn id="141" dur="500"/>
                                        <p:tgtEl>
                                          <p:spTgt spid="409"/>
                                        </p:tgtEl>
                                      </p:cBhvr>
                                    </p:animEffect>
                                    <p:set>
                                      <p:cBhvr>
                                        <p:cTn id="142" dur="1" fill="hold">
                                          <p:stCondLst>
                                            <p:cond delay="499"/>
                                          </p:stCondLst>
                                        </p:cTn>
                                        <p:tgtEl>
                                          <p:spTgt spid="409"/>
                                        </p:tgtEl>
                                        <p:attrNameLst>
                                          <p:attrName>style.visibility</p:attrName>
                                        </p:attrNameLst>
                                      </p:cBhvr>
                                      <p:to>
                                        <p:strVal val="hidden"/>
                                      </p:to>
                                    </p:set>
                                  </p:childTnLst>
                                </p:cTn>
                              </p:par>
                            </p:childTnLst>
                          </p:cTn>
                        </p:par>
                        <p:par>
                          <p:cTn id="143" fill="hold">
                            <p:stCondLst>
                              <p:cond delay="36500"/>
                            </p:stCondLst>
                            <p:childTnLst>
                              <p:par>
                                <p:cTn id="144" presetID="9" presetClass="exit" presetSubtype="0" fill="hold" nodeType="afterEffect">
                                  <p:stCondLst>
                                    <p:cond delay="0"/>
                                  </p:stCondLst>
                                  <p:childTnLst>
                                    <p:animEffect transition="out" filter="dissolve">
                                      <p:cBhvr>
                                        <p:cTn id="145" dur="500"/>
                                        <p:tgtEl>
                                          <p:spTgt spid="414"/>
                                        </p:tgtEl>
                                      </p:cBhvr>
                                    </p:animEffect>
                                    <p:set>
                                      <p:cBhvr>
                                        <p:cTn id="146" dur="1" fill="hold">
                                          <p:stCondLst>
                                            <p:cond delay="499"/>
                                          </p:stCondLst>
                                        </p:cTn>
                                        <p:tgtEl>
                                          <p:spTgt spid="4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405" grpId="0" animBg="1"/>
      <p:bldP spid="405" grpId="1" animBg="1"/>
      <p:bldP spid="406" grpId="0" animBg="1"/>
      <p:bldP spid="406" grpId="1" animBg="1"/>
      <p:bldP spid="407" grpId="0" animBg="1"/>
      <p:bldP spid="407" grpId="1" animBg="1"/>
      <p:bldP spid="408" grpId="0" animBg="1"/>
      <p:bldP spid="408" grpId="1" animBg="1"/>
      <p:bldP spid="409" grpId="0" animBg="1"/>
      <p:bldP spid="409" grpId="1" animBg="1"/>
      <p:bldP spid="410" grpId="0" animBg="1"/>
      <p:bldP spid="410" grpId="1" animBg="1"/>
      <p:bldP spid="2"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Chapter 3: summary</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143</a:t>
            </a:fld>
            <a:endParaRPr lang="en-US" dirty="0"/>
          </a:p>
        </p:txBody>
      </p:sp>
      <p:sp>
        <p:nvSpPr>
          <p:cNvPr id="121" name="Rectangle 3">
            <a:extLst>
              <a:ext uri="{FF2B5EF4-FFF2-40B4-BE49-F238E27FC236}">
                <a16:creationId xmlns:a16="http://schemas.microsoft.com/office/drawing/2014/main" id="{D69BBC2D-A92B-7947-AA74-7551BF4EBD02}"/>
              </a:ext>
            </a:extLst>
          </p:cNvPr>
          <p:cNvSpPr txBox="1">
            <a:spLocks noChangeArrowheads="1"/>
          </p:cNvSpPr>
          <p:nvPr/>
        </p:nvSpPr>
        <p:spPr>
          <a:xfrm>
            <a:off x="876300" y="1295400"/>
            <a:ext cx="5626100" cy="52253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indent="-263525">
              <a:buFont typeface="Wingdings" charset="2"/>
              <a:buChar char="§"/>
              <a:defRPr/>
            </a:pPr>
            <a:r>
              <a:rPr lang="en-US" sz="3200" dirty="0"/>
              <a:t>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p>
          <a:p>
            <a:pPr marL="393700" indent="-263525">
              <a:buFont typeface="Wingdings" charset="2"/>
              <a:buChar char="§"/>
              <a:defRPr/>
            </a:pPr>
            <a:r>
              <a:rPr lang="en-US" sz="3200" dirty="0"/>
              <a:t>instantiation, implementation in the Internet</a:t>
            </a:r>
          </a:p>
          <a:p>
            <a:pPr lvl="1">
              <a:buFont typeface="Arial"/>
              <a:buChar char="•"/>
              <a:defRPr/>
            </a:pPr>
            <a:r>
              <a:rPr lang="en-US" sz="2800" dirty="0"/>
              <a:t>UDP</a:t>
            </a:r>
          </a:p>
          <a:p>
            <a:pPr lvl="1">
              <a:buFont typeface="Arial"/>
              <a:buChar char="•"/>
              <a:defRPr/>
            </a:pPr>
            <a:r>
              <a:rPr lang="en-US" sz="2800" dirty="0"/>
              <a:t>TCP</a:t>
            </a:r>
          </a:p>
        </p:txBody>
      </p:sp>
      <p:sp>
        <p:nvSpPr>
          <p:cNvPr id="122" name="Rectangle 4">
            <a:extLst>
              <a:ext uri="{FF2B5EF4-FFF2-40B4-BE49-F238E27FC236}">
                <a16:creationId xmlns:a16="http://schemas.microsoft.com/office/drawing/2014/main" id="{B79F0F1A-67F7-584F-9F34-4AC2A592E580}"/>
              </a:ext>
            </a:extLst>
          </p:cNvPr>
          <p:cNvSpPr txBox="1">
            <a:spLocks noChangeArrowheads="1"/>
          </p:cNvSpPr>
          <p:nvPr/>
        </p:nvSpPr>
        <p:spPr>
          <a:xfrm>
            <a:off x="7065962" y="1270000"/>
            <a:ext cx="4732337" cy="48387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altLang="en-US" sz="3200" dirty="0">
                <a:solidFill>
                  <a:srgbClr val="CC0000"/>
                </a:solidFill>
                <a:ea typeface="ＭＳ Ｐゴシック" panose="020B0600070205080204" pitchFamily="34" charset="-128"/>
              </a:rPr>
              <a:t>Up next:</a:t>
            </a:r>
          </a:p>
          <a:p>
            <a:pPr marL="393700" indent="-266700"/>
            <a:r>
              <a:rPr lang="en-US" altLang="en-US" sz="3200" dirty="0">
                <a:ea typeface="ＭＳ Ｐゴシック" panose="020B0600070205080204" pitchFamily="34" charset="-128"/>
              </a:rPr>
              <a:t>leaving the network </a:t>
            </a:r>
            <a:r>
              <a:rPr lang="en-US" altLang="ja-JP" sz="3200" dirty="0">
                <a:ea typeface="ＭＳ Ｐゴシック" panose="020B0600070205080204" pitchFamily="34" charset="-128"/>
              </a:rPr>
              <a:t>“edge” </a:t>
            </a:r>
            <a:r>
              <a:rPr lang="en-US" altLang="ja-JP" dirty="0">
                <a:ea typeface="ＭＳ Ｐゴシック" panose="020B0600070205080204" pitchFamily="34" charset="-128"/>
              </a:rPr>
              <a:t>(application, transport layers)</a:t>
            </a:r>
          </a:p>
          <a:p>
            <a:pPr marL="393700" indent="-266700"/>
            <a:r>
              <a:rPr lang="en-US" altLang="en-US" sz="3200" dirty="0">
                <a:ea typeface="ＭＳ Ｐゴシック" panose="020B0600070205080204" pitchFamily="34" charset="-128"/>
              </a:rPr>
              <a:t>into the network “</a:t>
            </a:r>
            <a:r>
              <a:rPr lang="en-US" altLang="ja-JP" sz="3200" dirty="0">
                <a:ea typeface="ＭＳ Ｐゴシック" panose="020B0600070205080204" pitchFamily="34" charset="-128"/>
              </a:rPr>
              <a:t>core”</a:t>
            </a:r>
          </a:p>
          <a:p>
            <a:pPr marL="393700" indent="-266700"/>
            <a:r>
              <a:rPr lang="en-US" altLang="en-US" sz="3200" dirty="0">
                <a:ea typeface="ＭＳ Ｐゴシック" panose="020B0600070205080204" pitchFamily="34" charset="-128"/>
              </a:rPr>
              <a:t>two network-layer chapters</a:t>
            </a:r>
            <a:r>
              <a:rPr lang="en-US" altLang="en-US" dirty="0">
                <a:ea typeface="ＭＳ Ｐゴシック" panose="020B0600070205080204" pitchFamily="34" charset="-128"/>
              </a:rPr>
              <a:t>:</a:t>
            </a:r>
          </a:p>
          <a:p>
            <a:pPr lvl="1"/>
            <a:r>
              <a:rPr lang="en-US" altLang="en-US" sz="2800" dirty="0">
                <a:ea typeface="ＭＳ Ｐゴシック" panose="020B0600070205080204" pitchFamily="34" charset="-128"/>
              </a:rPr>
              <a:t>data plane</a:t>
            </a:r>
          </a:p>
          <a:p>
            <a:pPr lvl="1"/>
            <a:r>
              <a:rPr lang="en-US" altLang="en-US" sz="2800" dirty="0">
                <a:ea typeface="ＭＳ Ｐゴシック" panose="020B0600070205080204" pitchFamily="34" charset="-128"/>
              </a:rPr>
              <a:t>control plane</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4746546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38200" y="2981689"/>
            <a:ext cx="10515600" cy="894622"/>
          </a:xfrm>
        </p:spPr>
        <p:txBody>
          <a:bodyPr>
            <a:normAutofit/>
          </a:bodyPr>
          <a:lstStyle/>
          <a:p>
            <a:pPr algn="ctr"/>
            <a:r>
              <a:rPr lang="en-US" altLang="en-US" sz="4400" dirty="0">
                <a:ea typeface="ＭＳ Ｐゴシック" panose="020B0600070205080204" pitchFamily="34" charset="-128"/>
              </a:rPr>
              <a:t>Additional Chapter 3 slides</a:t>
            </a:r>
            <a:endParaRPr lang="en-US" sz="4400" dirty="0"/>
          </a:p>
        </p:txBody>
      </p:sp>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144</a:t>
            </a:fld>
            <a:endParaRPr lang="en-US" dirty="0"/>
          </a:p>
        </p:txBody>
      </p:sp>
    </p:spTree>
    <p:extLst>
      <p:ext uri="{BB962C8B-B14F-4D97-AF65-F5344CB8AC3E}">
        <p14:creationId xmlns:p14="http://schemas.microsoft.com/office/powerpoint/2010/main" val="205305261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55" name="Group 3">
            <a:extLst>
              <a:ext uri="{FF2B5EF4-FFF2-40B4-BE49-F238E27FC236}">
                <a16:creationId xmlns:a16="http://schemas.microsoft.com/office/drawing/2014/main" id="{33A2B3E4-B70E-A848-8165-FAD3F02150B0}"/>
              </a:ext>
            </a:extLst>
          </p:cNvPr>
          <p:cNvGrpSpPr>
            <a:grpSpLocks/>
          </p:cNvGrpSpPr>
          <p:nvPr/>
        </p:nvGrpSpPr>
        <p:grpSpPr bwMode="auto">
          <a:xfrm>
            <a:off x="4595813" y="3710668"/>
            <a:ext cx="800100" cy="657225"/>
            <a:chOff x="1959" y="2515"/>
            <a:chExt cx="504" cy="414"/>
          </a:xfrm>
        </p:grpSpPr>
        <p:sp>
          <p:nvSpPr>
            <p:cNvPr id="56" name="Oval 4">
              <a:extLst>
                <a:ext uri="{FF2B5EF4-FFF2-40B4-BE49-F238E27FC236}">
                  <a16:creationId xmlns:a16="http://schemas.microsoft.com/office/drawing/2014/main" id="{C4D5A6AC-F113-CF49-9B8F-033DDDA18342}"/>
                </a:ext>
              </a:extLst>
            </p:cNvPr>
            <p:cNvSpPr>
              <a:spLocks noChangeArrowheads="1"/>
            </p:cNvSpPr>
            <p:nvPr/>
          </p:nvSpPr>
          <p:spPr bwMode="auto">
            <a:xfrm>
              <a:off x="2004" y="2515"/>
              <a:ext cx="420" cy="414"/>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5">
              <a:extLst>
                <a:ext uri="{FF2B5EF4-FFF2-40B4-BE49-F238E27FC236}">
                  <a16:creationId xmlns:a16="http://schemas.microsoft.com/office/drawing/2014/main" id="{4730408A-4915-134B-898C-F4271B62AAB6}"/>
                </a:ext>
              </a:extLst>
            </p:cNvPr>
            <p:cNvSpPr txBox="1">
              <a:spLocks noChangeArrowheads="1"/>
            </p:cNvSpPr>
            <p:nvPr/>
          </p:nvSpPr>
          <p:spPr bwMode="auto">
            <a:xfrm>
              <a:off x="1959" y="2611"/>
              <a:ext cx="504"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a:t>
              </a:r>
              <a:endParaRPr kumimoji="0" lang="en-US" altLang="en-US" sz="16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8" name="Line 6">
            <a:extLst>
              <a:ext uri="{FF2B5EF4-FFF2-40B4-BE49-F238E27FC236}">
                <a16:creationId xmlns:a16="http://schemas.microsoft.com/office/drawing/2014/main" id="{63761F72-66D2-A642-BD69-9E438150999F}"/>
              </a:ext>
            </a:extLst>
          </p:cNvPr>
          <p:cNvSpPr>
            <a:spLocks noChangeShapeType="1"/>
          </p:cNvSpPr>
          <p:nvPr/>
        </p:nvSpPr>
        <p:spPr bwMode="auto">
          <a:xfrm>
            <a:off x="3057525" y="2797856"/>
            <a:ext cx="1624013" cy="1069975"/>
          </a:xfrm>
          <a:prstGeom prst="line">
            <a:avLst/>
          </a:prstGeom>
          <a:noFill/>
          <a:ln w="28575">
            <a:solidFill>
              <a:srgbClr val="000000"/>
            </a:solidFill>
            <a:prstDash val="sysDot"/>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a:extLst>
              <a:ext uri="{FF2B5EF4-FFF2-40B4-BE49-F238E27FC236}">
                <a16:creationId xmlns:a16="http://schemas.microsoft.com/office/drawing/2014/main" id="{D5A7135B-F84D-8E42-A7AD-C337B03A05BF}"/>
              </a:ext>
            </a:extLst>
          </p:cNvPr>
          <p:cNvGrpSpPr/>
          <p:nvPr/>
        </p:nvGrpSpPr>
        <p:grpSpPr>
          <a:xfrm>
            <a:off x="5389563" y="3466193"/>
            <a:ext cx="3167062" cy="1152525"/>
            <a:chOff x="5389563" y="3466193"/>
            <a:chExt cx="3167062" cy="1152525"/>
          </a:xfrm>
        </p:grpSpPr>
        <p:sp>
          <p:nvSpPr>
            <p:cNvPr id="59" name="Text Box 7">
              <a:extLst>
                <a:ext uri="{FF2B5EF4-FFF2-40B4-BE49-F238E27FC236}">
                  <a16:creationId xmlns:a16="http://schemas.microsoft.com/office/drawing/2014/main" id="{2A05B120-EC26-AD42-B3AA-CD4706803936}"/>
                </a:ext>
              </a:extLst>
            </p:cNvPr>
            <p:cNvSpPr txBox="1">
              <a:spLocks noChangeArrowheads="1"/>
            </p:cNvSpPr>
            <p:nvPr/>
          </p:nvSpPr>
          <p:spPr bwMode="auto">
            <a:xfrm>
              <a:off x="5780088" y="3777343"/>
              <a:ext cx="2776537"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0" name="Text Box 8">
              <a:extLst>
                <a:ext uri="{FF2B5EF4-FFF2-40B4-BE49-F238E27FC236}">
                  <a16:creationId xmlns:a16="http://schemas.microsoft.com/office/drawing/2014/main" id="{50EB188A-016B-BC43-B95B-2D09A833384C}"/>
                </a:ext>
              </a:extLst>
            </p:cNvPr>
            <p:cNvSpPr txBox="1">
              <a:spLocks noChangeArrowheads="1"/>
            </p:cNvSpPr>
            <p:nvPr/>
          </p:nvSpPr>
          <p:spPr bwMode="auto">
            <a:xfrm>
              <a:off x="5802313" y="3542393"/>
              <a:ext cx="11001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1" name="Line 9">
              <a:extLst>
                <a:ext uri="{FF2B5EF4-FFF2-40B4-BE49-F238E27FC236}">
                  <a16:creationId xmlns:a16="http://schemas.microsoft.com/office/drawing/2014/main" id="{47618681-EE80-804F-9624-DC7CC3FBF4D0}"/>
                </a:ext>
              </a:extLst>
            </p:cNvPr>
            <p:cNvSpPr>
              <a:spLocks noChangeShapeType="1"/>
            </p:cNvSpPr>
            <p:nvPr/>
          </p:nvSpPr>
          <p:spPr bwMode="auto">
            <a:xfrm>
              <a:off x="5886450" y="3818618"/>
              <a:ext cx="161925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0">
              <a:extLst>
                <a:ext uri="{FF2B5EF4-FFF2-40B4-BE49-F238E27FC236}">
                  <a16:creationId xmlns:a16="http://schemas.microsoft.com/office/drawing/2014/main" id="{44271988-489C-A543-88C3-7FA50E90A3D0}"/>
                </a:ext>
              </a:extLst>
            </p:cNvPr>
            <p:cNvSpPr>
              <a:spLocks/>
            </p:cNvSpPr>
            <p:nvPr/>
          </p:nvSpPr>
          <p:spPr bwMode="auto">
            <a:xfrm>
              <a:off x="5389563" y="346619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61280105-A5C6-2749-821B-7E8540B77F71}"/>
              </a:ext>
            </a:extLst>
          </p:cNvPr>
          <p:cNvGrpSpPr/>
          <p:nvPr/>
        </p:nvGrpSpPr>
        <p:grpSpPr>
          <a:xfrm>
            <a:off x="4222750" y="1037318"/>
            <a:ext cx="5521325" cy="2636838"/>
            <a:chOff x="4222750" y="1037318"/>
            <a:chExt cx="5521325" cy="2636838"/>
          </a:xfrm>
        </p:grpSpPr>
        <p:sp>
          <p:nvSpPr>
            <p:cNvPr id="63" name="Text Box 11">
              <a:extLst>
                <a:ext uri="{FF2B5EF4-FFF2-40B4-BE49-F238E27FC236}">
                  <a16:creationId xmlns:a16="http://schemas.microsoft.com/office/drawing/2014/main" id="{02F77C28-EA65-D040-B118-4BF0CBEFB1D8}"/>
                </a:ext>
              </a:extLst>
            </p:cNvPr>
            <p:cNvSpPr txBox="1">
              <a:spLocks noChangeArrowheads="1"/>
            </p:cNvSpPr>
            <p:nvPr/>
          </p:nvSpPr>
          <p:spPr bwMode="auto">
            <a:xfrm>
              <a:off x="4222750" y="1037318"/>
              <a:ext cx="2333625"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2">
              <a:extLst>
                <a:ext uri="{FF2B5EF4-FFF2-40B4-BE49-F238E27FC236}">
                  <a16:creationId xmlns:a16="http://schemas.microsoft.com/office/drawing/2014/main" id="{0FE72F9F-0F53-5149-AE2D-57D5F5931880}"/>
                </a:ext>
              </a:extLst>
            </p:cNvPr>
            <p:cNvSpPr>
              <a:spLocks noChangeShapeType="1"/>
            </p:cNvSpPr>
            <p:nvPr/>
          </p:nvSpPr>
          <p:spPr bwMode="auto">
            <a:xfrm>
              <a:off x="4330700" y="1356406"/>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Text Box 13">
              <a:extLst>
                <a:ext uri="{FF2B5EF4-FFF2-40B4-BE49-F238E27FC236}">
                  <a16:creationId xmlns:a16="http://schemas.microsoft.com/office/drawing/2014/main" id="{C068D2CE-31E7-0E41-B00C-9CE255D13D42}"/>
                </a:ext>
              </a:extLst>
            </p:cNvPr>
            <p:cNvSpPr txBox="1">
              <a:spLocks noChangeArrowheads="1"/>
            </p:cNvSpPr>
            <p:nvPr/>
          </p:nvSpPr>
          <p:spPr bwMode="auto">
            <a:xfrm>
              <a:off x="4222750" y="1378631"/>
              <a:ext cx="5521325"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if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base+N</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nextseqnum,data,chksum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if (base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refuse_data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6" name="Freeform 14">
              <a:extLst>
                <a:ext uri="{FF2B5EF4-FFF2-40B4-BE49-F238E27FC236}">
                  <a16:creationId xmlns:a16="http://schemas.microsoft.com/office/drawing/2014/main" id="{FB29E48C-0B2E-EA40-ADD9-64576E56AD94}"/>
                </a:ext>
              </a:extLst>
            </p:cNvPr>
            <p:cNvSpPr>
              <a:spLocks/>
            </p:cNvSpPr>
            <p:nvPr/>
          </p:nvSpPr>
          <p:spPr bwMode="auto">
            <a:xfrm rot="5142103" flipH="1">
              <a:off x="4816476" y="290104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7" name="Group 76">
            <a:extLst>
              <a:ext uri="{FF2B5EF4-FFF2-40B4-BE49-F238E27FC236}">
                <a16:creationId xmlns:a16="http://schemas.microsoft.com/office/drawing/2014/main" id="{5A5CCAB1-0607-D94B-8E3D-A737042D653B}"/>
              </a:ext>
            </a:extLst>
          </p:cNvPr>
          <p:cNvGrpSpPr/>
          <p:nvPr/>
        </p:nvGrpSpPr>
        <p:grpSpPr>
          <a:xfrm>
            <a:off x="4371975" y="4413931"/>
            <a:ext cx="3686175" cy="1860550"/>
            <a:chOff x="4371975" y="4413931"/>
            <a:chExt cx="3686175" cy="1860550"/>
          </a:xfrm>
        </p:grpSpPr>
        <p:sp>
          <p:nvSpPr>
            <p:cNvPr id="67" name="Text Box 15">
              <a:extLst>
                <a:ext uri="{FF2B5EF4-FFF2-40B4-BE49-F238E27FC236}">
                  <a16:creationId xmlns:a16="http://schemas.microsoft.com/office/drawing/2014/main" id="{AD438209-6EF7-AA4A-82C0-D91CCFE111B9}"/>
                </a:ext>
              </a:extLst>
            </p:cNvPr>
            <p:cNvSpPr txBox="1">
              <a:spLocks noChangeArrowheads="1"/>
            </p:cNvSpPr>
            <p:nvPr/>
          </p:nvSpPr>
          <p:spPr bwMode="auto">
            <a:xfrm>
              <a:off x="4371975" y="5445806"/>
              <a:ext cx="36861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 = getacknum(rcvpkt)+1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(base == nextseqnum)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stop_timer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16">
              <a:extLst>
                <a:ext uri="{FF2B5EF4-FFF2-40B4-BE49-F238E27FC236}">
                  <a16:creationId xmlns:a16="http://schemas.microsoft.com/office/drawing/2014/main" id="{29DA4699-1738-7A44-AE37-8A9ADF3221C7}"/>
                </a:ext>
              </a:extLst>
            </p:cNvPr>
            <p:cNvSpPr txBox="1">
              <a:spLocks noChangeArrowheads="1"/>
            </p:cNvSpPr>
            <p:nvPr/>
          </p:nvSpPr>
          <p:spPr bwMode="auto">
            <a:xfrm>
              <a:off x="4384675" y="4945743"/>
              <a:ext cx="283368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notcorrupt(rcvpkt)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9" name="Line 17">
              <a:extLst>
                <a:ext uri="{FF2B5EF4-FFF2-40B4-BE49-F238E27FC236}">
                  <a16:creationId xmlns:a16="http://schemas.microsoft.com/office/drawing/2014/main" id="{72717240-9C97-6946-9931-1ECA1CCC85BA}"/>
                </a:ext>
              </a:extLst>
            </p:cNvPr>
            <p:cNvSpPr>
              <a:spLocks noChangeShapeType="1"/>
            </p:cNvSpPr>
            <p:nvPr/>
          </p:nvSpPr>
          <p:spPr bwMode="auto">
            <a:xfrm>
              <a:off x="4476750" y="5469618"/>
              <a:ext cx="1619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Freeform 18">
              <a:extLst>
                <a:ext uri="{FF2B5EF4-FFF2-40B4-BE49-F238E27FC236}">
                  <a16:creationId xmlns:a16="http://schemas.microsoft.com/office/drawing/2014/main" id="{A9B81A19-AC5E-0D42-B28F-5550C1DD51FB}"/>
                </a:ext>
              </a:extLst>
            </p:cNvPr>
            <p:cNvSpPr>
              <a:spLocks/>
            </p:cNvSpPr>
            <p:nvPr/>
          </p:nvSpPr>
          <p:spPr bwMode="auto">
            <a:xfrm>
              <a:off x="4533900" y="4413931"/>
              <a:ext cx="1054100" cy="674687"/>
            </a:xfrm>
            <a:custGeom>
              <a:avLst/>
              <a:gdLst>
                <a:gd name="T0" fmla="*/ 2147483647 w 664"/>
                <a:gd name="T1" fmla="*/ 2147483647 h 425"/>
                <a:gd name="T2" fmla="*/ 2147483647 w 664"/>
                <a:gd name="T3" fmla="*/ 0 h 425"/>
                <a:gd name="T4" fmla="*/ 0 60000 65536"/>
                <a:gd name="T5" fmla="*/ 0 60000 65536"/>
              </a:gdLst>
              <a:ahLst/>
              <a:cxnLst>
                <a:cxn ang="T4">
                  <a:pos x="T0" y="T1"/>
                </a:cxn>
                <a:cxn ang="T5">
                  <a:pos x="T2" y="T3"/>
                </a:cxn>
              </a:cxnLst>
              <a:rect l="0" t="0" r="r" b="b"/>
              <a:pathLst>
                <a:path w="664" h="425">
                  <a:moveTo>
                    <a:pt x="241" y="20"/>
                  </a:moveTo>
                  <a:cubicBezTo>
                    <a:pt x="0" y="393"/>
                    <a:pt x="664" y="425"/>
                    <a:pt x="388"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1" name="Line 19">
            <a:extLst>
              <a:ext uri="{FF2B5EF4-FFF2-40B4-BE49-F238E27FC236}">
                <a16:creationId xmlns:a16="http://schemas.microsoft.com/office/drawing/2014/main" id="{22DEBF89-3550-6645-9712-0242C37D82B7}"/>
              </a:ext>
            </a:extLst>
          </p:cNvPr>
          <p:cNvSpPr>
            <a:spLocks noChangeShapeType="1"/>
          </p:cNvSpPr>
          <p:nvPr/>
        </p:nvSpPr>
        <p:spPr bwMode="auto">
          <a:xfrm>
            <a:off x="2643188" y="3224893"/>
            <a:ext cx="8032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0">
            <a:extLst>
              <a:ext uri="{FF2B5EF4-FFF2-40B4-BE49-F238E27FC236}">
                <a16:creationId xmlns:a16="http://schemas.microsoft.com/office/drawing/2014/main" id="{512F18ED-B1CE-7B4C-A5DF-24588894801C}"/>
              </a:ext>
            </a:extLst>
          </p:cNvPr>
          <p:cNvSpPr txBox="1">
            <a:spLocks noChangeArrowheads="1"/>
          </p:cNvSpPr>
          <p:nvPr/>
        </p:nvSpPr>
        <p:spPr bwMode="auto">
          <a:xfrm>
            <a:off x="2516188" y="3194731"/>
            <a:ext cx="1485900"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78" name="Group 77">
            <a:extLst>
              <a:ext uri="{FF2B5EF4-FFF2-40B4-BE49-F238E27FC236}">
                <a16:creationId xmlns:a16="http://schemas.microsoft.com/office/drawing/2014/main" id="{8B86AB7A-4C0D-9A4A-A096-7DD9EFD2F636}"/>
              </a:ext>
            </a:extLst>
          </p:cNvPr>
          <p:cNvGrpSpPr/>
          <p:nvPr/>
        </p:nvGrpSpPr>
        <p:grpSpPr>
          <a:xfrm>
            <a:off x="2279650" y="4188506"/>
            <a:ext cx="2343150" cy="638175"/>
            <a:chOff x="2279650" y="4188506"/>
            <a:chExt cx="2343150" cy="638175"/>
          </a:xfrm>
        </p:grpSpPr>
        <p:sp>
          <p:nvSpPr>
            <p:cNvPr id="73" name="Text Box 21">
              <a:extLst>
                <a:ext uri="{FF2B5EF4-FFF2-40B4-BE49-F238E27FC236}">
                  <a16:creationId xmlns:a16="http://schemas.microsoft.com/office/drawing/2014/main" id="{54ABBC76-AD8A-8E4D-8A09-320EC5AFD027}"/>
                </a:ext>
              </a:extLst>
            </p:cNvPr>
            <p:cNvSpPr txBox="1">
              <a:spLocks noChangeArrowheads="1"/>
            </p:cNvSpPr>
            <p:nvPr/>
          </p:nvSpPr>
          <p:spPr bwMode="auto">
            <a:xfrm>
              <a:off x="2279650" y="4256768"/>
              <a:ext cx="204787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2">
              <a:extLst>
                <a:ext uri="{FF2B5EF4-FFF2-40B4-BE49-F238E27FC236}">
                  <a16:creationId xmlns:a16="http://schemas.microsoft.com/office/drawing/2014/main" id="{9592E062-F136-0D44-96CD-0C9A278CDE04}"/>
                </a:ext>
              </a:extLst>
            </p:cNvPr>
            <p:cNvSpPr>
              <a:spLocks noChangeShapeType="1"/>
            </p:cNvSpPr>
            <p:nvPr/>
          </p:nvSpPr>
          <p:spPr bwMode="auto">
            <a:xfrm flipV="1">
              <a:off x="2371725" y="4755243"/>
              <a:ext cx="152082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23">
              <a:extLst>
                <a:ext uri="{FF2B5EF4-FFF2-40B4-BE49-F238E27FC236}">
                  <a16:creationId xmlns:a16="http://schemas.microsoft.com/office/drawing/2014/main" id="{745C2973-75F6-D641-915F-9781107AB9F8}"/>
                </a:ext>
              </a:extLst>
            </p:cNvPr>
            <p:cNvSpPr>
              <a:spLocks/>
            </p:cNvSpPr>
            <p:nvPr/>
          </p:nvSpPr>
          <p:spPr bwMode="auto">
            <a:xfrm>
              <a:off x="3927475" y="4188506"/>
              <a:ext cx="695325" cy="638175"/>
            </a:xfrm>
            <a:custGeom>
              <a:avLst/>
              <a:gdLst>
                <a:gd name="T0" fmla="*/ 2147483647 w 1095"/>
                <a:gd name="T1" fmla="*/ 0 h 1005"/>
                <a:gd name="T2" fmla="*/ 2147483647 w 1095"/>
                <a:gd name="T3" fmla="*/ 2147483647 h 1005"/>
                <a:gd name="T4" fmla="*/ 0 60000 65536"/>
                <a:gd name="T5" fmla="*/ 0 60000 65536"/>
              </a:gdLst>
              <a:ahLst/>
              <a:cxnLst>
                <a:cxn ang="T4">
                  <a:pos x="T0" y="T1"/>
                </a:cxn>
                <a:cxn ang="T5">
                  <a:pos x="T2" y="T3"/>
                </a:cxn>
              </a:cxnLst>
              <a:rect l="0" t="0" r="r" b="b"/>
              <a:pathLst>
                <a:path w="1095" h="1005">
                  <a:moveTo>
                    <a:pt x="1005" y="0"/>
                  </a:moveTo>
                  <a:cubicBezTo>
                    <a:pt x="0" y="30"/>
                    <a:pt x="645" y="1005"/>
                    <a:pt x="1095" y="16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6" name="Text Box 24">
            <a:extLst>
              <a:ext uri="{FF2B5EF4-FFF2-40B4-BE49-F238E27FC236}">
                <a16:creationId xmlns:a16="http://schemas.microsoft.com/office/drawing/2014/main" id="{86A74934-2C44-8743-8176-583092CA3D2E}"/>
              </a:ext>
            </a:extLst>
          </p:cNvPr>
          <p:cNvSpPr txBox="1">
            <a:spLocks noChangeArrowheads="1"/>
          </p:cNvSpPr>
          <p:nvPr/>
        </p:nvSpPr>
        <p:spPr bwMode="auto">
          <a:xfrm>
            <a:off x="2559050" y="2894693"/>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Tree>
    <p:extLst>
      <p:ext uri="{BB962C8B-B14F-4D97-AF65-F5344CB8AC3E}">
        <p14:creationId xmlns:p14="http://schemas.microsoft.com/office/powerpoint/2010/main" val="3323313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dissolv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54" name="Oval 4">
            <a:extLst>
              <a:ext uri="{FF2B5EF4-FFF2-40B4-BE49-F238E27FC236}">
                <a16:creationId xmlns:a16="http://schemas.microsoft.com/office/drawing/2014/main" id="{0C78546A-7459-5347-80F4-125D010F8E84}"/>
              </a:ext>
            </a:extLst>
          </p:cNvPr>
          <p:cNvSpPr>
            <a:spLocks noChangeArrowheads="1"/>
          </p:cNvSpPr>
          <p:nvPr/>
        </p:nvSpPr>
        <p:spPr bwMode="auto">
          <a:xfrm>
            <a:off x="4922611" y="2155825"/>
            <a:ext cx="666750" cy="6572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79" name="Text Box 5">
            <a:extLst>
              <a:ext uri="{FF2B5EF4-FFF2-40B4-BE49-F238E27FC236}">
                <a16:creationId xmlns:a16="http://schemas.microsoft.com/office/drawing/2014/main" id="{D7B9D2FB-B481-7E4A-A0F6-5F57E413C0AE}"/>
              </a:ext>
            </a:extLst>
          </p:cNvPr>
          <p:cNvSpPr txBox="1">
            <a:spLocks noChangeArrowheads="1"/>
          </p:cNvSpPr>
          <p:nvPr/>
        </p:nvSpPr>
        <p:spPr bwMode="auto">
          <a:xfrm>
            <a:off x="4881111" y="2307771"/>
            <a:ext cx="8001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a:t>
            </a:r>
            <a:endParaRPr kumimoji="0" lang="en-US"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6">
            <a:extLst>
              <a:ext uri="{FF2B5EF4-FFF2-40B4-BE49-F238E27FC236}">
                <a16:creationId xmlns:a16="http://schemas.microsoft.com/office/drawing/2014/main" id="{96D79319-AAC7-2846-924D-45104B1A129F}"/>
              </a:ext>
            </a:extLst>
          </p:cNvPr>
          <p:cNvSpPr>
            <a:spLocks noChangeShapeType="1"/>
          </p:cNvSpPr>
          <p:nvPr/>
        </p:nvSpPr>
        <p:spPr bwMode="auto">
          <a:xfrm>
            <a:off x="2608036" y="1995488"/>
            <a:ext cx="2298700" cy="4746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
            <a:extLst>
              <a:ext uri="{FF2B5EF4-FFF2-40B4-BE49-F238E27FC236}">
                <a16:creationId xmlns:a16="http://schemas.microsoft.com/office/drawing/2014/main" id="{5510D433-027A-A141-B3D0-3E03E8DAE8A8}"/>
              </a:ext>
            </a:extLst>
          </p:cNvPr>
          <p:cNvSpPr>
            <a:spLocks/>
          </p:cNvSpPr>
          <p:nvPr/>
        </p:nvSpPr>
        <p:spPr bwMode="auto">
          <a:xfrm>
            <a:off x="5595711" y="1898650"/>
            <a:ext cx="828675"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Text Box 11">
            <a:extLst>
              <a:ext uri="{FF2B5EF4-FFF2-40B4-BE49-F238E27FC236}">
                <a16:creationId xmlns:a16="http://schemas.microsoft.com/office/drawing/2014/main" id="{FCA8632E-A5B0-664A-9196-8A8B55D0CC4A}"/>
              </a:ext>
            </a:extLst>
          </p:cNvPr>
          <p:cNvSpPr txBox="1">
            <a:spLocks noChangeArrowheads="1"/>
          </p:cNvSpPr>
          <p:nvPr/>
        </p:nvSpPr>
        <p:spPr bwMode="auto">
          <a:xfrm>
            <a:off x="6089424" y="1668463"/>
            <a:ext cx="3570287"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hasseqnum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12">
            <a:extLst>
              <a:ext uri="{FF2B5EF4-FFF2-40B4-BE49-F238E27FC236}">
                <a16:creationId xmlns:a16="http://schemas.microsoft.com/office/drawing/2014/main" id="{C6CE9EFA-3CCD-C14E-A5CF-3105777426B6}"/>
              </a:ext>
            </a:extLst>
          </p:cNvPr>
          <p:cNvSpPr>
            <a:spLocks noChangeShapeType="1"/>
          </p:cNvSpPr>
          <p:nvPr/>
        </p:nvSpPr>
        <p:spPr bwMode="auto">
          <a:xfrm>
            <a:off x="6159274" y="2360613"/>
            <a:ext cx="317500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Text Box 13">
            <a:extLst>
              <a:ext uri="{FF2B5EF4-FFF2-40B4-BE49-F238E27FC236}">
                <a16:creationId xmlns:a16="http://schemas.microsoft.com/office/drawing/2014/main" id="{69836D4C-507C-6B47-A6BF-2C0D582C5DE9}"/>
              </a:ext>
            </a:extLst>
          </p:cNvPr>
          <p:cNvSpPr txBox="1">
            <a:spLocks noChangeArrowheads="1"/>
          </p:cNvSpPr>
          <p:nvPr/>
        </p:nvSpPr>
        <p:spPr bwMode="auto">
          <a:xfrm>
            <a:off x="6094186" y="2403475"/>
            <a:ext cx="4314825" cy="8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5021266A-A4B2-8A46-9C1D-2E9C56A7B822}"/>
              </a:ext>
            </a:extLst>
          </p:cNvPr>
          <p:cNvGrpSpPr/>
          <p:nvPr/>
        </p:nvGrpSpPr>
        <p:grpSpPr>
          <a:xfrm>
            <a:off x="4320949" y="1306513"/>
            <a:ext cx="1701605" cy="841375"/>
            <a:chOff x="4320949" y="1306513"/>
            <a:chExt cx="1701605" cy="841375"/>
          </a:xfrm>
        </p:grpSpPr>
        <p:sp>
          <p:nvSpPr>
            <p:cNvPr id="81" name="Text Box 7">
              <a:extLst>
                <a:ext uri="{FF2B5EF4-FFF2-40B4-BE49-F238E27FC236}">
                  <a16:creationId xmlns:a16="http://schemas.microsoft.com/office/drawing/2014/main" id="{C9553829-3975-2E49-9803-6EFDAFB5EBC4}"/>
                </a:ext>
              </a:extLst>
            </p:cNvPr>
            <p:cNvSpPr txBox="1">
              <a:spLocks noChangeArrowheads="1"/>
            </p:cNvSpPr>
            <p:nvPr/>
          </p:nvSpPr>
          <p:spPr bwMode="auto">
            <a:xfrm>
              <a:off x="4320949" y="1582738"/>
              <a:ext cx="1617662"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2" name="Text Box 8">
              <a:extLst>
                <a:ext uri="{FF2B5EF4-FFF2-40B4-BE49-F238E27FC236}">
                  <a16:creationId xmlns:a16="http://schemas.microsoft.com/office/drawing/2014/main" id="{2E7739F4-D1B2-A747-870F-EBBF181526F6}"/>
                </a:ext>
              </a:extLst>
            </p:cNvPr>
            <p:cNvSpPr txBox="1">
              <a:spLocks noChangeArrowheads="1"/>
            </p:cNvSpPr>
            <p:nvPr/>
          </p:nvSpPr>
          <p:spPr bwMode="auto">
            <a:xfrm>
              <a:off x="4360636" y="1306513"/>
              <a:ext cx="166191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any other event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 name="Line 9">
              <a:extLst>
                <a:ext uri="{FF2B5EF4-FFF2-40B4-BE49-F238E27FC236}">
                  <a16:creationId xmlns:a16="http://schemas.microsoft.com/office/drawing/2014/main" id="{325C94EB-6A64-BC4A-A405-47C0EBE38857}"/>
                </a:ext>
              </a:extLst>
            </p:cNvPr>
            <p:cNvSpPr>
              <a:spLocks noChangeShapeType="1"/>
            </p:cNvSpPr>
            <p:nvPr/>
          </p:nvSpPr>
          <p:spPr bwMode="auto">
            <a:xfrm>
              <a:off x="4441599" y="1603375"/>
              <a:ext cx="8159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4">
              <a:extLst>
                <a:ext uri="{FF2B5EF4-FFF2-40B4-BE49-F238E27FC236}">
                  <a16:creationId xmlns:a16="http://schemas.microsoft.com/office/drawing/2014/main" id="{B309A64A-7394-0245-8A9F-73E7049FB6F0}"/>
                </a:ext>
              </a:extLst>
            </p:cNvPr>
            <p:cNvSpPr>
              <a:spLocks/>
            </p:cNvSpPr>
            <p:nvPr/>
          </p:nvSpPr>
          <p:spPr bwMode="auto">
            <a:xfrm rot="5142103" flipH="1">
              <a:off x="5068662" y="1374775"/>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9" name="Line 15">
            <a:extLst>
              <a:ext uri="{FF2B5EF4-FFF2-40B4-BE49-F238E27FC236}">
                <a16:creationId xmlns:a16="http://schemas.microsoft.com/office/drawing/2014/main" id="{DFB05333-8F2D-AD4D-AF5B-F08A11737E43}"/>
              </a:ext>
            </a:extLst>
          </p:cNvPr>
          <p:cNvSpPr>
            <a:spLocks noChangeShapeType="1"/>
          </p:cNvSpPr>
          <p:nvPr/>
        </p:nvSpPr>
        <p:spPr bwMode="auto">
          <a:xfrm>
            <a:off x="2547711" y="2408238"/>
            <a:ext cx="1238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Text Box 16">
            <a:extLst>
              <a:ext uri="{FF2B5EF4-FFF2-40B4-BE49-F238E27FC236}">
                <a16:creationId xmlns:a16="http://schemas.microsoft.com/office/drawing/2014/main" id="{72BCB5B4-7731-AE47-AA11-27C7F6305633}"/>
              </a:ext>
            </a:extLst>
          </p:cNvPr>
          <p:cNvSpPr txBox="1">
            <a:spLocks noChangeArrowheads="1"/>
          </p:cNvSpPr>
          <p:nvPr/>
        </p:nvSpPr>
        <p:spPr bwMode="auto">
          <a:xfrm>
            <a:off x="2457224" y="2428875"/>
            <a:ext cx="3641725"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17">
            <a:extLst>
              <a:ext uri="{FF2B5EF4-FFF2-40B4-BE49-F238E27FC236}">
                <a16:creationId xmlns:a16="http://schemas.microsoft.com/office/drawing/2014/main" id="{F76BD3C3-1C69-4441-A736-BFED27A3CAB3}"/>
              </a:ext>
            </a:extLst>
          </p:cNvPr>
          <p:cNvSpPr txBox="1">
            <a:spLocks noChangeArrowheads="1"/>
          </p:cNvSpPr>
          <p:nvPr/>
        </p:nvSpPr>
        <p:spPr bwMode="auto">
          <a:xfrm>
            <a:off x="2493736" y="2105025"/>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ymbol" charset="0"/>
                <a:ea typeface="ＭＳ Ｐゴシック" charset="0"/>
                <a:cs typeface="+mn-cs"/>
              </a:rPr>
              <a:t>L</a:t>
            </a:r>
          </a:p>
        </p:txBody>
      </p:sp>
      <p:sp>
        <p:nvSpPr>
          <p:cNvPr id="92" name="Rectangle 3">
            <a:extLst>
              <a:ext uri="{FF2B5EF4-FFF2-40B4-BE49-F238E27FC236}">
                <a16:creationId xmlns:a16="http://schemas.microsoft.com/office/drawing/2014/main" id="{C3CB9118-6DFF-F343-94F3-68C1B0042C12}"/>
              </a:ext>
            </a:extLst>
          </p:cNvPr>
          <p:cNvSpPr txBox="1">
            <a:spLocks noChangeArrowheads="1"/>
          </p:cNvSpPr>
          <p:nvPr/>
        </p:nvSpPr>
        <p:spPr>
          <a:xfrm>
            <a:off x="930389" y="3827462"/>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expectedseqnum</a:t>
            </a:r>
            <a:endPar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a:t>
            </a:r>
            <a:r>
              <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no receiver buffering!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spTree>
    <p:extLst>
      <p:ext uri="{BB962C8B-B14F-4D97-AF65-F5344CB8AC3E}">
        <p14:creationId xmlns:p14="http://schemas.microsoft.com/office/powerpoint/2010/main" val="3198204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dissolv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ssolve">
                                      <p:cBhvr>
                                        <p:cTn id="12" dur="500"/>
                                        <p:tgtEl>
                                          <p:spTgt spid="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7" grpId="0"/>
    </p:bldLst>
  </p:timing>
</p:sld>
</file>

<file path=ppt/slides/slide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dirty="0"/>
              <a:t>(simplified)</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33" name="Oval 7">
            <a:extLst>
              <a:ext uri="{FF2B5EF4-FFF2-40B4-BE49-F238E27FC236}">
                <a16:creationId xmlns:a16="http://schemas.microsoft.com/office/drawing/2014/main" id="{AEE49C95-3701-8840-977E-61D904B2CC83}"/>
              </a:ext>
            </a:extLst>
          </p:cNvPr>
          <p:cNvSpPr>
            <a:spLocks noChangeArrowheads="1"/>
          </p:cNvSpPr>
          <p:nvPr/>
        </p:nvSpPr>
        <p:spPr bwMode="auto">
          <a:xfrm>
            <a:off x="5099050" y="2604687"/>
            <a:ext cx="1071562" cy="971550"/>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 name="Oval 6">
            <a:extLst>
              <a:ext uri="{FF2B5EF4-FFF2-40B4-BE49-F238E27FC236}">
                <a16:creationId xmlns:a16="http://schemas.microsoft.com/office/drawing/2014/main" id="{4382DF8F-AB7B-5D44-AF4D-18DC3B9D59EA}"/>
              </a:ext>
            </a:extLst>
          </p:cNvPr>
          <p:cNvSpPr>
            <a:spLocks noChangeArrowheads="1"/>
          </p:cNvSpPr>
          <p:nvPr/>
        </p:nvSpPr>
        <p:spPr bwMode="auto">
          <a:xfrm>
            <a:off x="5024437" y="2652312"/>
            <a:ext cx="1071563" cy="971550"/>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5">
            <a:extLst>
              <a:ext uri="{FF2B5EF4-FFF2-40B4-BE49-F238E27FC236}">
                <a16:creationId xmlns:a16="http://schemas.microsoft.com/office/drawing/2014/main" id="{9107608A-E6DF-3F4B-BF4B-FFB43090816D}"/>
              </a:ext>
            </a:extLst>
          </p:cNvPr>
          <p:cNvSpPr txBox="1">
            <a:spLocks noChangeArrowheads="1"/>
          </p:cNvSpPr>
          <p:nvPr/>
        </p:nvSpPr>
        <p:spPr bwMode="auto">
          <a:xfrm>
            <a:off x="5108563" y="2655487"/>
            <a:ext cx="889025" cy="98610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wait</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for </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event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36" name="Line 8">
            <a:extLst>
              <a:ext uri="{FF2B5EF4-FFF2-40B4-BE49-F238E27FC236}">
                <a16:creationId xmlns:a16="http://schemas.microsoft.com/office/drawing/2014/main" id="{8F3151C2-1919-C44F-BBE7-B56B7FFA5203}"/>
              </a:ext>
            </a:extLst>
          </p:cNvPr>
          <p:cNvSpPr>
            <a:spLocks noChangeShapeType="1"/>
          </p:cNvSpPr>
          <p:nvPr/>
        </p:nvSpPr>
        <p:spPr bwMode="auto">
          <a:xfrm>
            <a:off x="4057650" y="2122087"/>
            <a:ext cx="1071562" cy="688975"/>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Text Box 9">
            <a:extLst>
              <a:ext uri="{FF2B5EF4-FFF2-40B4-BE49-F238E27FC236}">
                <a16:creationId xmlns:a16="http://schemas.microsoft.com/office/drawing/2014/main" id="{FA7373C1-8C55-7C43-912E-59BC5D56C62B}"/>
              </a:ext>
            </a:extLst>
          </p:cNvPr>
          <p:cNvSpPr txBox="1">
            <a:spLocks noChangeArrowheads="1"/>
          </p:cNvSpPr>
          <p:nvPr/>
        </p:nvSpPr>
        <p:spPr bwMode="auto">
          <a:xfrm>
            <a:off x="2516187" y="2749150"/>
            <a:ext cx="2546350"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NextSeqNum = InitialSeqNum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SendBase = InitialSeqNum</a:t>
            </a:r>
          </a:p>
        </p:txBody>
      </p:sp>
      <p:sp>
        <p:nvSpPr>
          <p:cNvPr id="38" name="Line 10">
            <a:extLst>
              <a:ext uri="{FF2B5EF4-FFF2-40B4-BE49-F238E27FC236}">
                <a16:creationId xmlns:a16="http://schemas.microsoft.com/office/drawing/2014/main" id="{9EE0499A-1821-9E42-88DA-1FF2FAACADFD}"/>
              </a:ext>
            </a:extLst>
          </p:cNvPr>
          <p:cNvSpPr>
            <a:spLocks noChangeShapeType="1"/>
          </p:cNvSpPr>
          <p:nvPr/>
        </p:nvSpPr>
        <p:spPr bwMode="auto">
          <a:xfrm>
            <a:off x="2619375" y="2763437"/>
            <a:ext cx="217963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1">
            <a:extLst>
              <a:ext uri="{FF2B5EF4-FFF2-40B4-BE49-F238E27FC236}">
                <a16:creationId xmlns:a16="http://schemas.microsoft.com/office/drawing/2014/main" id="{24B96F0E-7496-184A-B796-2170A0DFDFDD}"/>
              </a:ext>
            </a:extLst>
          </p:cNvPr>
          <p:cNvSpPr txBox="1">
            <a:spLocks noChangeArrowheads="1"/>
          </p:cNvSpPr>
          <p:nvPr/>
        </p:nvSpPr>
        <p:spPr bwMode="auto">
          <a:xfrm>
            <a:off x="3489325" y="2445937"/>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nvGrpSpPr>
          <p:cNvPr id="44" name="Group 20">
            <a:extLst>
              <a:ext uri="{FF2B5EF4-FFF2-40B4-BE49-F238E27FC236}">
                <a16:creationId xmlns:a16="http://schemas.microsoft.com/office/drawing/2014/main" id="{5DAC0271-9C2B-BF4E-A7E8-B4AF357CB628}"/>
              </a:ext>
            </a:extLst>
          </p:cNvPr>
          <p:cNvGrpSpPr>
            <a:grpSpLocks/>
          </p:cNvGrpSpPr>
          <p:nvPr/>
        </p:nvGrpSpPr>
        <p:grpSpPr bwMode="auto">
          <a:xfrm>
            <a:off x="7007225" y="3280962"/>
            <a:ext cx="3298825" cy="1147763"/>
            <a:chOff x="1270" y="3518"/>
            <a:chExt cx="2078" cy="723"/>
          </a:xfrm>
        </p:grpSpPr>
        <p:sp>
          <p:nvSpPr>
            <p:cNvPr id="45" name="Text Box 16">
              <a:extLst>
                <a:ext uri="{FF2B5EF4-FFF2-40B4-BE49-F238E27FC236}">
                  <a16:creationId xmlns:a16="http://schemas.microsoft.com/office/drawing/2014/main" id="{6AFBB2D7-1C52-B648-9CD4-E49942333FFC}"/>
                </a:ext>
              </a:extLst>
            </p:cNvPr>
            <p:cNvSpPr txBox="1">
              <a:spLocks noChangeArrowheads="1"/>
            </p:cNvSpPr>
            <p:nvPr/>
          </p:nvSpPr>
          <p:spPr bwMode="auto">
            <a:xfrm>
              <a:off x="1275" y="3721"/>
              <a:ext cx="2073" cy="5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 not-yet-</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acked</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 segment         	with smallest seq.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start timer</a:t>
              </a:r>
            </a:p>
          </p:txBody>
        </p:sp>
        <p:sp>
          <p:nvSpPr>
            <p:cNvPr id="46" name="Text Box 17">
              <a:extLst>
                <a:ext uri="{FF2B5EF4-FFF2-40B4-BE49-F238E27FC236}">
                  <a16:creationId xmlns:a16="http://schemas.microsoft.com/office/drawing/2014/main" id="{5970790B-FC19-414F-9997-B611A9542BD5}"/>
                </a:ext>
              </a:extLst>
            </p:cNvPr>
            <p:cNvSpPr txBox="1">
              <a:spLocks noChangeArrowheads="1"/>
            </p:cNvSpPr>
            <p:nvPr/>
          </p:nvSpPr>
          <p:spPr bwMode="auto">
            <a:xfrm>
              <a:off x="1270" y="3518"/>
              <a:ext cx="547"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sp>
          <p:nvSpPr>
            <p:cNvPr id="47" name="Line 18">
              <a:extLst>
                <a:ext uri="{FF2B5EF4-FFF2-40B4-BE49-F238E27FC236}">
                  <a16:creationId xmlns:a16="http://schemas.microsoft.com/office/drawing/2014/main" id="{87A9E4B3-EADE-8342-A00F-5E875E6FCDD7}"/>
                </a:ext>
              </a:extLst>
            </p:cNvPr>
            <p:cNvSpPr>
              <a:spLocks noChangeShapeType="1"/>
            </p:cNvSpPr>
            <p:nvPr/>
          </p:nvSpPr>
          <p:spPr bwMode="auto">
            <a:xfrm>
              <a:off x="1342" y="3741"/>
              <a:ext cx="1881"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8" name="Group 24">
            <a:extLst>
              <a:ext uri="{FF2B5EF4-FFF2-40B4-BE49-F238E27FC236}">
                <a16:creationId xmlns:a16="http://schemas.microsoft.com/office/drawing/2014/main" id="{EE8A5244-EE4F-6A4E-A86A-5AA61738784D}"/>
              </a:ext>
            </a:extLst>
          </p:cNvPr>
          <p:cNvGrpSpPr>
            <a:grpSpLocks/>
          </p:cNvGrpSpPr>
          <p:nvPr/>
        </p:nvGrpSpPr>
        <p:grpSpPr bwMode="auto">
          <a:xfrm>
            <a:off x="3154362" y="4387450"/>
            <a:ext cx="4703763" cy="2181225"/>
            <a:chOff x="678" y="2592"/>
            <a:chExt cx="2963" cy="1374"/>
          </a:xfrm>
        </p:grpSpPr>
        <p:sp>
          <p:nvSpPr>
            <p:cNvPr id="49" name="Text Box 3">
              <a:extLst>
                <a:ext uri="{FF2B5EF4-FFF2-40B4-BE49-F238E27FC236}">
                  <a16:creationId xmlns:a16="http://schemas.microsoft.com/office/drawing/2014/main" id="{860513BA-6810-4647-A5EF-3117915844BA}"/>
                </a:ext>
              </a:extLst>
            </p:cNvPr>
            <p:cNvSpPr txBox="1">
              <a:spLocks noChangeArrowheads="1"/>
            </p:cNvSpPr>
            <p:nvPr/>
          </p:nvSpPr>
          <p:spPr bwMode="auto">
            <a:xfrm>
              <a:off x="678" y="2830"/>
              <a:ext cx="2963" cy="113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(y &gt; SendBase)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SendBase = y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SendBase–1: last cumulatively ACKed byte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if (there are currently not-yet-acked segments)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 stop timer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a:t>
              </a:r>
            </a:p>
          </p:txBody>
        </p:sp>
        <p:sp>
          <p:nvSpPr>
            <p:cNvPr id="50" name="Text Box 21">
              <a:extLst>
                <a:ext uri="{FF2B5EF4-FFF2-40B4-BE49-F238E27FC236}">
                  <a16:creationId xmlns:a16="http://schemas.microsoft.com/office/drawing/2014/main" id="{F08FB636-850A-A340-AD2D-3080625A0719}"/>
                </a:ext>
              </a:extLst>
            </p:cNvPr>
            <p:cNvSpPr txBox="1">
              <a:spLocks noChangeArrowheads="1"/>
            </p:cNvSpPr>
            <p:nvPr/>
          </p:nvSpPr>
          <p:spPr bwMode="auto">
            <a:xfrm>
              <a:off x="705" y="2592"/>
              <a:ext cx="220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 received, with ACK field value y </a:t>
              </a:r>
            </a:p>
          </p:txBody>
        </p:sp>
        <p:sp>
          <p:nvSpPr>
            <p:cNvPr id="51" name="Line 22">
              <a:extLst>
                <a:ext uri="{FF2B5EF4-FFF2-40B4-BE49-F238E27FC236}">
                  <a16:creationId xmlns:a16="http://schemas.microsoft.com/office/drawing/2014/main" id="{6721EFEB-A8ED-EF45-8839-FF1DAFD19162}"/>
                </a:ext>
              </a:extLst>
            </p:cNvPr>
            <p:cNvSpPr>
              <a:spLocks noChangeShapeType="1"/>
            </p:cNvSpPr>
            <p:nvPr/>
          </p:nvSpPr>
          <p:spPr bwMode="auto">
            <a:xfrm>
              <a:off x="748" y="2815"/>
              <a:ext cx="207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79B1A741-486C-BF44-8B85-42BB7118DCB9}"/>
              </a:ext>
            </a:extLst>
          </p:cNvPr>
          <p:cNvGrpSpPr/>
          <p:nvPr/>
        </p:nvGrpSpPr>
        <p:grpSpPr>
          <a:xfrm>
            <a:off x="5851525" y="1207687"/>
            <a:ext cx="5207000" cy="1928813"/>
            <a:chOff x="5851525" y="1207687"/>
            <a:chExt cx="5207000" cy="1928813"/>
          </a:xfrm>
        </p:grpSpPr>
        <p:grpSp>
          <p:nvGrpSpPr>
            <p:cNvPr id="40" name="Group 23">
              <a:extLst>
                <a:ext uri="{FF2B5EF4-FFF2-40B4-BE49-F238E27FC236}">
                  <a16:creationId xmlns:a16="http://schemas.microsoft.com/office/drawing/2014/main" id="{B6E6CEF6-4DBB-3B4F-AE17-B6B34791A38D}"/>
                </a:ext>
              </a:extLst>
            </p:cNvPr>
            <p:cNvGrpSpPr>
              <a:grpSpLocks/>
            </p:cNvGrpSpPr>
            <p:nvPr/>
          </p:nvGrpSpPr>
          <p:grpSpPr bwMode="auto">
            <a:xfrm>
              <a:off x="6807200" y="1207687"/>
              <a:ext cx="4251325" cy="1928813"/>
              <a:chOff x="3003" y="1263"/>
              <a:chExt cx="2678" cy="1215"/>
            </a:xfrm>
          </p:grpSpPr>
          <p:sp>
            <p:nvSpPr>
              <p:cNvPr id="41" name="Text Box 12">
                <a:extLst>
                  <a:ext uri="{FF2B5EF4-FFF2-40B4-BE49-F238E27FC236}">
                    <a16:creationId xmlns:a16="http://schemas.microsoft.com/office/drawing/2014/main" id="{7A88DE26-A510-0A4A-B4CC-440285C50910}"/>
                  </a:ext>
                </a:extLst>
              </p:cNvPr>
              <p:cNvSpPr txBox="1">
                <a:spLocks noChangeArrowheads="1"/>
              </p:cNvSpPr>
              <p:nvPr/>
            </p:nvSpPr>
            <p:spPr bwMode="auto">
              <a:xfrm>
                <a:off x="3019" y="1456"/>
                <a:ext cx="2662" cy="10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create segment, seq.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pass segment to IP (i.e., </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send</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length(data) </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if (timer currently not running)</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a:t>
                </a:r>
              </a:p>
            </p:txBody>
          </p:sp>
          <p:sp>
            <p:nvSpPr>
              <p:cNvPr id="42" name="Text Box 13">
                <a:extLst>
                  <a:ext uri="{FF2B5EF4-FFF2-40B4-BE49-F238E27FC236}">
                    <a16:creationId xmlns:a16="http://schemas.microsoft.com/office/drawing/2014/main" id="{CEB8FD90-4E39-F042-9DE2-7DF5161F8082}"/>
                  </a:ext>
                </a:extLst>
              </p:cNvPr>
              <p:cNvSpPr txBox="1">
                <a:spLocks noChangeArrowheads="1"/>
              </p:cNvSpPr>
              <p:nvPr/>
            </p:nvSpPr>
            <p:spPr bwMode="auto">
              <a:xfrm>
                <a:off x="3003" y="1263"/>
                <a:ext cx="2204"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 received from application above</a:t>
                </a:r>
              </a:p>
            </p:txBody>
          </p:sp>
          <p:sp>
            <p:nvSpPr>
              <p:cNvPr id="43" name="Line 15">
                <a:extLst>
                  <a:ext uri="{FF2B5EF4-FFF2-40B4-BE49-F238E27FC236}">
                    <a16:creationId xmlns:a16="http://schemas.microsoft.com/office/drawing/2014/main" id="{56FB6C1C-68FD-F84A-9A69-D2A395C7F8CD}"/>
                  </a:ext>
                </a:extLst>
              </p:cNvPr>
              <p:cNvSpPr>
                <a:spLocks noChangeShapeType="1"/>
              </p:cNvSpPr>
              <p:nvPr/>
            </p:nvSpPr>
            <p:spPr bwMode="auto">
              <a:xfrm>
                <a:off x="3081" y="1490"/>
                <a:ext cx="1743"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2" name="Freeform 26">
              <a:extLst>
                <a:ext uri="{FF2B5EF4-FFF2-40B4-BE49-F238E27FC236}">
                  <a16:creationId xmlns:a16="http://schemas.microsoft.com/office/drawing/2014/main" id="{AA519815-C838-5845-89FD-C86F92C307DE}"/>
                </a:ext>
              </a:extLst>
            </p:cNvPr>
            <p:cNvSpPr>
              <a:spLocks/>
            </p:cNvSpPr>
            <p:nvPr/>
          </p:nvSpPr>
          <p:spPr bwMode="auto">
            <a:xfrm>
              <a:off x="5851525" y="1518837"/>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 name="Freeform 27">
            <a:extLst>
              <a:ext uri="{FF2B5EF4-FFF2-40B4-BE49-F238E27FC236}">
                <a16:creationId xmlns:a16="http://schemas.microsoft.com/office/drawing/2014/main" id="{EB1F0479-6BD0-D543-90D5-7AFE90D621A1}"/>
              </a:ext>
            </a:extLst>
          </p:cNvPr>
          <p:cNvSpPr>
            <a:spLocks/>
          </p:cNvSpPr>
          <p:nvPr/>
        </p:nvSpPr>
        <p:spPr bwMode="auto">
          <a:xfrm rot="4468137">
            <a:off x="6174581" y="2991244"/>
            <a:ext cx="1254125" cy="1258887"/>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Freeform 28">
            <a:extLst>
              <a:ext uri="{FF2B5EF4-FFF2-40B4-BE49-F238E27FC236}">
                <a16:creationId xmlns:a16="http://schemas.microsoft.com/office/drawing/2014/main" id="{2E63ACF7-EE89-E746-B66A-29ADCFBB70D8}"/>
              </a:ext>
            </a:extLst>
          </p:cNvPr>
          <p:cNvSpPr>
            <a:spLocks/>
          </p:cNvSpPr>
          <p:nvPr/>
        </p:nvSpPr>
        <p:spPr bwMode="auto">
          <a:xfrm rot="10674503">
            <a:off x="4116387" y="3490512"/>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09399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dissolve">
                                      <p:cBhvr>
                                        <p:cTn id="12" dur="500"/>
                                        <p:tgtEl>
                                          <p:spTgt spid="44"/>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dissolve">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4"/>
                                        </p:tgtEl>
                                        <p:attrNameLst>
                                          <p:attrName>style.visibility</p:attrName>
                                        </p:attrNameLst>
                                      </p:cBhvr>
                                      <p:to>
                                        <p:strVal val="visible"/>
                                      </p:to>
                                    </p:set>
                                    <p:animEffect transition="in" filter="dissolve">
                                      <p:cBhvr>
                                        <p:cTn id="20" dur="500"/>
                                        <p:tgtEl>
                                          <p:spTgt spid="54"/>
                                        </p:tgtEl>
                                      </p:cBhvr>
                                    </p:animEffect>
                                  </p:childTnLst>
                                </p:cTn>
                              </p:par>
                              <p:par>
                                <p:cTn id="21" presetID="9"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dissolve">
                                      <p:cBhvr>
                                        <p:cTn id="2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Lst>
  </p:timing>
</p:sld>
</file>

<file path=ppt/slides/slide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 FSM</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114" name="Group 47">
            <a:extLst>
              <a:ext uri="{FF2B5EF4-FFF2-40B4-BE49-F238E27FC236}">
                <a16:creationId xmlns:a16="http://schemas.microsoft.com/office/drawing/2014/main" id="{D32D3A7A-DE7E-7946-95CC-B1FBA3F3EDA8}"/>
              </a:ext>
            </a:extLst>
          </p:cNvPr>
          <p:cNvGrpSpPr>
            <a:grpSpLocks/>
          </p:cNvGrpSpPr>
          <p:nvPr/>
        </p:nvGrpSpPr>
        <p:grpSpPr bwMode="auto">
          <a:xfrm>
            <a:off x="4909203" y="1183947"/>
            <a:ext cx="876300" cy="827087"/>
            <a:chOff x="1778" y="1720"/>
            <a:chExt cx="722" cy="642"/>
          </a:xfrm>
        </p:grpSpPr>
        <p:sp>
          <p:nvSpPr>
            <p:cNvPr id="115" name="Oval 41">
              <a:extLst>
                <a:ext uri="{FF2B5EF4-FFF2-40B4-BE49-F238E27FC236}">
                  <a16:creationId xmlns:a16="http://schemas.microsoft.com/office/drawing/2014/main" id="{5748C2EC-7FEC-AF47-A3BE-7EE9BBE75650}"/>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Oval 42">
              <a:extLst>
                <a:ext uri="{FF2B5EF4-FFF2-40B4-BE49-F238E27FC236}">
                  <a16:creationId xmlns:a16="http://schemas.microsoft.com/office/drawing/2014/main" id="{AD2EDB37-6C4A-ED4D-AC5C-E68CCE508B7D}"/>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17" name="Text Box 43">
            <a:extLst>
              <a:ext uri="{FF2B5EF4-FFF2-40B4-BE49-F238E27FC236}">
                <a16:creationId xmlns:a16="http://schemas.microsoft.com/office/drawing/2014/main" id="{DC80B258-8B6C-724F-A263-EC13CE8069CA}"/>
              </a:ext>
            </a:extLst>
          </p:cNvPr>
          <p:cNvSpPr txBox="1">
            <a:spLocks noChangeArrowheads="1"/>
          </p:cNvSpPr>
          <p:nvPr/>
        </p:nvSpPr>
        <p:spPr bwMode="auto">
          <a:xfrm>
            <a:off x="4904440" y="1404609"/>
            <a:ext cx="8445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closed</a:t>
            </a:r>
          </a:p>
        </p:txBody>
      </p:sp>
      <p:sp>
        <p:nvSpPr>
          <p:cNvPr id="118" name="Text Box 46">
            <a:extLst>
              <a:ext uri="{FF2B5EF4-FFF2-40B4-BE49-F238E27FC236}">
                <a16:creationId xmlns:a16="http://schemas.microsoft.com/office/drawing/2014/main" id="{59F95A1A-E024-5B48-87C9-32EC6493D125}"/>
              </a:ext>
            </a:extLst>
          </p:cNvPr>
          <p:cNvSpPr txBox="1">
            <a:spLocks noChangeArrowheads="1"/>
          </p:cNvSpPr>
          <p:nvPr/>
        </p:nvSpPr>
        <p:spPr bwMode="auto">
          <a:xfrm>
            <a:off x="4326580" y="2451035"/>
            <a:ext cx="341313"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nvGrpSpPr>
          <p:cNvPr id="119" name="Group 48">
            <a:extLst>
              <a:ext uri="{FF2B5EF4-FFF2-40B4-BE49-F238E27FC236}">
                <a16:creationId xmlns:a16="http://schemas.microsoft.com/office/drawing/2014/main" id="{6B805300-F5BE-0B46-B02D-B273205BCD9B}"/>
              </a:ext>
            </a:extLst>
          </p:cNvPr>
          <p:cNvGrpSpPr>
            <a:grpSpLocks/>
          </p:cNvGrpSpPr>
          <p:nvPr/>
        </p:nvGrpSpPr>
        <p:grpSpPr bwMode="auto">
          <a:xfrm>
            <a:off x="4876204" y="3541092"/>
            <a:ext cx="876300" cy="827088"/>
            <a:chOff x="1778" y="1720"/>
            <a:chExt cx="722" cy="642"/>
          </a:xfrm>
        </p:grpSpPr>
        <p:sp>
          <p:nvSpPr>
            <p:cNvPr id="120" name="Oval 49">
              <a:extLst>
                <a:ext uri="{FF2B5EF4-FFF2-40B4-BE49-F238E27FC236}">
                  <a16:creationId xmlns:a16="http://schemas.microsoft.com/office/drawing/2014/main" id="{CB61B549-FBF2-5340-A179-21012EFDFDBC}"/>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1" name="Oval 50">
              <a:extLst>
                <a:ext uri="{FF2B5EF4-FFF2-40B4-BE49-F238E27FC236}">
                  <a16:creationId xmlns:a16="http://schemas.microsoft.com/office/drawing/2014/main" id="{0314F13B-55F9-2D4D-A0FB-1DDCD492CB6C}"/>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Text Box 51">
            <a:extLst>
              <a:ext uri="{FF2B5EF4-FFF2-40B4-BE49-F238E27FC236}">
                <a16:creationId xmlns:a16="http://schemas.microsoft.com/office/drawing/2014/main" id="{6C2EAFF7-F4D3-D944-B647-05ABA67BBECF}"/>
              </a:ext>
            </a:extLst>
          </p:cNvPr>
          <p:cNvSpPr txBox="1">
            <a:spLocks noChangeArrowheads="1"/>
          </p:cNvSpPr>
          <p:nvPr/>
        </p:nvSpPr>
        <p:spPr bwMode="auto">
          <a:xfrm>
            <a:off x="4934941" y="3761755"/>
            <a:ext cx="7175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listen</a:t>
            </a:r>
          </a:p>
        </p:txBody>
      </p:sp>
      <p:grpSp>
        <p:nvGrpSpPr>
          <p:cNvPr id="123" name="Group 52">
            <a:extLst>
              <a:ext uri="{FF2B5EF4-FFF2-40B4-BE49-F238E27FC236}">
                <a16:creationId xmlns:a16="http://schemas.microsoft.com/office/drawing/2014/main" id="{86C03AF1-494B-4C49-99EF-6D5544194676}"/>
              </a:ext>
            </a:extLst>
          </p:cNvPr>
          <p:cNvGrpSpPr>
            <a:grpSpLocks/>
          </p:cNvGrpSpPr>
          <p:nvPr/>
        </p:nvGrpSpPr>
        <p:grpSpPr bwMode="auto">
          <a:xfrm>
            <a:off x="2780646" y="4286295"/>
            <a:ext cx="876300" cy="827087"/>
            <a:chOff x="1778" y="1720"/>
            <a:chExt cx="722" cy="642"/>
          </a:xfrm>
        </p:grpSpPr>
        <p:sp>
          <p:nvSpPr>
            <p:cNvPr id="124" name="Oval 53">
              <a:extLst>
                <a:ext uri="{FF2B5EF4-FFF2-40B4-BE49-F238E27FC236}">
                  <a16:creationId xmlns:a16="http://schemas.microsoft.com/office/drawing/2014/main" id="{3585FD29-C41D-DF4E-9358-888387FA2CCA}"/>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5" name="Oval 54">
              <a:extLst>
                <a:ext uri="{FF2B5EF4-FFF2-40B4-BE49-F238E27FC236}">
                  <a16:creationId xmlns:a16="http://schemas.microsoft.com/office/drawing/2014/main" id="{8C6EA2B0-8871-7B4E-973E-378036262FBF}"/>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6" name="Text Box 55">
            <a:extLst>
              <a:ext uri="{FF2B5EF4-FFF2-40B4-BE49-F238E27FC236}">
                <a16:creationId xmlns:a16="http://schemas.microsoft.com/office/drawing/2014/main" id="{00E5D84C-357F-4649-A7ED-D53BBF9A5823}"/>
              </a:ext>
            </a:extLst>
          </p:cNvPr>
          <p:cNvSpPr txBox="1">
            <a:spLocks noChangeArrowheads="1"/>
          </p:cNvSpPr>
          <p:nvPr/>
        </p:nvSpPr>
        <p:spPr bwMode="auto">
          <a:xfrm>
            <a:off x="2871133" y="4484732"/>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rcvd</a:t>
            </a:r>
          </a:p>
        </p:txBody>
      </p:sp>
      <p:grpSp>
        <p:nvGrpSpPr>
          <p:cNvPr id="127" name="Group 56">
            <a:extLst>
              <a:ext uri="{FF2B5EF4-FFF2-40B4-BE49-F238E27FC236}">
                <a16:creationId xmlns:a16="http://schemas.microsoft.com/office/drawing/2014/main" id="{FB88499E-7AA7-B845-9485-5596F7C6E586}"/>
              </a:ext>
            </a:extLst>
          </p:cNvPr>
          <p:cNvGrpSpPr>
            <a:grpSpLocks/>
          </p:cNvGrpSpPr>
          <p:nvPr/>
        </p:nvGrpSpPr>
        <p:grpSpPr bwMode="auto">
          <a:xfrm>
            <a:off x="6337953" y="4127172"/>
            <a:ext cx="876300" cy="827087"/>
            <a:chOff x="1778" y="1720"/>
            <a:chExt cx="722" cy="642"/>
          </a:xfrm>
        </p:grpSpPr>
        <p:sp>
          <p:nvSpPr>
            <p:cNvPr id="128" name="Oval 57">
              <a:extLst>
                <a:ext uri="{FF2B5EF4-FFF2-40B4-BE49-F238E27FC236}">
                  <a16:creationId xmlns:a16="http://schemas.microsoft.com/office/drawing/2014/main" id="{65C5240C-BEA1-E047-A276-08C8AD208664}"/>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Oval 58">
              <a:extLst>
                <a:ext uri="{FF2B5EF4-FFF2-40B4-BE49-F238E27FC236}">
                  <a16:creationId xmlns:a16="http://schemas.microsoft.com/office/drawing/2014/main" id="{4942FFF6-5901-DC45-BE2D-6821DAED3707}"/>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Text Box 59">
            <a:extLst>
              <a:ext uri="{FF2B5EF4-FFF2-40B4-BE49-F238E27FC236}">
                <a16:creationId xmlns:a16="http://schemas.microsoft.com/office/drawing/2014/main" id="{A8FC58C2-2277-364B-9BA0-DB9864FEAEA6}"/>
              </a:ext>
            </a:extLst>
          </p:cNvPr>
          <p:cNvSpPr txBox="1">
            <a:spLocks noChangeArrowheads="1"/>
          </p:cNvSpPr>
          <p:nvPr/>
        </p:nvSpPr>
        <p:spPr bwMode="auto">
          <a:xfrm>
            <a:off x="6428440" y="4325609"/>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sent</a:t>
            </a:r>
          </a:p>
        </p:txBody>
      </p:sp>
      <p:grpSp>
        <p:nvGrpSpPr>
          <p:cNvPr id="131" name="Group 60">
            <a:extLst>
              <a:ext uri="{FF2B5EF4-FFF2-40B4-BE49-F238E27FC236}">
                <a16:creationId xmlns:a16="http://schemas.microsoft.com/office/drawing/2014/main" id="{04CD4EEA-F731-974D-8D21-074CFF1FA3BB}"/>
              </a:ext>
            </a:extLst>
          </p:cNvPr>
          <p:cNvGrpSpPr>
            <a:grpSpLocks/>
          </p:cNvGrpSpPr>
          <p:nvPr/>
        </p:nvGrpSpPr>
        <p:grpSpPr bwMode="auto">
          <a:xfrm>
            <a:off x="4904440" y="4998709"/>
            <a:ext cx="876300" cy="827088"/>
            <a:chOff x="1778" y="1720"/>
            <a:chExt cx="722" cy="642"/>
          </a:xfrm>
        </p:grpSpPr>
        <p:sp>
          <p:nvSpPr>
            <p:cNvPr id="132" name="Oval 61">
              <a:extLst>
                <a:ext uri="{FF2B5EF4-FFF2-40B4-BE49-F238E27FC236}">
                  <a16:creationId xmlns:a16="http://schemas.microsoft.com/office/drawing/2014/main" id="{6CC78D2C-734E-B349-9B0C-BF852E5B478D}"/>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Oval 62">
              <a:extLst>
                <a:ext uri="{FF2B5EF4-FFF2-40B4-BE49-F238E27FC236}">
                  <a16:creationId xmlns:a16="http://schemas.microsoft.com/office/drawing/2014/main" id="{9F55D39F-EF68-C54A-8ED1-3B063B0183A9}"/>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4" name="Text Box 63">
            <a:extLst>
              <a:ext uri="{FF2B5EF4-FFF2-40B4-BE49-F238E27FC236}">
                <a16:creationId xmlns:a16="http://schemas.microsoft.com/office/drawing/2014/main" id="{D8DA0075-4FB6-604B-8EE5-928070CFB870}"/>
              </a:ext>
            </a:extLst>
          </p:cNvPr>
          <p:cNvSpPr txBox="1">
            <a:spLocks noChangeArrowheads="1"/>
          </p:cNvSpPr>
          <p:nvPr/>
        </p:nvSpPr>
        <p:spPr bwMode="auto">
          <a:xfrm>
            <a:off x="4866340" y="5286047"/>
            <a:ext cx="933450" cy="31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ESTAB</a:t>
            </a:r>
          </a:p>
        </p:txBody>
      </p:sp>
      <p:sp>
        <p:nvSpPr>
          <p:cNvPr id="135" name="Text Box 66">
            <a:extLst>
              <a:ext uri="{FF2B5EF4-FFF2-40B4-BE49-F238E27FC236}">
                <a16:creationId xmlns:a16="http://schemas.microsoft.com/office/drawing/2014/main" id="{8094123F-EAAB-BD40-AE92-A31E1CBC4CE9}"/>
              </a:ext>
            </a:extLst>
          </p:cNvPr>
          <p:cNvSpPr txBox="1">
            <a:spLocks noChangeArrowheads="1"/>
          </p:cNvSpPr>
          <p:nvPr/>
        </p:nvSpPr>
        <p:spPr bwMode="auto">
          <a:xfrm>
            <a:off x="6715778" y="2476652"/>
            <a:ext cx="5534025"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36" name="Line 67">
            <a:extLst>
              <a:ext uri="{FF2B5EF4-FFF2-40B4-BE49-F238E27FC236}">
                <a16:creationId xmlns:a16="http://schemas.microsoft.com/office/drawing/2014/main" id="{5F6120DE-1D54-8349-98D1-475C16424507}"/>
              </a:ext>
            </a:extLst>
          </p:cNvPr>
          <p:cNvSpPr>
            <a:spLocks noChangeShapeType="1"/>
          </p:cNvSpPr>
          <p:nvPr/>
        </p:nvSpPr>
        <p:spPr bwMode="auto">
          <a:xfrm>
            <a:off x="6953903" y="3152854"/>
            <a:ext cx="393821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Text Box 68">
            <a:extLst>
              <a:ext uri="{FF2B5EF4-FFF2-40B4-BE49-F238E27FC236}">
                <a16:creationId xmlns:a16="http://schemas.microsoft.com/office/drawing/2014/main" id="{4DDD1946-5DBE-DD4F-B9A2-10EA77285E4C}"/>
              </a:ext>
            </a:extLst>
          </p:cNvPr>
          <p:cNvSpPr txBox="1">
            <a:spLocks noChangeArrowheads="1"/>
          </p:cNvSpPr>
          <p:nvPr/>
        </p:nvSpPr>
        <p:spPr bwMode="auto">
          <a:xfrm>
            <a:off x="8067650" y="3204367"/>
            <a:ext cx="1410964"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SYN(seq=x)</a:t>
            </a:r>
          </a:p>
        </p:txBody>
      </p:sp>
      <p:sp>
        <p:nvSpPr>
          <p:cNvPr id="138" name="Freeform 69">
            <a:extLst>
              <a:ext uri="{FF2B5EF4-FFF2-40B4-BE49-F238E27FC236}">
                <a16:creationId xmlns:a16="http://schemas.microsoft.com/office/drawing/2014/main" id="{3225F036-B87C-9E44-9BA0-81F4CD6463ED}"/>
              </a:ext>
            </a:extLst>
          </p:cNvPr>
          <p:cNvSpPr>
            <a:spLocks/>
          </p:cNvSpPr>
          <p:nvPr/>
        </p:nvSpPr>
        <p:spPr bwMode="auto">
          <a:xfrm>
            <a:off x="5801378" y="1664959"/>
            <a:ext cx="914400" cy="2384425"/>
          </a:xfrm>
          <a:custGeom>
            <a:avLst/>
            <a:gdLst>
              <a:gd name="T0" fmla="*/ 0 w 576"/>
              <a:gd name="T1" fmla="*/ 0 h 1138"/>
              <a:gd name="T2" fmla="*/ 2147483647 w 576"/>
              <a:gd name="T3" fmla="*/ 0 h 1138"/>
              <a:gd name="T4" fmla="*/ 2147483647 w 576"/>
              <a:gd name="T5" fmla="*/ 2147483647 h 1138"/>
              <a:gd name="T6" fmla="*/ 0 60000 65536"/>
              <a:gd name="T7" fmla="*/ 0 60000 65536"/>
              <a:gd name="T8" fmla="*/ 0 60000 65536"/>
            </a:gdLst>
            <a:ahLst/>
            <a:cxnLst>
              <a:cxn ang="T6">
                <a:pos x="T0" y="T1"/>
              </a:cxn>
              <a:cxn ang="T7">
                <a:pos x="T2" y="T3"/>
              </a:cxn>
              <a:cxn ang="T8">
                <a:pos x="T4" y="T5"/>
              </a:cxn>
            </a:cxnLst>
            <a:rect l="0" t="0" r="r" b="b"/>
            <a:pathLst>
              <a:path w="576" h="1138">
                <a:moveTo>
                  <a:pt x="0" y="0"/>
                </a:moveTo>
                <a:lnTo>
                  <a:pt x="576" y="0"/>
                </a:lnTo>
                <a:lnTo>
                  <a:pt x="576" y="1138"/>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Line 70">
            <a:extLst>
              <a:ext uri="{FF2B5EF4-FFF2-40B4-BE49-F238E27FC236}">
                <a16:creationId xmlns:a16="http://schemas.microsoft.com/office/drawing/2014/main" id="{FB2DED8F-FC9D-0548-A789-B4D9859663C0}"/>
              </a:ext>
            </a:extLst>
          </p:cNvPr>
          <p:cNvSpPr>
            <a:spLocks noChangeShapeType="1"/>
          </p:cNvSpPr>
          <p:nvPr/>
        </p:nvSpPr>
        <p:spPr bwMode="auto">
          <a:xfrm>
            <a:off x="5293378" y="2071358"/>
            <a:ext cx="0" cy="146973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71">
            <a:extLst>
              <a:ext uri="{FF2B5EF4-FFF2-40B4-BE49-F238E27FC236}">
                <a16:creationId xmlns:a16="http://schemas.microsoft.com/office/drawing/2014/main" id="{AC3B6192-8FE1-6842-B032-95A6C8CA7DE3}"/>
              </a:ext>
            </a:extLst>
          </p:cNvPr>
          <p:cNvSpPr txBox="1">
            <a:spLocks noChangeArrowheads="1"/>
          </p:cNvSpPr>
          <p:nvPr/>
        </p:nvSpPr>
        <p:spPr bwMode="auto">
          <a:xfrm>
            <a:off x="1312394" y="1852065"/>
            <a:ext cx="4192353"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sp>
        <p:nvSpPr>
          <p:cNvPr id="141" name="Line 72">
            <a:extLst>
              <a:ext uri="{FF2B5EF4-FFF2-40B4-BE49-F238E27FC236}">
                <a16:creationId xmlns:a16="http://schemas.microsoft.com/office/drawing/2014/main" id="{0141FAE2-B820-734C-A148-BAB67BF9C7AC}"/>
              </a:ext>
            </a:extLst>
          </p:cNvPr>
          <p:cNvSpPr>
            <a:spLocks noChangeShapeType="1"/>
          </p:cNvSpPr>
          <p:nvPr/>
        </p:nvSpPr>
        <p:spPr bwMode="auto">
          <a:xfrm>
            <a:off x="1574741" y="2476652"/>
            <a:ext cx="315445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Freeform 73">
            <a:extLst>
              <a:ext uri="{FF2B5EF4-FFF2-40B4-BE49-F238E27FC236}">
                <a16:creationId xmlns:a16="http://schemas.microsoft.com/office/drawing/2014/main" id="{10489FEC-0A29-EF40-8F9E-A623E6CC5E7F}"/>
              </a:ext>
            </a:extLst>
          </p:cNvPr>
          <p:cNvSpPr>
            <a:spLocks/>
          </p:cNvSpPr>
          <p:nvPr/>
        </p:nvSpPr>
        <p:spPr bwMode="auto">
          <a:xfrm>
            <a:off x="3187433" y="3972565"/>
            <a:ext cx="1579563" cy="283385"/>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3" name="Text Box 74">
            <a:extLst>
              <a:ext uri="{FF2B5EF4-FFF2-40B4-BE49-F238E27FC236}">
                <a16:creationId xmlns:a16="http://schemas.microsoft.com/office/drawing/2014/main" id="{13B5B3BA-5D9C-1441-872F-9C0A9CC44E71}"/>
              </a:ext>
            </a:extLst>
          </p:cNvPr>
          <p:cNvSpPr txBox="1">
            <a:spLocks noChangeArrowheads="1"/>
          </p:cNvSpPr>
          <p:nvPr/>
        </p:nvSpPr>
        <p:spPr bwMode="auto">
          <a:xfrm>
            <a:off x="2635196" y="2905517"/>
            <a:ext cx="889987"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SYN(x)</a:t>
            </a:r>
          </a:p>
        </p:txBody>
      </p:sp>
      <p:sp>
        <p:nvSpPr>
          <p:cNvPr id="144" name="Line 75">
            <a:extLst>
              <a:ext uri="{FF2B5EF4-FFF2-40B4-BE49-F238E27FC236}">
                <a16:creationId xmlns:a16="http://schemas.microsoft.com/office/drawing/2014/main" id="{094959C2-07B8-5E48-B332-E495535C378D}"/>
              </a:ext>
            </a:extLst>
          </p:cNvPr>
          <p:cNvSpPr>
            <a:spLocks noChangeShapeType="1"/>
          </p:cNvSpPr>
          <p:nvPr/>
        </p:nvSpPr>
        <p:spPr bwMode="auto">
          <a:xfrm>
            <a:off x="2138008" y="3267740"/>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Text Box 76">
            <a:extLst>
              <a:ext uri="{FF2B5EF4-FFF2-40B4-BE49-F238E27FC236}">
                <a16:creationId xmlns:a16="http://schemas.microsoft.com/office/drawing/2014/main" id="{180303F6-C422-7741-9E0C-1BD5BC561624}"/>
              </a:ext>
            </a:extLst>
          </p:cNvPr>
          <p:cNvSpPr txBox="1">
            <a:spLocks noChangeArrowheads="1"/>
          </p:cNvSpPr>
          <p:nvPr/>
        </p:nvSpPr>
        <p:spPr bwMode="auto">
          <a:xfrm>
            <a:off x="1312394" y="3064442"/>
            <a:ext cx="3442821" cy="9402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ts val="30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ts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create new socket for communication back to client</a:t>
            </a:r>
          </a:p>
        </p:txBody>
      </p:sp>
      <p:sp>
        <p:nvSpPr>
          <p:cNvPr id="146" name="Freeform 77">
            <a:extLst>
              <a:ext uri="{FF2B5EF4-FFF2-40B4-BE49-F238E27FC236}">
                <a16:creationId xmlns:a16="http://schemas.microsoft.com/office/drawing/2014/main" id="{4B99D110-9770-ED45-9518-558D2EB47C3E}"/>
              </a:ext>
            </a:extLst>
          </p:cNvPr>
          <p:cNvSpPr>
            <a:spLocks/>
          </p:cNvSpPr>
          <p:nvPr/>
        </p:nvSpPr>
        <p:spPr bwMode="auto">
          <a:xfrm flipV="1">
            <a:off x="3187433" y="5174744"/>
            <a:ext cx="1656682" cy="212901"/>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Freeform 78">
            <a:extLst>
              <a:ext uri="{FF2B5EF4-FFF2-40B4-BE49-F238E27FC236}">
                <a16:creationId xmlns:a16="http://schemas.microsoft.com/office/drawing/2014/main" id="{DB5EA16C-A12D-C044-A72D-B0210756DC58}"/>
              </a:ext>
            </a:extLst>
          </p:cNvPr>
          <p:cNvSpPr>
            <a:spLocks/>
          </p:cNvSpPr>
          <p:nvPr/>
        </p:nvSpPr>
        <p:spPr bwMode="auto">
          <a:xfrm flipH="1" flipV="1">
            <a:off x="5831540" y="5032047"/>
            <a:ext cx="947738" cy="373062"/>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B57B1028-921D-4746-B3B2-6DDD7CA83040}"/>
              </a:ext>
            </a:extLst>
          </p:cNvPr>
          <p:cNvGrpSpPr/>
          <p:nvPr/>
        </p:nvGrpSpPr>
        <p:grpSpPr>
          <a:xfrm>
            <a:off x="6804625" y="4883585"/>
            <a:ext cx="3334567" cy="1077738"/>
            <a:chOff x="7127280" y="4908222"/>
            <a:chExt cx="3334567" cy="1077738"/>
          </a:xfrm>
        </p:grpSpPr>
        <p:sp>
          <p:nvSpPr>
            <p:cNvPr id="148" name="Text Box 79">
              <a:extLst>
                <a:ext uri="{FF2B5EF4-FFF2-40B4-BE49-F238E27FC236}">
                  <a16:creationId xmlns:a16="http://schemas.microsoft.com/office/drawing/2014/main" id="{C3EE0DDD-B70D-5E4A-8927-9657C73467C5}"/>
                </a:ext>
              </a:extLst>
            </p:cNvPr>
            <p:cNvSpPr txBox="1">
              <a:spLocks noChangeArrowheads="1"/>
            </p:cNvSpPr>
            <p:nvPr/>
          </p:nvSpPr>
          <p:spPr bwMode="auto">
            <a:xfrm>
              <a:off x="7127280" y="4908222"/>
              <a:ext cx="3334567"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49" name="Line 80">
              <a:extLst>
                <a:ext uri="{FF2B5EF4-FFF2-40B4-BE49-F238E27FC236}">
                  <a16:creationId xmlns:a16="http://schemas.microsoft.com/office/drawing/2014/main" id="{257BF084-311A-1543-BE3E-DCB26E6C80E6}"/>
                </a:ext>
              </a:extLst>
            </p:cNvPr>
            <p:cNvSpPr>
              <a:spLocks noChangeShapeType="1"/>
            </p:cNvSpPr>
            <p:nvPr/>
          </p:nvSpPr>
          <p:spPr bwMode="auto">
            <a:xfrm>
              <a:off x="7272381" y="5430091"/>
              <a:ext cx="252888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81">
              <a:extLst>
                <a:ext uri="{FF2B5EF4-FFF2-40B4-BE49-F238E27FC236}">
                  <a16:creationId xmlns:a16="http://schemas.microsoft.com/office/drawing/2014/main" id="{BD67B0E7-150E-F54B-9546-874563D011CB}"/>
                </a:ext>
              </a:extLst>
            </p:cNvPr>
            <p:cNvSpPr txBox="1">
              <a:spLocks noChangeArrowheads="1"/>
            </p:cNvSpPr>
            <p:nvPr/>
          </p:nvSpPr>
          <p:spPr bwMode="auto">
            <a:xfrm>
              <a:off x="7144177" y="5225752"/>
              <a:ext cx="2214068"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A0A27D72-6843-7F44-83D3-693897AF0C2B}"/>
              </a:ext>
            </a:extLst>
          </p:cNvPr>
          <p:cNvGrpSpPr/>
          <p:nvPr/>
        </p:nvGrpSpPr>
        <p:grpSpPr>
          <a:xfrm>
            <a:off x="2515129" y="5328824"/>
            <a:ext cx="2214068" cy="798513"/>
            <a:chOff x="1893200" y="5293984"/>
            <a:chExt cx="2214068" cy="798513"/>
          </a:xfrm>
        </p:grpSpPr>
        <p:sp>
          <p:nvSpPr>
            <p:cNvPr id="151" name="Line 82">
              <a:extLst>
                <a:ext uri="{FF2B5EF4-FFF2-40B4-BE49-F238E27FC236}">
                  <a16:creationId xmlns:a16="http://schemas.microsoft.com/office/drawing/2014/main" id="{08C24CBB-D78B-2D4E-9B44-BE4E1CB0E677}"/>
                </a:ext>
              </a:extLst>
            </p:cNvPr>
            <p:cNvSpPr>
              <a:spLocks noChangeShapeType="1"/>
            </p:cNvSpPr>
            <p:nvPr/>
          </p:nvSpPr>
          <p:spPr bwMode="auto">
            <a:xfrm>
              <a:off x="2067578" y="5760709"/>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83">
              <a:extLst>
                <a:ext uri="{FF2B5EF4-FFF2-40B4-BE49-F238E27FC236}">
                  <a16:creationId xmlns:a16="http://schemas.microsoft.com/office/drawing/2014/main" id="{E2FCB0E5-7633-2449-BCDB-555323A3B804}"/>
                </a:ext>
              </a:extLst>
            </p:cNvPr>
            <p:cNvSpPr txBox="1">
              <a:spLocks noChangeArrowheads="1"/>
            </p:cNvSpPr>
            <p:nvPr/>
          </p:nvSpPr>
          <p:spPr bwMode="auto">
            <a:xfrm>
              <a:off x="1893200" y="5293984"/>
              <a:ext cx="2214068"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53" name="Text Box 84">
              <a:extLst>
                <a:ext uri="{FF2B5EF4-FFF2-40B4-BE49-F238E27FC236}">
                  <a16:creationId xmlns:a16="http://schemas.microsoft.com/office/drawing/2014/main" id="{D889C564-1E93-3C48-97E5-D7F1314E3F08}"/>
                </a:ext>
              </a:extLst>
            </p:cNvPr>
            <p:cNvSpPr txBox="1">
              <a:spLocks noChangeArrowheads="1"/>
            </p:cNvSpPr>
            <p:nvPr/>
          </p:nvSpPr>
          <p:spPr bwMode="auto">
            <a:xfrm>
              <a:off x="2778778" y="5725784"/>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37998525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149</a:t>
            </a:fld>
            <a:endParaRPr lang="en-US" dirty="0"/>
          </a:p>
        </p:txBody>
      </p:sp>
      <p:sp>
        <p:nvSpPr>
          <p:cNvPr id="5" name="Title 4">
            <a:extLst>
              <a:ext uri="{FF2B5EF4-FFF2-40B4-BE49-F238E27FC236}">
                <a16:creationId xmlns:a16="http://schemas.microsoft.com/office/drawing/2014/main" id="{404E6585-2A18-1F4F-9394-FF8BABB0B265}"/>
              </a:ext>
            </a:extLst>
          </p:cNvPr>
          <p:cNvSpPr>
            <a:spLocks noGrp="1"/>
          </p:cNvSpPr>
          <p:nvPr>
            <p:ph type="title"/>
          </p:nvPr>
        </p:nvSpPr>
        <p:spPr/>
        <p:txBody>
          <a:bodyPr/>
          <a:lstStyle/>
          <a:p>
            <a:r>
              <a:rPr lang="en-US" dirty="0"/>
              <a:t>Closing a TCP connection</a:t>
            </a:r>
          </a:p>
        </p:txBody>
      </p:sp>
      <p:sp>
        <p:nvSpPr>
          <p:cNvPr id="95" name="Line 4">
            <a:extLst>
              <a:ext uri="{FF2B5EF4-FFF2-40B4-BE49-F238E27FC236}">
                <a16:creationId xmlns:a16="http://schemas.microsoft.com/office/drawing/2014/main" id="{ED3C9E53-E917-264F-9AE5-C80DF14340C5}"/>
              </a:ext>
            </a:extLst>
          </p:cNvPr>
          <p:cNvSpPr>
            <a:spLocks noChangeShapeType="1"/>
          </p:cNvSpPr>
          <p:nvPr/>
        </p:nvSpPr>
        <p:spPr bwMode="auto">
          <a:xfrm flipH="1">
            <a:off x="5341004" y="2059231"/>
            <a:ext cx="1587" cy="394811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96" name="Line 10">
            <a:extLst>
              <a:ext uri="{FF2B5EF4-FFF2-40B4-BE49-F238E27FC236}">
                <a16:creationId xmlns:a16="http://schemas.microsoft.com/office/drawing/2014/main" id="{B19F0AE6-F0E1-CF46-BE1E-BC4A7C0DE8E2}"/>
              </a:ext>
            </a:extLst>
          </p:cNvPr>
          <p:cNvSpPr>
            <a:spLocks noChangeShapeType="1"/>
          </p:cNvSpPr>
          <p:nvPr/>
        </p:nvSpPr>
        <p:spPr bwMode="auto">
          <a:xfrm flipH="1">
            <a:off x="7930216" y="2129081"/>
            <a:ext cx="1588" cy="3417887"/>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grpSp>
        <p:nvGrpSpPr>
          <p:cNvPr id="97" name="Group 74">
            <a:extLst>
              <a:ext uri="{FF2B5EF4-FFF2-40B4-BE49-F238E27FC236}">
                <a16:creationId xmlns:a16="http://schemas.microsoft.com/office/drawing/2014/main" id="{18F6BCAD-8E7F-C444-9307-8440033F1A57}"/>
              </a:ext>
            </a:extLst>
          </p:cNvPr>
          <p:cNvGrpSpPr>
            <a:grpSpLocks/>
          </p:cNvGrpSpPr>
          <p:nvPr/>
        </p:nvGrpSpPr>
        <p:grpSpPr bwMode="auto">
          <a:xfrm>
            <a:off x="2413654" y="2740268"/>
            <a:ext cx="1335087" cy="854075"/>
            <a:chOff x="343" y="1740"/>
            <a:chExt cx="841" cy="538"/>
          </a:xfrm>
        </p:grpSpPr>
        <p:sp>
          <p:nvSpPr>
            <p:cNvPr id="98" name="Text Box 34">
              <a:extLst>
                <a:ext uri="{FF2B5EF4-FFF2-40B4-BE49-F238E27FC236}">
                  <a16:creationId xmlns:a16="http://schemas.microsoft.com/office/drawing/2014/main" id="{63E607F0-3252-5F49-BC54-E2F33A2A93F7}"/>
                </a:ext>
              </a:extLst>
            </p:cNvPr>
            <p:cNvSpPr txBox="1">
              <a:spLocks noChangeArrowheads="1"/>
            </p:cNvSpPr>
            <p:nvPr/>
          </p:nvSpPr>
          <p:spPr bwMode="auto">
            <a:xfrm>
              <a:off x="343" y="2066"/>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FIN_WAIT_2</a:t>
              </a:r>
            </a:p>
          </p:txBody>
        </p:sp>
        <p:sp>
          <p:nvSpPr>
            <p:cNvPr id="99" name="Line 35">
              <a:extLst>
                <a:ext uri="{FF2B5EF4-FFF2-40B4-BE49-F238E27FC236}">
                  <a16:creationId xmlns:a16="http://schemas.microsoft.com/office/drawing/2014/main" id="{856CD725-F171-5441-A0D7-4C298AFE6D62}"/>
                </a:ext>
              </a:extLst>
            </p:cNvPr>
            <p:cNvSpPr>
              <a:spLocks noChangeShapeType="1"/>
            </p:cNvSpPr>
            <p:nvPr/>
          </p:nvSpPr>
          <p:spPr bwMode="auto">
            <a:xfrm>
              <a:off x="634" y="1740"/>
              <a:ext cx="0" cy="35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0" name="Group 73">
            <a:extLst>
              <a:ext uri="{FF2B5EF4-FFF2-40B4-BE49-F238E27FC236}">
                <a16:creationId xmlns:a16="http://schemas.microsoft.com/office/drawing/2014/main" id="{CA9AB373-D7FB-104F-823D-FB453AEBA6E0}"/>
              </a:ext>
            </a:extLst>
          </p:cNvPr>
          <p:cNvGrpSpPr>
            <a:grpSpLocks/>
          </p:cNvGrpSpPr>
          <p:nvPr/>
        </p:nvGrpSpPr>
        <p:grpSpPr bwMode="auto">
          <a:xfrm>
            <a:off x="9044641" y="2079868"/>
            <a:ext cx="1390650" cy="960438"/>
            <a:chOff x="4520" y="1324"/>
            <a:chExt cx="876" cy="605"/>
          </a:xfrm>
        </p:grpSpPr>
        <p:sp>
          <p:nvSpPr>
            <p:cNvPr id="101" name="Text Box 37">
              <a:extLst>
                <a:ext uri="{FF2B5EF4-FFF2-40B4-BE49-F238E27FC236}">
                  <a16:creationId xmlns:a16="http://schemas.microsoft.com/office/drawing/2014/main" id="{AFAA3F88-36B1-1C46-9B7D-4BDF57171354}"/>
                </a:ext>
              </a:extLst>
            </p:cNvPr>
            <p:cNvSpPr txBox="1">
              <a:spLocks noChangeArrowheads="1"/>
            </p:cNvSpPr>
            <p:nvPr/>
          </p:nvSpPr>
          <p:spPr bwMode="auto">
            <a:xfrm>
              <a:off x="4520" y="1717"/>
              <a:ext cx="87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CLOSE_WAIT</a:t>
              </a:r>
            </a:p>
          </p:txBody>
        </p:sp>
        <p:sp>
          <p:nvSpPr>
            <p:cNvPr id="102" name="Line 38">
              <a:extLst>
                <a:ext uri="{FF2B5EF4-FFF2-40B4-BE49-F238E27FC236}">
                  <a16:creationId xmlns:a16="http://schemas.microsoft.com/office/drawing/2014/main" id="{CC0AE442-13D5-954F-9CCE-3D44EBC5B971}"/>
                </a:ext>
              </a:extLst>
            </p:cNvPr>
            <p:cNvSpPr>
              <a:spLocks noChangeShapeType="1"/>
            </p:cNvSpPr>
            <p:nvPr/>
          </p:nvSpPr>
          <p:spPr bwMode="auto">
            <a:xfrm>
              <a:off x="5171" y="1324"/>
              <a:ext cx="0" cy="41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3" name="Group 75">
            <a:extLst>
              <a:ext uri="{FF2B5EF4-FFF2-40B4-BE49-F238E27FC236}">
                <a16:creationId xmlns:a16="http://schemas.microsoft.com/office/drawing/2014/main" id="{76946121-D548-F74C-A1D3-59BD06B7A682}"/>
              </a:ext>
            </a:extLst>
          </p:cNvPr>
          <p:cNvGrpSpPr>
            <a:grpSpLocks/>
          </p:cNvGrpSpPr>
          <p:nvPr/>
        </p:nvGrpSpPr>
        <p:grpSpPr bwMode="auto">
          <a:xfrm>
            <a:off x="5382279" y="3848343"/>
            <a:ext cx="2495550" cy="579438"/>
            <a:chOff x="2213" y="2438"/>
            <a:chExt cx="1572" cy="365"/>
          </a:xfrm>
        </p:grpSpPr>
        <p:sp>
          <p:nvSpPr>
            <p:cNvPr id="104" name="Line 41">
              <a:extLst>
                <a:ext uri="{FF2B5EF4-FFF2-40B4-BE49-F238E27FC236}">
                  <a16:creationId xmlns:a16="http://schemas.microsoft.com/office/drawing/2014/main" id="{98F4F276-7614-C14A-9C9D-EC8645AE6E58}"/>
                </a:ext>
              </a:extLst>
            </p:cNvPr>
            <p:cNvSpPr>
              <a:spLocks noChangeShapeType="1"/>
            </p:cNvSpPr>
            <p:nvPr/>
          </p:nvSpPr>
          <p:spPr bwMode="auto">
            <a:xfrm flipH="1">
              <a:off x="2213" y="2483"/>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5" name="Rectangle 42">
              <a:extLst>
                <a:ext uri="{FF2B5EF4-FFF2-40B4-BE49-F238E27FC236}">
                  <a16:creationId xmlns:a16="http://schemas.microsoft.com/office/drawing/2014/main" id="{2C2B84BB-C6E7-E945-988B-EF1EC7990CC5}"/>
                </a:ext>
              </a:extLst>
            </p:cNvPr>
            <p:cNvSpPr>
              <a:spLocks noChangeArrowheads="1"/>
            </p:cNvSpPr>
            <p:nvPr/>
          </p:nvSpPr>
          <p:spPr bwMode="auto">
            <a:xfrm>
              <a:off x="2669" y="2438"/>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6" name="Text Box 43">
              <a:extLst>
                <a:ext uri="{FF2B5EF4-FFF2-40B4-BE49-F238E27FC236}">
                  <a16:creationId xmlns:a16="http://schemas.microsoft.com/office/drawing/2014/main" id="{7660FDEF-659D-A144-BC1C-74CB0FE43F51}"/>
                </a:ext>
              </a:extLst>
            </p:cNvPr>
            <p:cNvSpPr txBox="1">
              <a:spLocks noChangeArrowheads="1"/>
            </p:cNvSpPr>
            <p:nvPr/>
          </p:nvSpPr>
          <p:spPr bwMode="auto">
            <a:xfrm>
              <a:off x="2455" y="2562"/>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seq=y</a:t>
              </a:r>
            </a:p>
          </p:txBody>
        </p:sp>
      </p:grpSp>
      <p:grpSp>
        <p:nvGrpSpPr>
          <p:cNvPr id="107" name="Group 80">
            <a:extLst>
              <a:ext uri="{FF2B5EF4-FFF2-40B4-BE49-F238E27FC236}">
                <a16:creationId xmlns:a16="http://schemas.microsoft.com/office/drawing/2014/main" id="{3C6E9517-228F-F646-BE97-B0F42F01CF2F}"/>
              </a:ext>
            </a:extLst>
          </p:cNvPr>
          <p:cNvGrpSpPr>
            <a:grpSpLocks/>
          </p:cNvGrpSpPr>
          <p:nvPr/>
        </p:nvGrpSpPr>
        <p:grpSpPr bwMode="auto">
          <a:xfrm>
            <a:off x="5412441" y="4556368"/>
            <a:ext cx="2508250" cy="582613"/>
            <a:chOff x="2232" y="2884"/>
            <a:chExt cx="1580" cy="367"/>
          </a:xfrm>
        </p:grpSpPr>
        <p:sp>
          <p:nvSpPr>
            <p:cNvPr id="108" name="Line 44">
              <a:extLst>
                <a:ext uri="{FF2B5EF4-FFF2-40B4-BE49-F238E27FC236}">
                  <a16:creationId xmlns:a16="http://schemas.microsoft.com/office/drawing/2014/main" id="{B2E325DC-266A-E04B-99CF-3336AA0B28DF}"/>
                </a:ext>
              </a:extLst>
            </p:cNvPr>
            <p:cNvSpPr>
              <a:spLocks noChangeShapeType="1"/>
            </p:cNvSpPr>
            <p:nvPr/>
          </p:nvSpPr>
          <p:spPr bwMode="auto">
            <a:xfrm>
              <a:off x="2232" y="2884"/>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9" name="Rectangle 46">
              <a:extLst>
                <a:ext uri="{FF2B5EF4-FFF2-40B4-BE49-F238E27FC236}">
                  <a16:creationId xmlns:a16="http://schemas.microsoft.com/office/drawing/2014/main" id="{675FC7AA-5181-014C-8F25-2AA59FE9187C}"/>
                </a:ext>
              </a:extLst>
            </p:cNvPr>
            <p:cNvSpPr>
              <a:spLocks noChangeArrowheads="1"/>
            </p:cNvSpPr>
            <p:nvPr/>
          </p:nvSpPr>
          <p:spPr bwMode="auto">
            <a:xfrm>
              <a:off x="2553" y="2995"/>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0" name="Text Box 47">
              <a:extLst>
                <a:ext uri="{FF2B5EF4-FFF2-40B4-BE49-F238E27FC236}">
                  <a16:creationId xmlns:a16="http://schemas.microsoft.com/office/drawing/2014/main" id="{AF123A9D-4677-1E46-9BD3-FF95D1D7A9E2}"/>
                </a:ext>
              </a:extLst>
            </p:cNvPr>
            <p:cNvSpPr txBox="1">
              <a:spLocks noChangeArrowheads="1"/>
            </p:cNvSpPr>
            <p:nvPr/>
          </p:nvSpPr>
          <p:spPr bwMode="auto">
            <a:xfrm>
              <a:off x="2246" y="2958"/>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ACKnum=y+1</a:t>
              </a:r>
            </a:p>
          </p:txBody>
        </p:sp>
      </p:grpSp>
      <p:grpSp>
        <p:nvGrpSpPr>
          <p:cNvPr id="111" name="Group 72">
            <a:extLst>
              <a:ext uri="{FF2B5EF4-FFF2-40B4-BE49-F238E27FC236}">
                <a16:creationId xmlns:a16="http://schemas.microsoft.com/office/drawing/2014/main" id="{F8C975AA-022F-9047-AE41-32435BEC092D}"/>
              </a:ext>
            </a:extLst>
          </p:cNvPr>
          <p:cNvGrpSpPr>
            <a:grpSpLocks/>
          </p:cNvGrpSpPr>
          <p:nvPr/>
        </p:nvGrpSpPr>
        <p:grpSpPr bwMode="auto">
          <a:xfrm>
            <a:off x="3959879" y="2879968"/>
            <a:ext cx="4930775" cy="854075"/>
            <a:chOff x="1317" y="1828"/>
            <a:chExt cx="3106" cy="538"/>
          </a:xfrm>
        </p:grpSpPr>
        <p:sp>
          <p:nvSpPr>
            <p:cNvPr id="112" name="Line 13">
              <a:extLst>
                <a:ext uri="{FF2B5EF4-FFF2-40B4-BE49-F238E27FC236}">
                  <a16:creationId xmlns:a16="http://schemas.microsoft.com/office/drawing/2014/main" id="{1134B78B-9B76-184C-B906-5A54448AE2F6}"/>
                </a:ext>
              </a:extLst>
            </p:cNvPr>
            <p:cNvSpPr>
              <a:spLocks noChangeShapeType="1"/>
            </p:cNvSpPr>
            <p:nvPr/>
          </p:nvSpPr>
          <p:spPr bwMode="auto">
            <a:xfrm flipH="1">
              <a:off x="2186" y="1828"/>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3" name="Rectangle 14">
              <a:extLst>
                <a:ext uri="{FF2B5EF4-FFF2-40B4-BE49-F238E27FC236}">
                  <a16:creationId xmlns:a16="http://schemas.microsoft.com/office/drawing/2014/main" id="{18D2E5DB-705F-434F-8D6A-A975176465BB}"/>
                </a:ext>
              </a:extLst>
            </p:cNvPr>
            <p:cNvSpPr>
              <a:spLocks noChangeArrowheads="1"/>
            </p:cNvSpPr>
            <p:nvPr/>
          </p:nvSpPr>
          <p:spPr bwMode="auto">
            <a:xfrm>
              <a:off x="2507" y="1912"/>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4" name="Text Box 15">
              <a:extLst>
                <a:ext uri="{FF2B5EF4-FFF2-40B4-BE49-F238E27FC236}">
                  <a16:creationId xmlns:a16="http://schemas.microsoft.com/office/drawing/2014/main" id="{C5FC1E37-42AF-CC47-A252-1B970EBE90B6}"/>
                </a:ext>
              </a:extLst>
            </p:cNvPr>
            <p:cNvSpPr txBox="1">
              <a:spLocks noChangeArrowheads="1"/>
            </p:cNvSpPr>
            <p:nvPr/>
          </p:nvSpPr>
          <p:spPr bwMode="auto">
            <a:xfrm>
              <a:off x="2200" y="1875"/>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ACKnum=x+1</a:t>
              </a:r>
            </a:p>
          </p:txBody>
        </p:sp>
        <p:sp>
          <p:nvSpPr>
            <p:cNvPr id="115" name="Text Box 21">
              <a:extLst>
                <a:ext uri="{FF2B5EF4-FFF2-40B4-BE49-F238E27FC236}">
                  <a16:creationId xmlns:a16="http://schemas.microsoft.com/office/drawing/2014/main" id="{4E1E3839-0226-DB4F-BA6B-2B28CD0433CC}"/>
                </a:ext>
              </a:extLst>
            </p:cNvPr>
            <p:cNvSpPr txBox="1">
              <a:spLocks noChangeArrowheads="1"/>
            </p:cNvSpPr>
            <p:nvPr/>
          </p:nvSpPr>
          <p:spPr bwMode="auto">
            <a:xfrm>
              <a:off x="1317" y="2066"/>
              <a:ext cx="867"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wait for server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close</a:t>
              </a:r>
            </a:p>
          </p:txBody>
        </p:sp>
        <p:sp>
          <p:nvSpPr>
            <p:cNvPr id="116" name="Text Box 49">
              <a:extLst>
                <a:ext uri="{FF2B5EF4-FFF2-40B4-BE49-F238E27FC236}">
                  <a16:creationId xmlns:a16="http://schemas.microsoft.com/office/drawing/2014/main" id="{2C38B3FD-F2AD-DA41-8270-C22350C73FFB}"/>
                </a:ext>
              </a:extLst>
            </p:cNvPr>
            <p:cNvSpPr txBox="1">
              <a:spLocks noChangeArrowheads="1"/>
            </p:cNvSpPr>
            <p:nvPr/>
          </p:nvSpPr>
          <p:spPr bwMode="auto">
            <a:xfrm>
              <a:off x="3822" y="1979"/>
              <a:ext cx="601"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still</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grpSp>
        <p:nvGrpSpPr>
          <p:cNvPr id="117" name="Group 78">
            <a:extLst>
              <a:ext uri="{FF2B5EF4-FFF2-40B4-BE49-F238E27FC236}">
                <a16:creationId xmlns:a16="http://schemas.microsoft.com/office/drawing/2014/main" id="{C429420B-FA26-2A45-A360-CF2204C79D45}"/>
              </a:ext>
            </a:extLst>
          </p:cNvPr>
          <p:cNvGrpSpPr>
            <a:grpSpLocks/>
          </p:cNvGrpSpPr>
          <p:nvPr/>
        </p:nvGrpSpPr>
        <p:grpSpPr bwMode="auto">
          <a:xfrm>
            <a:off x="7928629" y="3010143"/>
            <a:ext cx="2501900" cy="1735138"/>
            <a:chOff x="3817" y="1910"/>
            <a:chExt cx="1576" cy="1093"/>
          </a:xfrm>
        </p:grpSpPr>
        <p:sp>
          <p:nvSpPr>
            <p:cNvPr id="118" name="Text Box 50">
              <a:extLst>
                <a:ext uri="{FF2B5EF4-FFF2-40B4-BE49-F238E27FC236}">
                  <a16:creationId xmlns:a16="http://schemas.microsoft.com/office/drawing/2014/main" id="{33070F1D-9B90-A144-ADA9-C922455212BE}"/>
                </a:ext>
              </a:extLst>
            </p:cNvPr>
            <p:cNvSpPr txBox="1">
              <a:spLocks noChangeArrowheads="1"/>
            </p:cNvSpPr>
            <p:nvPr/>
          </p:nvSpPr>
          <p:spPr bwMode="auto">
            <a:xfrm>
              <a:off x="3817" y="2703"/>
              <a:ext cx="792"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nvGrpSpPr>
            <p:cNvPr id="119" name="Group 76">
              <a:extLst>
                <a:ext uri="{FF2B5EF4-FFF2-40B4-BE49-F238E27FC236}">
                  <a16:creationId xmlns:a16="http://schemas.microsoft.com/office/drawing/2014/main" id="{7CD8625C-1E94-DA47-B16D-490417EA4806}"/>
                </a:ext>
              </a:extLst>
            </p:cNvPr>
            <p:cNvGrpSpPr>
              <a:grpSpLocks/>
            </p:cNvGrpSpPr>
            <p:nvPr/>
          </p:nvGrpSpPr>
          <p:grpSpPr bwMode="auto">
            <a:xfrm>
              <a:off x="4691" y="1910"/>
              <a:ext cx="702" cy="723"/>
              <a:chOff x="4691" y="1910"/>
              <a:chExt cx="702" cy="723"/>
            </a:xfrm>
          </p:grpSpPr>
          <p:sp>
            <p:nvSpPr>
              <p:cNvPr id="120" name="Line 39">
                <a:extLst>
                  <a:ext uri="{FF2B5EF4-FFF2-40B4-BE49-F238E27FC236}">
                    <a16:creationId xmlns:a16="http://schemas.microsoft.com/office/drawing/2014/main" id="{3B72D76C-ECA7-8046-8DFA-EBE982AEBB76}"/>
                  </a:ext>
                </a:extLst>
              </p:cNvPr>
              <p:cNvSpPr>
                <a:spLocks noChangeShapeType="1"/>
              </p:cNvSpPr>
              <p:nvPr/>
            </p:nvSpPr>
            <p:spPr bwMode="auto">
              <a:xfrm>
                <a:off x="5167" y="1910"/>
                <a:ext cx="0" cy="562"/>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21" name="Text Box 55">
                <a:extLst>
                  <a:ext uri="{FF2B5EF4-FFF2-40B4-BE49-F238E27FC236}">
                    <a16:creationId xmlns:a16="http://schemas.microsoft.com/office/drawing/2014/main" id="{39D84C53-723C-A14C-A0EA-D38B2DEE863B}"/>
                  </a:ext>
                </a:extLst>
              </p:cNvPr>
              <p:cNvSpPr txBox="1">
                <a:spLocks noChangeArrowheads="1"/>
              </p:cNvSpPr>
              <p:nvPr/>
            </p:nvSpPr>
            <p:spPr bwMode="auto">
              <a:xfrm>
                <a:off x="4691" y="2421"/>
                <a:ext cx="70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LAST_ACK</a:t>
                </a:r>
              </a:p>
            </p:txBody>
          </p:sp>
        </p:grpSp>
      </p:grpSp>
      <p:grpSp>
        <p:nvGrpSpPr>
          <p:cNvPr id="122" name="Group 82">
            <a:extLst>
              <a:ext uri="{FF2B5EF4-FFF2-40B4-BE49-F238E27FC236}">
                <a16:creationId xmlns:a16="http://schemas.microsoft.com/office/drawing/2014/main" id="{98672237-A933-5840-AAEB-35E99A43D4FC}"/>
              </a:ext>
            </a:extLst>
          </p:cNvPr>
          <p:cNvGrpSpPr>
            <a:grpSpLocks/>
          </p:cNvGrpSpPr>
          <p:nvPr/>
        </p:nvGrpSpPr>
        <p:grpSpPr bwMode="auto">
          <a:xfrm>
            <a:off x="9511366" y="4191243"/>
            <a:ext cx="917575" cy="1223963"/>
            <a:chOff x="4814" y="2654"/>
            <a:chExt cx="578" cy="771"/>
          </a:xfrm>
        </p:grpSpPr>
        <p:sp>
          <p:nvSpPr>
            <p:cNvPr id="123" name="Text Box 11">
              <a:extLst>
                <a:ext uri="{FF2B5EF4-FFF2-40B4-BE49-F238E27FC236}">
                  <a16:creationId xmlns:a16="http://schemas.microsoft.com/office/drawing/2014/main" id="{CC03DA72-98EF-4C40-AAF9-6404AAB41401}"/>
                </a:ext>
              </a:extLst>
            </p:cNvPr>
            <p:cNvSpPr txBox="1">
              <a:spLocks noChangeArrowheads="1"/>
            </p:cNvSpPr>
            <p:nvPr/>
          </p:nvSpPr>
          <p:spPr bwMode="auto">
            <a:xfrm>
              <a:off x="4814" y="3213"/>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24" name="Line 57">
              <a:extLst>
                <a:ext uri="{FF2B5EF4-FFF2-40B4-BE49-F238E27FC236}">
                  <a16:creationId xmlns:a16="http://schemas.microsoft.com/office/drawing/2014/main" id="{2DAF6242-FCE3-CA4F-8E94-5C600901D79C}"/>
                </a:ext>
              </a:extLst>
            </p:cNvPr>
            <p:cNvSpPr>
              <a:spLocks noChangeShapeType="1"/>
            </p:cNvSpPr>
            <p:nvPr/>
          </p:nvSpPr>
          <p:spPr bwMode="auto">
            <a:xfrm>
              <a:off x="5173" y="2654"/>
              <a:ext cx="0" cy="57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5" name="Group 77">
            <a:extLst>
              <a:ext uri="{FF2B5EF4-FFF2-40B4-BE49-F238E27FC236}">
                <a16:creationId xmlns:a16="http://schemas.microsoft.com/office/drawing/2014/main" id="{8716FBC7-F7B2-3E4B-A8DC-911681C33879}"/>
              </a:ext>
            </a:extLst>
          </p:cNvPr>
          <p:cNvGrpSpPr>
            <a:grpSpLocks/>
          </p:cNvGrpSpPr>
          <p:nvPr/>
        </p:nvGrpSpPr>
        <p:grpSpPr bwMode="auto">
          <a:xfrm>
            <a:off x="2454929" y="3583231"/>
            <a:ext cx="1400175" cy="1044575"/>
            <a:chOff x="369" y="2271"/>
            <a:chExt cx="882" cy="658"/>
          </a:xfrm>
        </p:grpSpPr>
        <p:sp>
          <p:nvSpPr>
            <p:cNvPr id="126" name="Text Box 58">
              <a:extLst>
                <a:ext uri="{FF2B5EF4-FFF2-40B4-BE49-F238E27FC236}">
                  <a16:creationId xmlns:a16="http://schemas.microsoft.com/office/drawing/2014/main" id="{0370EE93-EE28-CB41-9A79-44CD5FCB09C6}"/>
                </a:ext>
              </a:extLst>
            </p:cNvPr>
            <p:cNvSpPr txBox="1">
              <a:spLocks noChangeArrowheads="1"/>
            </p:cNvSpPr>
            <p:nvPr/>
          </p:nvSpPr>
          <p:spPr bwMode="auto">
            <a:xfrm>
              <a:off x="369" y="2717"/>
              <a:ext cx="88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TIMED_WAIT</a:t>
              </a:r>
            </a:p>
          </p:txBody>
        </p:sp>
        <p:sp>
          <p:nvSpPr>
            <p:cNvPr id="127" name="Line 60">
              <a:extLst>
                <a:ext uri="{FF2B5EF4-FFF2-40B4-BE49-F238E27FC236}">
                  <a16:creationId xmlns:a16="http://schemas.microsoft.com/office/drawing/2014/main" id="{3B48B9FB-9708-0540-92A3-506581BA5410}"/>
                </a:ext>
              </a:extLst>
            </p:cNvPr>
            <p:cNvSpPr>
              <a:spLocks noChangeShapeType="1"/>
            </p:cNvSpPr>
            <p:nvPr/>
          </p:nvSpPr>
          <p:spPr bwMode="auto">
            <a:xfrm>
              <a:off x="638" y="2271"/>
              <a:ext cx="0" cy="483"/>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8" name="Group 81">
            <a:extLst>
              <a:ext uri="{FF2B5EF4-FFF2-40B4-BE49-F238E27FC236}">
                <a16:creationId xmlns:a16="http://schemas.microsoft.com/office/drawing/2014/main" id="{297F5A45-3767-914B-A848-9F3DBE9E8973}"/>
              </a:ext>
            </a:extLst>
          </p:cNvPr>
          <p:cNvGrpSpPr>
            <a:grpSpLocks/>
          </p:cNvGrpSpPr>
          <p:nvPr/>
        </p:nvGrpSpPr>
        <p:grpSpPr bwMode="auto">
          <a:xfrm>
            <a:off x="2543829" y="4464293"/>
            <a:ext cx="2743200" cy="1768475"/>
            <a:chOff x="425" y="2826"/>
            <a:chExt cx="1728" cy="1114"/>
          </a:xfrm>
        </p:grpSpPr>
        <p:sp>
          <p:nvSpPr>
            <p:cNvPr id="129" name="Line 52">
              <a:extLst>
                <a:ext uri="{FF2B5EF4-FFF2-40B4-BE49-F238E27FC236}">
                  <a16:creationId xmlns:a16="http://schemas.microsoft.com/office/drawing/2014/main" id="{1A425BE1-7027-F44C-9194-05C89CAF482F}"/>
                </a:ext>
              </a:extLst>
            </p:cNvPr>
            <p:cNvSpPr>
              <a:spLocks noChangeShapeType="1"/>
            </p:cNvSpPr>
            <p:nvPr/>
          </p:nvSpPr>
          <p:spPr bwMode="auto">
            <a:xfrm>
              <a:off x="1820" y="2833"/>
              <a:ext cx="7" cy="1059"/>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0" name="Text Box 51">
              <a:extLst>
                <a:ext uri="{FF2B5EF4-FFF2-40B4-BE49-F238E27FC236}">
                  <a16:creationId xmlns:a16="http://schemas.microsoft.com/office/drawing/2014/main" id="{B9DE3C9B-20ED-E544-82B3-6C57D83B7145}"/>
                </a:ext>
              </a:extLst>
            </p:cNvPr>
            <p:cNvSpPr txBox="1">
              <a:spLocks noChangeArrowheads="1"/>
            </p:cNvSpPr>
            <p:nvPr/>
          </p:nvSpPr>
          <p:spPr bwMode="auto">
            <a:xfrm>
              <a:off x="1216" y="3093"/>
              <a:ext cx="937" cy="42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timed wait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for 2*max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segment lifetime</a:t>
              </a:r>
            </a:p>
          </p:txBody>
        </p:sp>
        <p:sp>
          <p:nvSpPr>
            <p:cNvPr id="131" name="Line 53">
              <a:extLst>
                <a:ext uri="{FF2B5EF4-FFF2-40B4-BE49-F238E27FC236}">
                  <a16:creationId xmlns:a16="http://schemas.microsoft.com/office/drawing/2014/main" id="{58D5E89D-DF4E-4A46-B48C-C5652B9EF31E}"/>
                </a:ext>
              </a:extLst>
            </p:cNvPr>
            <p:cNvSpPr>
              <a:spLocks noChangeShapeType="1"/>
            </p:cNvSpPr>
            <p:nvPr/>
          </p:nvSpPr>
          <p:spPr bwMode="auto">
            <a:xfrm>
              <a:off x="1742" y="2826"/>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2" name="Line 54">
              <a:extLst>
                <a:ext uri="{FF2B5EF4-FFF2-40B4-BE49-F238E27FC236}">
                  <a16:creationId xmlns:a16="http://schemas.microsoft.com/office/drawing/2014/main" id="{686D6997-8DDA-0743-A8AD-E9968F7CA516}"/>
                </a:ext>
              </a:extLst>
            </p:cNvPr>
            <p:cNvSpPr>
              <a:spLocks noChangeShapeType="1"/>
            </p:cNvSpPr>
            <p:nvPr/>
          </p:nvSpPr>
          <p:spPr bwMode="auto">
            <a:xfrm>
              <a:off x="1759" y="3889"/>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3" name="Text Box 59">
              <a:extLst>
                <a:ext uri="{FF2B5EF4-FFF2-40B4-BE49-F238E27FC236}">
                  <a16:creationId xmlns:a16="http://schemas.microsoft.com/office/drawing/2014/main" id="{7CE5D92F-DD8C-9F4B-8EAB-8C454B58999E}"/>
                </a:ext>
              </a:extLst>
            </p:cNvPr>
            <p:cNvSpPr txBox="1">
              <a:spLocks noChangeArrowheads="1"/>
            </p:cNvSpPr>
            <p:nvPr/>
          </p:nvSpPr>
          <p:spPr bwMode="auto">
            <a:xfrm>
              <a:off x="425" y="3728"/>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34" name="Line 61">
              <a:extLst>
                <a:ext uri="{FF2B5EF4-FFF2-40B4-BE49-F238E27FC236}">
                  <a16:creationId xmlns:a16="http://schemas.microsoft.com/office/drawing/2014/main" id="{A6E76601-86C1-6B4E-986E-53F4D8B2F328}"/>
                </a:ext>
              </a:extLst>
            </p:cNvPr>
            <p:cNvSpPr>
              <a:spLocks noChangeShapeType="1"/>
            </p:cNvSpPr>
            <p:nvPr/>
          </p:nvSpPr>
          <p:spPr bwMode="auto">
            <a:xfrm>
              <a:off x="631" y="2918"/>
              <a:ext cx="0" cy="83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5" name="Group 71">
            <a:extLst>
              <a:ext uri="{FF2B5EF4-FFF2-40B4-BE49-F238E27FC236}">
                <a16:creationId xmlns:a16="http://schemas.microsoft.com/office/drawing/2014/main" id="{856F911C-0662-FC4D-8D88-E4796EB8EB50}"/>
              </a:ext>
            </a:extLst>
          </p:cNvPr>
          <p:cNvGrpSpPr>
            <a:grpSpLocks/>
          </p:cNvGrpSpPr>
          <p:nvPr/>
        </p:nvGrpSpPr>
        <p:grpSpPr bwMode="auto">
          <a:xfrm>
            <a:off x="2420004" y="2024306"/>
            <a:ext cx="1335087" cy="700087"/>
            <a:chOff x="347" y="1289"/>
            <a:chExt cx="841" cy="441"/>
          </a:xfrm>
        </p:grpSpPr>
        <p:sp>
          <p:nvSpPr>
            <p:cNvPr id="136" name="Text Box 31">
              <a:extLst>
                <a:ext uri="{FF2B5EF4-FFF2-40B4-BE49-F238E27FC236}">
                  <a16:creationId xmlns:a16="http://schemas.microsoft.com/office/drawing/2014/main" id="{7C6B5CE0-27BC-EA41-AE44-47F87323EAB1}"/>
                </a:ext>
              </a:extLst>
            </p:cNvPr>
            <p:cNvSpPr txBox="1">
              <a:spLocks noChangeArrowheads="1"/>
            </p:cNvSpPr>
            <p:nvPr/>
          </p:nvSpPr>
          <p:spPr bwMode="auto">
            <a:xfrm>
              <a:off x="347" y="1518"/>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FIN_WAIT_1</a:t>
              </a:r>
            </a:p>
          </p:txBody>
        </p:sp>
        <p:sp>
          <p:nvSpPr>
            <p:cNvPr id="137" name="Line 32">
              <a:extLst>
                <a:ext uri="{FF2B5EF4-FFF2-40B4-BE49-F238E27FC236}">
                  <a16:creationId xmlns:a16="http://schemas.microsoft.com/office/drawing/2014/main" id="{68F9AC03-ACD1-8148-B2AA-D99567B02208}"/>
                </a:ext>
              </a:extLst>
            </p:cNvPr>
            <p:cNvSpPr>
              <a:spLocks noChangeShapeType="1"/>
            </p:cNvSpPr>
            <p:nvPr/>
          </p:nvSpPr>
          <p:spPr bwMode="auto">
            <a:xfrm>
              <a:off x="630" y="1289"/>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8" name="Group 70">
            <a:extLst>
              <a:ext uri="{FF2B5EF4-FFF2-40B4-BE49-F238E27FC236}">
                <a16:creationId xmlns:a16="http://schemas.microsoft.com/office/drawing/2014/main" id="{2AC3B819-5CDB-E34D-A991-B4A5AEE2742D}"/>
              </a:ext>
            </a:extLst>
          </p:cNvPr>
          <p:cNvGrpSpPr>
            <a:grpSpLocks/>
          </p:cNvGrpSpPr>
          <p:nvPr/>
        </p:nvGrpSpPr>
        <p:grpSpPr bwMode="auto">
          <a:xfrm>
            <a:off x="3074054" y="2078281"/>
            <a:ext cx="4775200" cy="1014412"/>
            <a:chOff x="759" y="1323"/>
            <a:chExt cx="3008" cy="639"/>
          </a:xfrm>
        </p:grpSpPr>
        <p:sp>
          <p:nvSpPr>
            <p:cNvPr id="139" name="Line 6">
              <a:extLst>
                <a:ext uri="{FF2B5EF4-FFF2-40B4-BE49-F238E27FC236}">
                  <a16:creationId xmlns:a16="http://schemas.microsoft.com/office/drawing/2014/main" id="{8563C9BC-E8BF-4B4B-B9E5-BA16D70411A4}"/>
                </a:ext>
              </a:extLst>
            </p:cNvPr>
            <p:cNvSpPr>
              <a:spLocks noChangeShapeType="1"/>
            </p:cNvSpPr>
            <p:nvPr/>
          </p:nvSpPr>
          <p:spPr bwMode="auto">
            <a:xfrm>
              <a:off x="2195" y="1442"/>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0" name="Rectangle 7">
              <a:extLst>
                <a:ext uri="{FF2B5EF4-FFF2-40B4-BE49-F238E27FC236}">
                  <a16:creationId xmlns:a16="http://schemas.microsoft.com/office/drawing/2014/main" id="{93164DA6-D19F-EC4A-8FED-DFEAF03BFCA4}"/>
                </a:ext>
              </a:extLst>
            </p:cNvPr>
            <p:cNvSpPr>
              <a:spLocks noChangeArrowheads="1"/>
            </p:cNvSpPr>
            <p:nvPr/>
          </p:nvSpPr>
          <p:spPr bwMode="auto">
            <a:xfrm>
              <a:off x="2644" y="1369"/>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1" name="Text Box 8">
              <a:extLst>
                <a:ext uri="{FF2B5EF4-FFF2-40B4-BE49-F238E27FC236}">
                  <a16:creationId xmlns:a16="http://schemas.microsoft.com/office/drawing/2014/main" id="{9FBC4446-D43E-8446-97FA-47F23591FA0D}"/>
                </a:ext>
              </a:extLst>
            </p:cNvPr>
            <p:cNvSpPr txBox="1">
              <a:spLocks noChangeArrowheads="1"/>
            </p:cNvSpPr>
            <p:nvPr/>
          </p:nvSpPr>
          <p:spPr bwMode="auto">
            <a:xfrm>
              <a:off x="2430" y="1493"/>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seq=x</a:t>
              </a:r>
            </a:p>
          </p:txBody>
        </p:sp>
        <p:sp>
          <p:nvSpPr>
            <p:cNvPr id="142" name="Text Box 9">
              <a:extLst>
                <a:ext uri="{FF2B5EF4-FFF2-40B4-BE49-F238E27FC236}">
                  <a16:creationId xmlns:a16="http://schemas.microsoft.com/office/drawing/2014/main" id="{2A7A1B57-CBE3-0F48-81AB-C0824B5F9ED6}"/>
                </a:ext>
              </a:extLst>
            </p:cNvPr>
            <p:cNvSpPr txBox="1">
              <a:spLocks noChangeArrowheads="1"/>
            </p:cNvSpPr>
            <p:nvPr/>
          </p:nvSpPr>
          <p:spPr bwMode="auto">
            <a:xfrm>
              <a:off x="1209" y="1541"/>
              <a:ext cx="913"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but can</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receive data</a:t>
              </a:r>
            </a:p>
          </p:txBody>
        </p:sp>
        <p:sp>
          <p:nvSpPr>
            <p:cNvPr id="143" name="Text Box 67">
              <a:extLst>
                <a:ext uri="{FF2B5EF4-FFF2-40B4-BE49-F238E27FC236}">
                  <a16:creationId xmlns:a16="http://schemas.microsoft.com/office/drawing/2014/main" id="{D4F5F93C-0287-514F-885A-7080F2E25FBE}"/>
                </a:ext>
              </a:extLst>
            </p:cNvPr>
            <p:cNvSpPr txBox="1">
              <a:spLocks noChangeArrowheads="1"/>
            </p:cNvSpPr>
            <p:nvPr/>
          </p:nvSpPr>
          <p:spPr bwMode="auto">
            <a:xfrm>
              <a:off x="759" y="1323"/>
              <a:ext cx="145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Courier New" charset="0"/>
                  <a:ea typeface="ＭＳ Ｐゴシック" charset="0"/>
                </a:rPr>
                <a:t>clientSocket.close()</a:t>
              </a:r>
            </a:p>
          </p:txBody>
        </p:sp>
      </p:grpSp>
      <p:sp>
        <p:nvSpPr>
          <p:cNvPr id="144" name="Text Box 84">
            <a:extLst>
              <a:ext uri="{FF2B5EF4-FFF2-40B4-BE49-F238E27FC236}">
                <a16:creationId xmlns:a16="http://schemas.microsoft.com/office/drawing/2014/main" id="{B621F2BC-8FED-FF42-89D9-83E23CEFDC40}"/>
              </a:ext>
            </a:extLst>
          </p:cNvPr>
          <p:cNvSpPr txBox="1">
            <a:spLocks noChangeArrowheads="1"/>
          </p:cNvSpPr>
          <p:nvPr/>
        </p:nvSpPr>
        <p:spPr bwMode="auto">
          <a:xfrm>
            <a:off x="2105830" y="1346443"/>
            <a:ext cx="142224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client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5" name="Text Box 85">
            <a:extLst>
              <a:ext uri="{FF2B5EF4-FFF2-40B4-BE49-F238E27FC236}">
                <a16:creationId xmlns:a16="http://schemas.microsoft.com/office/drawing/2014/main" id="{0843F073-CC98-6143-B1B4-660BDAFE9238}"/>
              </a:ext>
            </a:extLst>
          </p:cNvPr>
          <p:cNvSpPr txBox="1">
            <a:spLocks noChangeArrowheads="1"/>
          </p:cNvSpPr>
          <p:nvPr/>
        </p:nvSpPr>
        <p:spPr bwMode="auto">
          <a:xfrm>
            <a:off x="8942262" y="1363906"/>
            <a:ext cx="151842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server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6" name="Text Box 86">
            <a:extLst>
              <a:ext uri="{FF2B5EF4-FFF2-40B4-BE49-F238E27FC236}">
                <a16:creationId xmlns:a16="http://schemas.microsoft.com/office/drawing/2014/main" id="{91EC5BFE-B9C5-4940-AAAB-3E540DBF7AB8}"/>
              </a:ext>
            </a:extLst>
          </p:cNvPr>
          <p:cNvSpPr txBox="1">
            <a:spLocks noChangeArrowheads="1"/>
          </p:cNvSpPr>
          <p:nvPr/>
        </p:nvSpPr>
        <p:spPr bwMode="auto">
          <a:xfrm>
            <a:off x="9638366" y="1746493"/>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sp>
        <p:nvSpPr>
          <p:cNvPr id="147" name="Text Box 87">
            <a:extLst>
              <a:ext uri="{FF2B5EF4-FFF2-40B4-BE49-F238E27FC236}">
                <a16:creationId xmlns:a16="http://schemas.microsoft.com/office/drawing/2014/main" id="{6F88DE4C-F26E-1E42-AEF7-44D88A3978D1}"/>
              </a:ext>
            </a:extLst>
          </p:cNvPr>
          <p:cNvSpPr txBox="1">
            <a:spLocks noChangeArrowheads="1"/>
          </p:cNvSpPr>
          <p:nvPr/>
        </p:nvSpPr>
        <p:spPr bwMode="auto">
          <a:xfrm>
            <a:off x="2402541" y="172903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grpSp>
        <p:nvGrpSpPr>
          <p:cNvPr id="148" name="Group 88">
            <a:extLst>
              <a:ext uri="{FF2B5EF4-FFF2-40B4-BE49-F238E27FC236}">
                <a16:creationId xmlns:a16="http://schemas.microsoft.com/office/drawing/2014/main" id="{9F01B6CB-2602-AB4B-8407-E1DECA6D341A}"/>
              </a:ext>
            </a:extLst>
          </p:cNvPr>
          <p:cNvGrpSpPr>
            <a:grpSpLocks/>
          </p:cNvGrpSpPr>
          <p:nvPr/>
        </p:nvGrpSpPr>
        <p:grpSpPr bwMode="auto">
          <a:xfrm>
            <a:off x="5009216" y="1421056"/>
            <a:ext cx="642938" cy="600075"/>
            <a:chOff x="-44" y="1473"/>
            <a:chExt cx="981" cy="1105"/>
          </a:xfrm>
        </p:grpSpPr>
        <p:pic>
          <p:nvPicPr>
            <p:cNvPr id="149" name="Picture 89" descr="desktop_computer_stylized_medium">
              <a:extLst>
                <a:ext uri="{FF2B5EF4-FFF2-40B4-BE49-F238E27FC236}">
                  <a16:creationId xmlns:a16="http://schemas.microsoft.com/office/drawing/2014/main" id="{CB87D519-6188-8E48-BD3A-21D1B3CD1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90">
              <a:extLst>
                <a:ext uri="{FF2B5EF4-FFF2-40B4-BE49-F238E27FC236}">
                  <a16:creationId xmlns:a16="http://schemas.microsoft.com/office/drawing/2014/main" id="{03222848-711E-FA45-B8D9-62F3C310430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grpSp>
        <p:nvGrpSpPr>
          <p:cNvPr id="151" name="Group 91">
            <a:extLst>
              <a:ext uri="{FF2B5EF4-FFF2-40B4-BE49-F238E27FC236}">
                <a16:creationId xmlns:a16="http://schemas.microsoft.com/office/drawing/2014/main" id="{BF9B722E-CD29-D14E-A50A-6EFE18D73FAA}"/>
              </a:ext>
            </a:extLst>
          </p:cNvPr>
          <p:cNvGrpSpPr>
            <a:grpSpLocks/>
          </p:cNvGrpSpPr>
          <p:nvPr/>
        </p:nvGrpSpPr>
        <p:grpSpPr bwMode="auto">
          <a:xfrm>
            <a:off x="7641291" y="1424231"/>
            <a:ext cx="336550" cy="512762"/>
            <a:chOff x="4140" y="429"/>
            <a:chExt cx="1425" cy="2396"/>
          </a:xfrm>
        </p:grpSpPr>
        <p:sp>
          <p:nvSpPr>
            <p:cNvPr id="152" name="Freeform 92">
              <a:extLst>
                <a:ext uri="{FF2B5EF4-FFF2-40B4-BE49-F238E27FC236}">
                  <a16:creationId xmlns:a16="http://schemas.microsoft.com/office/drawing/2014/main" id="{04FC7BF7-A2B2-C94B-9A70-9E4F05E4B203}"/>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3" name="Rectangle 93">
              <a:extLst>
                <a:ext uri="{FF2B5EF4-FFF2-40B4-BE49-F238E27FC236}">
                  <a16:creationId xmlns:a16="http://schemas.microsoft.com/office/drawing/2014/main" id="{BBF24070-7587-6240-82D0-9DA6BE7BB182}"/>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54" name="Freeform 94">
              <a:extLst>
                <a:ext uri="{FF2B5EF4-FFF2-40B4-BE49-F238E27FC236}">
                  <a16:creationId xmlns:a16="http://schemas.microsoft.com/office/drawing/2014/main" id="{C913A1C5-5EFA-DA46-95BE-855E56697F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5" name="Freeform 95">
              <a:extLst>
                <a:ext uri="{FF2B5EF4-FFF2-40B4-BE49-F238E27FC236}">
                  <a16:creationId xmlns:a16="http://schemas.microsoft.com/office/drawing/2014/main" id="{30F7DF2C-5849-1D4B-8FD7-8CEB19A50FC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6" name="Rectangle 96">
              <a:extLst>
                <a:ext uri="{FF2B5EF4-FFF2-40B4-BE49-F238E27FC236}">
                  <a16:creationId xmlns:a16="http://schemas.microsoft.com/office/drawing/2014/main" id="{928B54EE-1D33-184C-8985-247C7BD59B8D}"/>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7" name="Group 97">
              <a:extLst>
                <a:ext uri="{FF2B5EF4-FFF2-40B4-BE49-F238E27FC236}">
                  <a16:creationId xmlns:a16="http://schemas.microsoft.com/office/drawing/2014/main" id="{F6DD7133-721F-BD41-8783-A9EAB109850D}"/>
                </a:ext>
              </a:extLst>
            </p:cNvPr>
            <p:cNvGrpSpPr>
              <a:grpSpLocks/>
            </p:cNvGrpSpPr>
            <p:nvPr/>
          </p:nvGrpSpPr>
          <p:grpSpPr bwMode="auto">
            <a:xfrm>
              <a:off x="4749" y="668"/>
              <a:ext cx="581" cy="145"/>
              <a:chOff x="614" y="2568"/>
              <a:chExt cx="725" cy="139"/>
            </a:xfrm>
          </p:grpSpPr>
          <p:sp>
            <p:nvSpPr>
              <p:cNvPr id="182" name="AutoShape 98">
                <a:extLst>
                  <a:ext uri="{FF2B5EF4-FFF2-40B4-BE49-F238E27FC236}">
                    <a16:creationId xmlns:a16="http://schemas.microsoft.com/office/drawing/2014/main" id="{46425D84-36DE-2C4E-AE70-5E0DC3CDD67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3" name="AutoShape 99">
                <a:extLst>
                  <a:ext uri="{FF2B5EF4-FFF2-40B4-BE49-F238E27FC236}">
                    <a16:creationId xmlns:a16="http://schemas.microsoft.com/office/drawing/2014/main" id="{CFFAEB71-14B6-FE46-9C1C-0896E120008D}"/>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58" name="Rectangle 100">
              <a:extLst>
                <a:ext uri="{FF2B5EF4-FFF2-40B4-BE49-F238E27FC236}">
                  <a16:creationId xmlns:a16="http://schemas.microsoft.com/office/drawing/2014/main" id="{85BA9E49-BCCD-AD46-90D6-0B2B10EE9CC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9" name="Group 101">
              <a:extLst>
                <a:ext uri="{FF2B5EF4-FFF2-40B4-BE49-F238E27FC236}">
                  <a16:creationId xmlns:a16="http://schemas.microsoft.com/office/drawing/2014/main" id="{9EE85CC6-1160-464D-B373-66F588DA89DD}"/>
                </a:ext>
              </a:extLst>
            </p:cNvPr>
            <p:cNvGrpSpPr>
              <a:grpSpLocks/>
            </p:cNvGrpSpPr>
            <p:nvPr/>
          </p:nvGrpSpPr>
          <p:grpSpPr bwMode="auto">
            <a:xfrm>
              <a:off x="4747" y="994"/>
              <a:ext cx="581" cy="134"/>
              <a:chOff x="614" y="2568"/>
              <a:chExt cx="725" cy="139"/>
            </a:xfrm>
          </p:grpSpPr>
          <p:sp>
            <p:nvSpPr>
              <p:cNvPr id="180" name="AutoShape 102">
                <a:extLst>
                  <a:ext uri="{FF2B5EF4-FFF2-40B4-BE49-F238E27FC236}">
                    <a16:creationId xmlns:a16="http://schemas.microsoft.com/office/drawing/2014/main" id="{8A13BF1A-B268-2443-B220-C847E9ABB30F}"/>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1" name="AutoShape 103">
                <a:extLst>
                  <a:ext uri="{FF2B5EF4-FFF2-40B4-BE49-F238E27FC236}">
                    <a16:creationId xmlns:a16="http://schemas.microsoft.com/office/drawing/2014/main" id="{37F11CFE-1C0C-0E44-BDE7-87E93FDD4C4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0" name="Rectangle 104">
              <a:extLst>
                <a:ext uri="{FF2B5EF4-FFF2-40B4-BE49-F238E27FC236}">
                  <a16:creationId xmlns:a16="http://schemas.microsoft.com/office/drawing/2014/main" id="{2E0AE940-5E21-AB42-A881-5E0E7C86B44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1" name="Rectangle 105">
              <a:extLst>
                <a:ext uri="{FF2B5EF4-FFF2-40B4-BE49-F238E27FC236}">
                  <a16:creationId xmlns:a16="http://schemas.microsoft.com/office/drawing/2014/main" id="{3B10FEB7-24A1-E940-B454-FEA4D9D81981}"/>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62" name="Group 106">
              <a:extLst>
                <a:ext uri="{FF2B5EF4-FFF2-40B4-BE49-F238E27FC236}">
                  <a16:creationId xmlns:a16="http://schemas.microsoft.com/office/drawing/2014/main" id="{E763CBF1-E022-4B43-827D-B2C0C13CF95C}"/>
                </a:ext>
              </a:extLst>
            </p:cNvPr>
            <p:cNvGrpSpPr>
              <a:grpSpLocks/>
            </p:cNvGrpSpPr>
            <p:nvPr/>
          </p:nvGrpSpPr>
          <p:grpSpPr bwMode="auto">
            <a:xfrm>
              <a:off x="4735" y="1627"/>
              <a:ext cx="582" cy="151"/>
              <a:chOff x="614" y="2568"/>
              <a:chExt cx="725" cy="139"/>
            </a:xfrm>
          </p:grpSpPr>
          <p:sp>
            <p:nvSpPr>
              <p:cNvPr id="178" name="AutoShape 107">
                <a:extLst>
                  <a:ext uri="{FF2B5EF4-FFF2-40B4-BE49-F238E27FC236}">
                    <a16:creationId xmlns:a16="http://schemas.microsoft.com/office/drawing/2014/main" id="{6A86ADF6-C912-6A4B-9D15-97DBB6D53B1B}"/>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9" name="AutoShape 108">
                <a:extLst>
                  <a:ext uri="{FF2B5EF4-FFF2-40B4-BE49-F238E27FC236}">
                    <a16:creationId xmlns:a16="http://schemas.microsoft.com/office/drawing/2014/main" id="{9F558EE2-1D9D-5644-8991-61EC538A21AC}"/>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3" name="Freeform 109">
              <a:extLst>
                <a:ext uri="{FF2B5EF4-FFF2-40B4-BE49-F238E27FC236}">
                  <a16:creationId xmlns:a16="http://schemas.microsoft.com/office/drawing/2014/main" id="{7EB03A64-481D-DE4A-A95E-29908EF86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nvGrpSpPr>
            <p:cNvPr id="164" name="Group 110">
              <a:extLst>
                <a:ext uri="{FF2B5EF4-FFF2-40B4-BE49-F238E27FC236}">
                  <a16:creationId xmlns:a16="http://schemas.microsoft.com/office/drawing/2014/main" id="{30F9ABF4-0850-ED4F-BB3C-A8016A36A617}"/>
                </a:ext>
              </a:extLst>
            </p:cNvPr>
            <p:cNvGrpSpPr>
              <a:grpSpLocks/>
            </p:cNvGrpSpPr>
            <p:nvPr/>
          </p:nvGrpSpPr>
          <p:grpSpPr bwMode="auto">
            <a:xfrm>
              <a:off x="4739" y="1327"/>
              <a:ext cx="582" cy="139"/>
              <a:chOff x="614" y="2568"/>
              <a:chExt cx="725" cy="139"/>
            </a:xfrm>
          </p:grpSpPr>
          <p:sp>
            <p:nvSpPr>
              <p:cNvPr id="176" name="AutoShape 111">
                <a:extLst>
                  <a:ext uri="{FF2B5EF4-FFF2-40B4-BE49-F238E27FC236}">
                    <a16:creationId xmlns:a16="http://schemas.microsoft.com/office/drawing/2014/main" id="{543C3183-8EC0-C848-8570-3BACB56BCF0F}"/>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7" name="AutoShape 112">
                <a:extLst>
                  <a:ext uri="{FF2B5EF4-FFF2-40B4-BE49-F238E27FC236}">
                    <a16:creationId xmlns:a16="http://schemas.microsoft.com/office/drawing/2014/main" id="{767EDCBA-5B46-F144-AB01-761AF5608809}"/>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5" name="Rectangle 113">
              <a:extLst>
                <a:ext uri="{FF2B5EF4-FFF2-40B4-BE49-F238E27FC236}">
                  <a16:creationId xmlns:a16="http://schemas.microsoft.com/office/drawing/2014/main" id="{130A4B81-B52B-E54C-8326-57BD5D6A4088}"/>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6" name="Freeform 114">
              <a:extLst>
                <a:ext uri="{FF2B5EF4-FFF2-40B4-BE49-F238E27FC236}">
                  <a16:creationId xmlns:a16="http://schemas.microsoft.com/office/drawing/2014/main" id="{68AA2015-E01C-BF4F-9978-89DD65919BB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7" name="Freeform 115">
              <a:extLst>
                <a:ext uri="{FF2B5EF4-FFF2-40B4-BE49-F238E27FC236}">
                  <a16:creationId xmlns:a16="http://schemas.microsoft.com/office/drawing/2014/main" id="{3A8A7E70-AC93-6749-976E-82AF7C43984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8" name="Oval 116">
              <a:extLst>
                <a:ext uri="{FF2B5EF4-FFF2-40B4-BE49-F238E27FC236}">
                  <a16:creationId xmlns:a16="http://schemas.microsoft.com/office/drawing/2014/main" id="{76160967-D20F-2A4D-BA52-84E62E548A18}"/>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9" name="Freeform 117">
              <a:extLst>
                <a:ext uri="{FF2B5EF4-FFF2-40B4-BE49-F238E27FC236}">
                  <a16:creationId xmlns:a16="http://schemas.microsoft.com/office/drawing/2014/main" id="{3682C100-D7BB-DA44-8E1B-43E3CBCBDBF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70" name="AutoShape 118">
              <a:extLst>
                <a:ext uri="{FF2B5EF4-FFF2-40B4-BE49-F238E27FC236}">
                  <a16:creationId xmlns:a16="http://schemas.microsoft.com/office/drawing/2014/main" id="{F44F726E-6022-9A48-B676-C96461093E7D}"/>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1" name="AutoShape 119">
              <a:extLst>
                <a:ext uri="{FF2B5EF4-FFF2-40B4-BE49-F238E27FC236}">
                  <a16:creationId xmlns:a16="http://schemas.microsoft.com/office/drawing/2014/main" id="{F08529B7-AF84-334A-922B-D600D4D2650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2" name="Oval 120">
              <a:extLst>
                <a:ext uri="{FF2B5EF4-FFF2-40B4-BE49-F238E27FC236}">
                  <a16:creationId xmlns:a16="http://schemas.microsoft.com/office/drawing/2014/main" id="{13555F12-BA78-474F-BFFC-2AF0C141024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3" name="Oval 121">
              <a:extLst>
                <a:ext uri="{FF2B5EF4-FFF2-40B4-BE49-F238E27FC236}">
                  <a16:creationId xmlns:a16="http://schemas.microsoft.com/office/drawing/2014/main" id="{36F2967C-35DE-D340-AE31-7DAEDAFA023F}"/>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74" name="Oval 122">
              <a:extLst>
                <a:ext uri="{FF2B5EF4-FFF2-40B4-BE49-F238E27FC236}">
                  <a16:creationId xmlns:a16="http://schemas.microsoft.com/office/drawing/2014/main" id="{2A0ABCA8-E99B-D14D-80A1-B0810D7BF65B}"/>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5" name="Rectangle 123">
              <a:extLst>
                <a:ext uri="{FF2B5EF4-FFF2-40B4-BE49-F238E27FC236}">
                  <a16:creationId xmlns:a16="http://schemas.microsoft.com/office/drawing/2014/main" id="{AAA7624E-6F49-1844-930E-036F04A6248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Tree>
    <p:extLst>
      <p:ext uri="{BB962C8B-B14F-4D97-AF65-F5344CB8AC3E}">
        <p14:creationId xmlns:p14="http://schemas.microsoft.com/office/powerpoint/2010/main" val="141607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wipe(left)">
                                      <p:cBhvr>
                                        <p:cTn id="7" dur="500"/>
                                        <p:tgtEl>
                                          <p:spTgt spid="138"/>
                                        </p:tgtEl>
                                      </p:cBhvr>
                                    </p:animEffect>
                                  </p:childTnLst>
                                </p:cTn>
                              </p:par>
                              <p:par>
                                <p:cTn id="8" presetID="22" presetClass="entr" presetSubtype="1" fill="hold" nodeType="withEffect">
                                  <p:stCondLst>
                                    <p:cond delay="0"/>
                                  </p:stCondLst>
                                  <p:childTnLst>
                                    <p:set>
                                      <p:cBhvr>
                                        <p:cTn id="9" dur="1" fill="hold">
                                          <p:stCondLst>
                                            <p:cond delay="0"/>
                                          </p:stCondLst>
                                        </p:cTn>
                                        <p:tgtEl>
                                          <p:spTgt spid="135"/>
                                        </p:tgtEl>
                                        <p:attrNameLst>
                                          <p:attrName>style.visibility</p:attrName>
                                        </p:attrNameLst>
                                      </p:cBhvr>
                                      <p:to>
                                        <p:strVal val="visible"/>
                                      </p:to>
                                    </p:set>
                                    <p:animEffect transition="in" filter="wipe(up)">
                                      <p:cBhvr>
                                        <p:cTn id="10" dur="500"/>
                                        <p:tgtEl>
                                          <p:spTgt spid="13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wipe(up)">
                                      <p:cBhvr>
                                        <p:cTn id="15" dur="500"/>
                                        <p:tgtEl>
                                          <p:spTgt spid="111"/>
                                        </p:tgtEl>
                                      </p:cBhvr>
                                    </p:animEffect>
                                  </p:childTnLst>
                                </p:cTn>
                              </p:par>
                              <p:par>
                                <p:cTn id="16" presetID="22" presetClass="entr" presetSubtype="1" fill="hold" nodeType="withEffect">
                                  <p:stCondLst>
                                    <p:cond delay="0"/>
                                  </p:stCondLst>
                                  <p:childTnLst>
                                    <p:set>
                                      <p:cBhvr>
                                        <p:cTn id="17" dur="1" fill="hold">
                                          <p:stCondLst>
                                            <p:cond delay="0"/>
                                          </p:stCondLst>
                                        </p:cTn>
                                        <p:tgtEl>
                                          <p:spTgt spid="100"/>
                                        </p:tgtEl>
                                        <p:attrNameLst>
                                          <p:attrName>style.visibility</p:attrName>
                                        </p:attrNameLst>
                                      </p:cBhvr>
                                      <p:to>
                                        <p:strVal val="visible"/>
                                      </p:to>
                                    </p:set>
                                    <p:animEffect transition="in" filter="wipe(up)">
                                      <p:cBhvr>
                                        <p:cTn id="18" dur="500"/>
                                        <p:tgtEl>
                                          <p:spTgt spid="100"/>
                                        </p:tgtEl>
                                      </p:cBhvr>
                                    </p:animEffect>
                                  </p:childTnLst>
                                </p:cTn>
                              </p:par>
                              <p:par>
                                <p:cTn id="19" presetID="22" presetClass="entr" presetSubtype="1" fill="hold" nodeType="withEffect">
                                  <p:stCondLst>
                                    <p:cond delay="0"/>
                                  </p:stCondLst>
                                  <p:childTnLst>
                                    <p:set>
                                      <p:cBhvr>
                                        <p:cTn id="20" dur="1" fill="hold">
                                          <p:stCondLst>
                                            <p:cond delay="0"/>
                                          </p:stCondLst>
                                        </p:cTn>
                                        <p:tgtEl>
                                          <p:spTgt spid="97"/>
                                        </p:tgtEl>
                                        <p:attrNameLst>
                                          <p:attrName>style.visibility</p:attrName>
                                        </p:attrNameLst>
                                      </p:cBhvr>
                                      <p:to>
                                        <p:strVal val="visible"/>
                                      </p:to>
                                    </p:set>
                                    <p:animEffect transition="in" filter="wipe(up)">
                                      <p:cBhvr>
                                        <p:cTn id="21" dur="500"/>
                                        <p:tgtEl>
                                          <p:spTgt spid="9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03"/>
                                        </p:tgtEl>
                                        <p:attrNameLst>
                                          <p:attrName>style.visibility</p:attrName>
                                        </p:attrNameLst>
                                      </p:cBhvr>
                                      <p:to>
                                        <p:strVal val="visible"/>
                                      </p:to>
                                    </p:set>
                                    <p:animEffect transition="in" filter="wipe(right)">
                                      <p:cBhvr>
                                        <p:cTn id="26" dur="500"/>
                                        <p:tgtEl>
                                          <p:spTgt spid="103"/>
                                        </p:tgtEl>
                                      </p:cBhvr>
                                    </p:animEffect>
                                  </p:childTnLst>
                                </p:cTn>
                              </p:par>
                              <p:par>
                                <p:cTn id="27" presetID="22" presetClass="entr" presetSubtype="1" fill="hold" nodeType="withEffect">
                                  <p:stCondLst>
                                    <p:cond delay="0"/>
                                  </p:stCondLst>
                                  <p:childTnLst>
                                    <p:set>
                                      <p:cBhvr>
                                        <p:cTn id="28" dur="1" fill="hold">
                                          <p:stCondLst>
                                            <p:cond delay="0"/>
                                          </p:stCondLst>
                                        </p:cTn>
                                        <p:tgtEl>
                                          <p:spTgt spid="125"/>
                                        </p:tgtEl>
                                        <p:attrNameLst>
                                          <p:attrName>style.visibility</p:attrName>
                                        </p:attrNameLst>
                                      </p:cBhvr>
                                      <p:to>
                                        <p:strVal val="visible"/>
                                      </p:to>
                                    </p:set>
                                    <p:animEffect transition="in" filter="wipe(up)">
                                      <p:cBhvr>
                                        <p:cTn id="29" dur="500"/>
                                        <p:tgtEl>
                                          <p:spTgt spid="125"/>
                                        </p:tgtEl>
                                      </p:cBhvr>
                                    </p:animEffect>
                                  </p:childTnLst>
                                </p:cTn>
                              </p:par>
                              <p:par>
                                <p:cTn id="30" presetID="22" presetClass="entr" presetSubtype="1" fill="hold" nodeType="withEffect">
                                  <p:stCondLst>
                                    <p:cond delay="0"/>
                                  </p:stCondLst>
                                  <p:childTnLst>
                                    <p:set>
                                      <p:cBhvr>
                                        <p:cTn id="31" dur="1" fill="hold">
                                          <p:stCondLst>
                                            <p:cond delay="0"/>
                                          </p:stCondLst>
                                        </p:cTn>
                                        <p:tgtEl>
                                          <p:spTgt spid="117"/>
                                        </p:tgtEl>
                                        <p:attrNameLst>
                                          <p:attrName>style.visibility</p:attrName>
                                        </p:attrNameLst>
                                      </p:cBhvr>
                                      <p:to>
                                        <p:strVal val="visible"/>
                                      </p:to>
                                    </p:set>
                                    <p:animEffect transition="in" filter="wipe(up)">
                                      <p:cBhvr>
                                        <p:cTn id="32" dur="500"/>
                                        <p:tgtEl>
                                          <p:spTgt spid="1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wipe(left)">
                                      <p:cBhvr>
                                        <p:cTn id="37" dur="500"/>
                                        <p:tgtEl>
                                          <p:spTgt spid="107"/>
                                        </p:tgtEl>
                                      </p:cBhvr>
                                    </p:animEffect>
                                  </p:childTnLst>
                                </p:cTn>
                              </p:par>
                              <p:par>
                                <p:cTn id="38" presetID="22" presetClass="entr" presetSubtype="1" fill="hold" nodeType="withEffect">
                                  <p:stCondLst>
                                    <p:cond delay="0"/>
                                  </p:stCondLst>
                                  <p:childTnLst>
                                    <p:set>
                                      <p:cBhvr>
                                        <p:cTn id="39" dur="1" fill="hold">
                                          <p:stCondLst>
                                            <p:cond delay="0"/>
                                          </p:stCondLst>
                                        </p:cTn>
                                        <p:tgtEl>
                                          <p:spTgt spid="128"/>
                                        </p:tgtEl>
                                        <p:attrNameLst>
                                          <p:attrName>style.visibility</p:attrName>
                                        </p:attrNameLst>
                                      </p:cBhvr>
                                      <p:to>
                                        <p:strVal val="visible"/>
                                      </p:to>
                                    </p:set>
                                    <p:animEffect transition="in" filter="wipe(up)">
                                      <p:cBhvr>
                                        <p:cTn id="40" dur="500"/>
                                        <p:tgtEl>
                                          <p:spTgt spid="128"/>
                                        </p:tgtEl>
                                      </p:cBhvr>
                                    </p:animEffect>
                                  </p:childTnLst>
                                </p:cTn>
                              </p:par>
                              <p:par>
                                <p:cTn id="41" presetID="22" presetClass="entr" presetSubtype="1" fill="hold" nodeType="withEffect">
                                  <p:stCondLst>
                                    <p:cond delay="0"/>
                                  </p:stCondLst>
                                  <p:childTnLst>
                                    <p:set>
                                      <p:cBhvr>
                                        <p:cTn id="42" dur="1" fill="hold">
                                          <p:stCondLst>
                                            <p:cond delay="0"/>
                                          </p:stCondLst>
                                        </p:cTn>
                                        <p:tgtEl>
                                          <p:spTgt spid="122"/>
                                        </p:tgtEl>
                                        <p:attrNameLst>
                                          <p:attrName>style.visibility</p:attrName>
                                        </p:attrNameLst>
                                      </p:cBhvr>
                                      <p:to>
                                        <p:strVal val="visible"/>
                                      </p:to>
                                    </p:set>
                                    <p:animEffect transition="in" filter="wipe(up)">
                                      <p:cBhvr>
                                        <p:cTn id="43"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1</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sp>
          <p:nvSpPr>
            <p:cNvPr id="106" name="TextBox 105">
              <a:extLst>
                <a:ext uri="{FF2B5EF4-FFF2-40B4-BE49-F238E27FC236}">
                  <a16:creationId xmlns:a16="http://schemas.microsoft.com/office/drawing/2014/main" id="{B0EE723F-4512-B04F-A1A8-CFC321B8BC75}"/>
                </a:ext>
              </a:extLst>
            </p:cNvPr>
            <p:cNvSpPr txBox="1"/>
            <p:nvPr/>
          </p:nvSpPr>
          <p:spPr>
            <a:xfrm>
              <a:off x="8196770" y="3636485"/>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2</a:t>
              </a:r>
            </a:p>
          </p:txBody>
        </p:sp>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9704593" y="3018504"/>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6146230" y="5329338"/>
            <a:ext cx="3558363"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7" name="Oval 128">
            <a:extLst>
              <a:ext uri="{FF2B5EF4-FFF2-40B4-BE49-F238E27FC236}">
                <a16:creationId xmlns:a16="http://schemas.microsoft.com/office/drawing/2014/main" id="{C9683072-CF4E-DB4A-85E4-079345D6F273}"/>
              </a:ext>
            </a:extLst>
          </p:cNvPr>
          <p:cNvSpPr>
            <a:spLocks noChangeArrowheads="1"/>
          </p:cNvSpPr>
          <p:nvPr/>
        </p:nvSpPr>
        <p:spPr bwMode="auto">
          <a:xfrm>
            <a:off x="4977190" y="192415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1</a:t>
            </a:r>
          </a:p>
        </p:txBody>
      </p:sp>
      <p:sp>
        <p:nvSpPr>
          <p:cNvPr id="108" name="Oval 128">
            <a:extLst>
              <a:ext uri="{FF2B5EF4-FFF2-40B4-BE49-F238E27FC236}">
                <a16:creationId xmlns:a16="http://schemas.microsoft.com/office/drawing/2014/main" id="{12C63F66-A046-B04C-ABF5-DE764DC4A1CB}"/>
              </a:ext>
            </a:extLst>
          </p:cNvPr>
          <p:cNvSpPr>
            <a:spLocks noChangeArrowheads="1"/>
          </p:cNvSpPr>
          <p:nvPr/>
        </p:nvSpPr>
        <p:spPr bwMode="auto">
          <a:xfrm>
            <a:off x="6094177" y="195119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2</a:t>
            </a:r>
          </a:p>
        </p:txBody>
      </p:sp>
      <p:sp>
        <p:nvSpPr>
          <p:cNvPr id="4" name="Freeform 3">
            <a:extLst>
              <a:ext uri="{FF2B5EF4-FFF2-40B4-BE49-F238E27FC236}">
                <a16:creationId xmlns:a16="http://schemas.microsoft.com/office/drawing/2014/main" id="{C06AE4EB-B6F7-D647-8126-954E43EA0CD4}"/>
              </a:ext>
            </a:extLst>
          </p:cNvPr>
          <p:cNvSpPr/>
          <p:nvPr/>
        </p:nvSpPr>
        <p:spPr>
          <a:xfrm>
            <a:off x="6149438" y="2346690"/>
            <a:ext cx="163654" cy="3001414"/>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4925">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26C1DF51-2C5A-3042-AF2B-8FAC17544498}"/>
              </a:ext>
            </a:extLst>
          </p:cNvPr>
          <p:cNvSpPr/>
          <p:nvPr/>
        </p:nvSpPr>
        <p:spPr>
          <a:xfrm flipH="1">
            <a:off x="5797083" y="2342230"/>
            <a:ext cx="163654" cy="3099711"/>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8100">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2" name="Straight Connector 111">
            <a:extLst>
              <a:ext uri="{FF2B5EF4-FFF2-40B4-BE49-F238E27FC236}">
                <a16:creationId xmlns:a16="http://schemas.microsoft.com/office/drawing/2014/main" id="{DF7169CD-8DF9-644A-84B2-14B8ED6F997C}"/>
              </a:ext>
            </a:extLst>
          </p:cNvPr>
          <p:cNvCxnSpPr>
            <a:cxnSpLocks/>
          </p:cNvCxnSpPr>
          <p:nvPr/>
        </p:nvCxnSpPr>
        <p:spPr>
          <a:xfrm>
            <a:off x="3218929" y="3094306"/>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1322F59-E51A-0245-A327-5845569D47A8}"/>
              </a:ext>
            </a:extLst>
          </p:cNvPr>
          <p:cNvCxnSpPr>
            <a:cxnSpLocks/>
          </p:cNvCxnSpPr>
          <p:nvPr/>
        </p:nvCxnSpPr>
        <p:spPr>
          <a:xfrm>
            <a:off x="3189176" y="5423906"/>
            <a:ext cx="2771561" cy="0"/>
          </a:xfrm>
          <a:prstGeom prst="line">
            <a:avLst/>
          </a:prstGeom>
          <a:ln w="44450"/>
        </p:spPr>
        <p:style>
          <a:lnRef idx="1">
            <a:schemeClr val="accent1"/>
          </a:lnRef>
          <a:fillRef idx="0">
            <a:schemeClr val="accent1"/>
          </a:fillRef>
          <a:effectRef idx="0">
            <a:schemeClr val="accent1"/>
          </a:effectRef>
          <a:fontRef idx="minor">
            <a:schemeClr val="tx1"/>
          </a:fontRef>
        </p:style>
      </p:cxnSp>
      <p:pic>
        <p:nvPicPr>
          <p:cNvPr id="115" name="Picture 8" descr="Image result for blue question mark icon">
            <a:extLst>
              <a:ext uri="{FF2B5EF4-FFF2-40B4-BE49-F238E27FC236}">
                <a16:creationId xmlns:a16="http://schemas.microsoft.com/office/drawing/2014/main" id="{9970C4B0-3E2B-3247-8288-8E86060683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85255" y="752589"/>
            <a:ext cx="1624375" cy="1624375"/>
          </a:xfrm>
          <a:prstGeom prst="rect">
            <a:avLst/>
          </a:prstGeom>
          <a:noFill/>
          <a:extLst>
            <a:ext uri="{909E8E84-426E-40dd-AFC4-6F175D3DCCD1}">
              <a14:hiddenFill xmlns="" xmlns:a14="http://schemas.microsoft.com/office/drawing/2010/main">
                <a:solidFill>
                  <a:srgbClr val="FFFFFF"/>
                </a:solidFill>
              </a14:hiddenFill>
            </a:ext>
          </a:extLst>
        </p:spPr>
      </p:pic>
      <p:sp>
        <p:nvSpPr>
          <p:cNvPr id="95" name="Slide Number Placeholder 2">
            <a:extLst>
              <a:ext uri="{FF2B5EF4-FFF2-40B4-BE49-F238E27FC236}">
                <a16:creationId xmlns:a16="http://schemas.microsoft.com/office/drawing/2014/main" id="{FBAF143A-4EAF-324F-A6C2-31B9E7C427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15</a:t>
            </a:fld>
            <a:endParaRPr lang="en-US" dirty="0"/>
          </a:p>
        </p:txBody>
      </p:sp>
    </p:spTree>
    <p:extLst>
      <p:ext uri="{BB962C8B-B14F-4D97-AF65-F5344CB8AC3E}">
        <p14:creationId xmlns:p14="http://schemas.microsoft.com/office/powerpoint/2010/main" val="265676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2000"/>
                                  </p:stCondLst>
                                  <p:childTnLst>
                                    <p:set>
                                      <p:cBhvr>
                                        <p:cTn id="6" dur="1" fill="hold">
                                          <p:stCondLst>
                                            <p:cond delay="0"/>
                                          </p:stCondLst>
                                        </p:cTn>
                                        <p:tgtEl>
                                          <p:spTgt spid="115"/>
                                        </p:tgtEl>
                                        <p:attrNameLst>
                                          <p:attrName>style.visibility</p:attrName>
                                        </p:attrNameLst>
                                      </p:cBhvr>
                                      <p:to>
                                        <p:strVal val="visible"/>
                                      </p:to>
                                    </p:set>
                                    <p:animEffect transition="in" filter="dissolve">
                                      <p:cBhvr>
                                        <p:cTn id="7" dur="10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throughput</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1143000" y="1235075"/>
            <a:ext cx="106807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TCP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as function of window size,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slow start, assume there is always data to send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 window size </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(measured in bytes)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where loss occurs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window size (# in-flight bytes) is ¾ 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3/4W per RTT</a:t>
            </a:r>
          </a:p>
        </p:txBody>
      </p:sp>
      <p:grpSp>
        <p:nvGrpSpPr>
          <p:cNvPr id="111" name="Group 35">
            <a:extLst>
              <a:ext uri="{FF2B5EF4-FFF2-40B4-BE49-F238E27FC236}">
                <a16:creationId xmlns:a16="http://schemas.microsoft.com/office/drawing/2014/main" id="{2479703A-FA6A-E84F-A637-14C1FE031DFD}"/>
              </a:ext>
            </a:extLst>
          </p:cNvPr>
          <p:cNvGrpSpPr>
            <a:grpSpLocks/>
          </p:cNvGrpSpPr>
          <p:nvPr/>
        </p:nvGrpSpPr>
        <p:grpSpPr bwMode="auto">
          <a:xfrm>
            <a:off x="2360613" y="4173538"/>
            <a:ext cx="4873625" cy="1998662"/>
            <a:chOff x="279" y="2432"/>
            <a:chExt cx="3070" cy="1259"/>
          </a:xfrm>
        </p:grpSpPr>
        <p:sp>
          <p:nvSpPr>
            <p:cNvPr id="112" name="Freeform 26">
              <a:extLst>
                <a:ext uri="{FF2B5EF4-FFF2-40B4-BE49-F238E27FC236}">
                  <a16:creationId xmlns:a16="http://schemas.microsoft.com/office/drawing/2014/main" id="{87BE4853-1141-6346-AB76-7F109427DE7E}"/>
                </a:ext>
              </a:extLst>
            </p:cNvPr>
            <p:cNvSpPr>
              <a:spLocks/>
            </p:cNvSpPr>
            <p:nvPr/>
          </p:nvSpPr>
          <p:spPr bwMode="auto">
            <a:xfrm>
              <a:off x="678" y="2556"/>
              <a:ext cx="2481"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Line 28">
              <a:extLst>
                <a:ext uri="{FF2B5EF4-FFF2-40B4-BE49-F238E27FC236}">
                  <a16:creationId xmlns:a16="http://schemas.microsoft.com/office/drawing/2014/main" id="{EC26311E-99BB-1542-99FB-E558D040D98E}"/>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Line 29">
              <a:extLst>
                <a:ext uri="{FF2B5EF4-FFF2-40B4-BE49-F238E27FC236}">
                  <a16:creationId xmlns:a16="http://schemas.microsoft.com/office/drawing/2014/main" id="{FE2B50C7-7D72-3942-9A3E-8BA7DFA0DA2B}"/>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5" name="Line 31">
              <a:extLst>
                <a:ext uri="{FF2B5EF4-FFF2-40B4-BE49-F238E27FC236}">
                  <a16:creationId xmlns:a16="http://schemas.microsoft.com/office/drawing/2014/main" id="{D7188C24-3E4F-7041-920C-19DDFB19B36C}"/>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Line 32">
              <a:extLst>
                <a:ext uri="{FF2B5EF4-FFF2-40B4-BE49-F238E27FC236}">
                  <a16:creationId xmlns:a16="http://schemas.microsoft.com/office/drawing/2014/main" id="{DAE1910D-F0E1-B146-A3C4-50DBFA7AD125}"/>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7" name="Text Box 33">
              <a:extLst>
                <a:ext uri="{FF2B5EF4-FFF2-40B4-BE49-F238E27FC236}">
                  <a16:creationId xmlns:a16="http://schemas.microsoft.com/office/drawing/2014/main" id="{DF448B5C-FD99-294E-BBAD-2F62F67BC92D}"/>
                </a:ext>
              </a:extLst>
            </p:cNvPr>
            <p:cNvSpPr txBox="1">
              <a:spLocks noChangeArrowheads="1"/>
            </p:cNvSpPr>
            <p:nvPr/>
          </p:nvSpPr>
          <p:spPr bwMode="auto">
            <a:xfrm>
              <a:off x="380" y="2453"/>
              <a:ext cx="23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118" name="Text Box 34">
              <a:extLst>
                <a:ext uri="{FF2B5EF4-FFF2-40B4-BE49-F238E27FC236}">
                  <a16:creationId xmlns:a16="http://schemas.microsoft.com/office/drawing/2014/main" id="{534147C9-A806-C44A-BFF0-BF16B2C1BCC3}"/>
                </a:ext>
              </a:extLst>
            </p:cNvPr>
            <p:cNvSpPr txBox="1">
              <a:spLocks noChangeArrowheads="1"/>
            </p:cNvSpPr>
            <p:nvPr/>
          </p:nvSpPr>
          <p:spPr bwMode="auto">
            <a:xfrm>
              <a:off x="279" y="3008"/>
              <a:ext cx="3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W/2</a:t>
              </a:r>
            </a:p>
          </p:txBody>
        </p:sp>
      </p:grpSp>
      <p:grpSp>
        <p:nvGrpSpPr>
          <p:cNvPr id="119" name="Group 45">
            <a:extLst>
              <a:ext uri="{FF2B5EF4-FFF2-40B4-BE49-F238E27FC236}">
                <a16:creationId xmlns:a16="http://schemas.microsoft.com/office/drawing/2014/main" id="{5ABBAFA2-06B8-9741-9298-800D1B732926}"/>
              </a:ext>
            </a:extLst>
          </p:cNvPr>
          <p:cNvGrpSpPr>
            <a:grpSpLocks/>
          </p:cNvGrpSpPr>
          <p:nvPr/>
        </p:nvGrpSpPr>
        <p:grpSpPr bwMode="auto">
          <a:xfrm>
            <a:off x="3136901" y="3552826"/>
            <a:ext cx="3795713" cy="620712"/>
            <a:chOff x="1722" y="2139"/>
            <a:chExt cx="2391" cy="391"/>
          </a:xfrm>
        </p:grpSpPr>
        <p:sp>
          <p:nvSpPr>
            <p:cNvPr id="226" name="Text Box 36">
              <a:extLst>
                <a:ext uri="{FF2B5EF4-FFF2-40B4-BE49-F238E27FC236}">
                  <a16:creationId xmlns:a16="http://schemas.microsoft.com/office/drawing/2014/main" id="{DDD56DFE-EB09-104F-A413-BED7F3530A48}"/>
                </a:ext>
              </a:extLst>
            </p:cNvPr>
            <p:cNvSpPr txBox="1">
              <a:spLocks noChangeArrowheads="1"/>
            </p:cNvSpPr>
            <p:nvPr/>
          </p:nvSpPr>
          <p:spPr bwMode="auto">
            <a:xfrm>
              <a:off x="1722" y="2219"/>
              <a:ext cx="13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avg TCP </a:t>
              </a:r>
              <a:r>
                <a:rPr kumimoji="0" lang="en-US" sz="1800" b="0" i="0" u="none" strike="noStrike" kern="1200" cap="none" spc="0" normalizeH="0" baseline="0" noProof="0" dirty="0" err="1">
                  <a:ln>
                    <a:noFill/>
                  </a:ln>
                  <a:solidFill>
                    <a:prstClr val="black"/>
                  </a:solidFill>
                  <a:effectLst/>
                  <a:uLnTx/>
                  <a:uFillTx/>
                  <a:latin typeface="Tahoma" charset="0"/>
                  <a:ea typeface="ＭＳ Ｐゴシック" charset="0"/>
                  <a:cs typeface="+mn-cs"/>
                </a:rPr>
                <a:t>thruput</a:t>
              </a: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 = </a:t>
              </a:r>
            </a:p>
          </p:txBody>
        </p:sp>
        <p:grpSp>
          <p:nvGrpSpPr>
            <p:cNvPr id="227" name="Group 44">
              <a:extLst>
                <a:ext uri="{FF2B5EF4-FFF2-40B4-BE49-F238E27FC236}">
                  <a16:creationId xmlns:a16="http://schemas.microsoft.com/office/drawing/2014/main" id="{7F3C094F-37E8-BF4F-A2D1-A321E6F77E52}"/>
                </a:ext>
              </a:extLst>
            </p:cNvPr>
            <p:cNvGrpSpPr>
              <a:grpSpLocks/>
            </p:cNvGrpSpPr>
            <p:nvPr/>
          </p:nvGrpSpPr>
          <p:grpSpPr bwMode="auto">
            <a:xfrm>
              <a:off x="2986" y="2139"/>
              <a:ext cx="1127" cy="391"/>
              <a:chOff x="3498" y="2153"/>
              <a:chExt cx="1127" cy="391"/>
            </a:xfrm>
          </p:grpSpPr>
          <p:sp>
            <p:nvSpPr>
              <p:cNvPr id="228" name="Text Box 37">
                <a:extLst>
                  <a:ext uri="{FF2B5EF4-FFF2-40B4-BE49-F238E27FC236}">
                    <a16:creationId xmlns:a16="http://schemas.microsoft.com/office/drawing/2014/main" id="{2E24271A-6DDD-1648-B2F8-10D2A963FF50}"/>
                  </a:ext>
                </a:extLst>
              </p:cNvPr>
              <p:cNvSpPr txBox="1">
                <a:spLocks noChangeArrowheads="1"/>
              </p:cNvSpPr>
              <p:nvPr/>
            </p:nvSpPr>
            <p:spPr bwMode="auto">
              <a:xfrm>
                <a:off x="3501" y="215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3</a:t>
                </a:r>
              </a:p>
            </p:txBody>
          </p:sp>
          <p:sp>
            <p:nvSpPr>
              <p:cNvPr id="229" name="Text Box 38">
                <a:extLst>
                  <a:ext uri="{FF2B5EF4-FFF2-40B4-BE49-F238E27FC236}">
                    <a16:creationId xmlns:a16="http://schemas.microsoft.com/office/drawing/2014/main" id="{FB2746A8-19CD-4E42-BB7E-2744F8CAFB22}"/>
                  </a:ext>
                </a:extLst>
              </p:cNvPr>
              <p:cNvSpPr txBox="1">
                <a:spLocks noChangeArrowheads="1"/>
              </p:cNvSpPr>
              <p:nvPr/>
            </p:nvSpPr>
            <p:spPr bwMode="auto">
              <a:xfrm>
                <a:off x="3498" y="231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4</a:t>
                </a:r>
              </a:p>
            </p:txBody>
          </p:sp>
          <p:sp>
            <p:nvSpPr>
              <p:cNvPr id="230" name="Line 39">
                <a:extLst>
                  <a:ext uri="{FF2B5EF4-FFF2-40B4-BE49-F238E27FC236}">
                    <a16:creationId xmlns:a16="http://schemas.microsoft.com/office/drawing/2014/main" id="{8AD172DC-C99E-2844-BA6A-609B98EAD2EC}"/>
                  </a:ext>
                </a:extLst>
              </p:cNvPr>
              <p:cNvSpPr>
                <a:spLocks noChangeShapeType="1"/>
              </p:cNvSpPr>
              <p:nvPr/>
            </p:nvSpPr>
            <p:spPr bwMode="auto">
              <a:xfrm>
                <a:off x="3550" y="2352"/>
                <a:ext cx="8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1" name="Text Box 40">
                <a:extLst>
                  <a:ext uri="{FF2B5EF4-FFF2-40B4-BE49-F238E27FC236}">
                    <a16:creationId xmlns:a16="http://schemas.microsoft.com/office/drawing/2014/main" id="{DD4B149A-D947-844C-BA9A-30A9A4EC2FC5}"/>
                  </a:ext>
                </a:extLst>
              </p:cNvPr>
              <p:cNvSpPr txBox="1">
                <a:spLocks noChangeArrowheads="1"/>
              </p:cNvSpPr>
              <p:nvPr/>
            </p:nvSpPr>
            <p:spPr bwMode="auto">
              <a:xfrm>
                <a:off x="3702" y="2157"/>
                <a:ext cx="2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232" name="Text Box 41">
                <a:extLst>
                  <a:ext uri="{FF2B5EF4-FFF2-40B4-BE49-F238E27FC236}">
                    <a16:creationId xmlns:a16="http://schemas.microsoft.com/office/drawing/2014/main" id="{949B8463-ABEF-E142-BF66-78767BC6FD23}"/>
                  </a:ext>
                </a:extLst>
              </p:cNvPr>
              <p:cNvSpPr txBox="1">
                <a:spLocks noChangeArrowheads="1"/>
              </p:cNvSpPr>
              <p:nvPr/>
            </p:nvSpPr>
            <p:spPr bwMode="auto">
              <a:xfrm>
                <a:off x="3658" y="2309"/>
                <a:ext cx="373"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RTT</a:t>
                </a:r>
              </a:p>
            </p:txBody>
          </p:sp>
          <p:sp>
            <p:nvSpPr>
              <p:cNvPr id="233" name="Line 42">
                <a:extLst>
                  <a:ext uri="{FF2B5EF4-FFF2-40B4-BE49-F238E27FC236}">
                    <a16:creationId xmlns:a16="http://schemas.microsoft.com/office/drawing/2014/main" id="{107225BD-E940-704B-9784-A6356D11EE9A}"/>
                  </a:ext>
                </a:extLst>
              </p:cNvPr>
              <p:cNvSpPr>
                <a:spLocks noChangeShapeType="1"/>
              </p:cNvSpPr>
              <p:nvPr/>
            </p:nvSpPr>
            <p:spPr bwMode="auto">
              <a:xfrm>
                <a:off x="3726" y="2352"/>
                <a:ext cx="210"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4" name="Text Box 43">
                <a:extLst>
                  <a:ext uri="{FF2B5EF4-FFF2-40B4-BE49-F238E27FC236}">
                    <a16:creationId xmlns:a16="http://schemas.microsoft.com/office/drawing/2014/main" id="{C0D4944B-72B7-EC40-8E2B-25FE3FCEDF1C}"/>
                  </a:ext>
                </a:extLst>
              </p:cNvPr>
              <p:cNvSpPr txBox="1">
                <a:spLocks noChangeArrowheads="1"/>
              </p:cNvSpPr>
              <p:nvPr/>
            </p:nvSpPr>
            <p:spPr bwMode="auto">
              <a:xfrm>
                <a:off x="3975" y="2243"/>
                <a:ext cx="6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bytes/sec</a:t>
                </a:r>
              </a:p>
            </p:txBody>
          </p:sp>
        </p:grpSp>
      </p:grpSp>
    </p:spTree>
    <p:extLst>
      <p:ext uri="{BB962C8B-B14F-4D97-AF65-F5344CB8AC3E}">
        <p14:creationId xmlns:p14="http://schemas.microsoft.com/office/powerpoint/2010/main" val="47363957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8541"/>
            <a:ext cx="11393310" cy="894622"/>
          </a:xfrm>
        </p:spPr>
        <p:txBody>
          <a:bodyPr>
            <a:normAutofit/>
          </a:bodyPr>
          <a:lstStyle/>
          <a:p>
            <a:r>
              <a:rPr lang="en-US" altLang="en-US" sz="4800" dirty="0">
                <a:ea typeface="ＭＳ Ｐゴシック" panose="020B0600070205080204" pitchFamily="34" charset="-128"/>
              </a:rPr>
              <a:t>TCP over “</a:t>
            </a:r>
            <a:r>
              <a:rPr lang="en-US" altLang="ja-JP" sz="4800" dirty="0">
                <a:ea typeface="ＭＳ Ｐゴシック" panose="020B0600070205080204" pitchFamily="34" charset="-128"/>
              </a:rPr>
              <a:t>long, fat pipes”</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151</a:t>
            </a:fld>
            <a:endParaRPr lang="en-US" dirty="0"/>
          </a:p>
        </p:txBody>
      </p:sp>
      <p:sp>
        <p:nvSpPr>
          <p:cNvPr id="23" name="Rectangle 3">
            <a:extLst>
              <a:ext uri="{FF2B5EF4-FFF2-40B4-BE49-F238E27FC236}">
                <a16:creationId xmlns:a16="http://schemas.microsoft.com/office/drawing/2014/main" id="{696F0B06-BB54-2C48-A80B-900AA14FDD2F}"/>
              </a:ext>
            </a:extLst>
          </p:cNvPr>
          <p:cNvSpPr txBox="1">
            <a:spLocks noChangeArrowheads="1"/>
          </p:cNvSpPr>
          <p:nvPr/>
        </p:nvSpPr>
        <p:spPr>
          <a:xfrm>
            <a:off x="798690" y="1322387"/>
            <a:ext cx="11049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ea typeface="ＭＳ Ｐゴシック" panose="020B0600070205080204" pitchFamily="34" charset="-128"/>
              </a:rPr>
              <a:t>example: 1500 byte segments, 100ms RTT, want 10 Gbps throughput</a:t>
            </a:r>
          </a:p>
          <a:p>
            <a:r>
              <a:rPr lang="en-US" altLang="en-US" dirty="0">
                <a:ea typeface="ＭＳ Ｐゴシック" panose="020B0600070205080204" pitchFamily="34" charset="-128"/>
              </a:rPr>
              <a:t>requires W = 83,333 in-flight segments</a:t>
            </a:r>
          </a:p>
          <a:p>
            <a:r>
              <a:rPr lang="en-US" altLang="en-US" dirty="0">
                <a:ea typeface="ＭＳ Ｐゴシック" panose="020B0600070205080204" pitchFamily="34" charset="-128"/>
              </a:rPr>
              <a:t>throughput in terms of segment loss probability, L </a:t>
            </a:r>
            <a:r>
              <a:rPr lang="en-US" altLang="en-US" sz="2000" dirty="0">
                <a:ea typeface="ＭＳ Ｐゴシック" panose="020B0600070205080204" pitchFamily="34" charset="-128"/>
              </a:rPr>
              <a:t>[Mathis 1997]:</a:t>
            </a:r>
            <a:br>
              <a:rPr lang="en-US" altLang="en-US" dirty="0">
                <a:ea typeface="ＭＳ Ｐゴシック" panose="020B0600070205080204" pitchFamily="34" charset="-128"/>
              </a:rPr>
            </a:br>
            <a:br>
              <a:rPr lang="en-US" altLang="en-US" dirty="0">
                <a:ea typeface="ＭＳ Ｐゴシック" panose="020B0600070205080204" pitchFamily="34" charset="-128"/>
              </a:rPr>
            </a:br>
            <a:br>
              <a:rPr lang="en-US" altLang="en-US" dirty="0">
                <a:ea typeface="ＭＳ Ｐゴシック" panose="020B0600070205080204" pitchFamily="34" charset="-128"/>
              </a:rPr>
            </a:br>
            <a:endParaRPr lang="en-US" altLang="en-US" dirty="0">
              <a:ea typeface="ＭＳ Ｐゴシック" panose="020B0600070205080204" pitchFamily="34" charset="-128"/>
            </a:endParaRPr>
          </a:p>
          <a:p>
            <a:pPr lvl="1">
              <a:buFont typeface="Wingdings" pitchFamily="2" charset="2"/>
              <a:buNone/>
            </a:pPr>
            <a:r>
              <a:rPr lang="en-US" altLang="en-US" dirty="0">
                <a:latin typeface="MS Mincho" panose="02020609040205080304" pitchFamily="49" charset="-128"/>
                <a:ea typeface="MS Mincho" panose="02020609040205080304" pitchFamily="49" charset="-128"/>
              </a:rPr>
              <a:t>➜ </a:t>
            </a:r>
            <a:r>
              <a:rPr lang="en-US" altLang="en-US" sz="2800" dirty="0">
                <a:ea typeface="MS Mincho" panose="02020609040205080304" pitchFamily="49" charset="-128"/>
              </a:rPr>
              <a:t>to achieve 10 Gbps throughput, need a loss rate of </a:t>
            </a:r>
            <a:r>
              <a:rPr lang="en-US" altLang="en-US" sz="2800" dirty="0">
                <a:ea typeface="ＭＳ Ｐゴシック" panose="020B0600070205080204" pitchFamily="34" charset="-128"/>
              </a:rPr>
              <a:t>L = 2</a:t>
            </a:r>
            <a:r>
              <a:rPr lang="el-GR" altLang="en-US" sz="2800" dirty="0">
                <a:ea typeface="ＭＳ Ｐゴシック" panose="020B0600070205080204" pitchFamily="34" charset="-128"/>
              </a:rPr>
              <a:t>·</a:t>
            </a:r>
            <a:r>
              <a:rPr lang="en-US" altLang="en-US" sz="2800" dirty="0">
                <a:ea typeface="ＭＳ Ｐゴシック" panose="020B0600070205080204" pitchFamily="34" charset="-128"/>
              </a:rPr>
              <a:t>10</a:t>
            </a:r>
            <a:r>
              <a:rPr lang="en-US" altLang="en-US" sz="2800" baseline="30000" dirty="0">
                <a:ea typeface="ＭＳ Ｐゴシック" panose="020B0600070205080204" pitchFamily="34" charset="-128"/>
              </a:rPr>
              <a:t>-10  </a:t>
            </a:r>
            <a:r>
              <a:rPr lang="en-US" altLang="en-US" sz="2800" i="1" dirty="0">
                <a:solidFill>
                  <a:srgbClr val="FF0000"/>
                </a:solidFill>
                <a:ea typeface="ＭＳ Ｐゴシック" panose="020B0600070205080204" pitchFamily="34" charset="-128"/>
              </a:rPr>
              <a:t> </a:t>
            </a:r>
            <a:r>
              <a:rPr lang="en-US" altLang="en-US" sz="2800" i="1" dirty="0">
                <a:solidFill>
                  <a:srgbClr val="C00000"/>
                </a:solidFill>
                <a:ea typeface="ＭＳ Ｐゴシック" panose="020B0600070205080204" pitchFamily="34" charset="-128"/>
              </a:rPr>
              <a:t>– a very small loss rate!</a:t>
            </a:r>
            <a:endParaRPr lang="en-US" altLang="en-US" i="1" dirty="0">
              <a:solidFill>
                <a:srgbClr val="C00000"/>
              </a:solidFill>
              <a:ea typeface="ＭＳ Ｐゴシック" panose="020B0600070205080204" pitchFamily="34" charset="-128"/>
            </a:endParaRPr>
          </a:p>
          <a:p>
            <a:r>
              <a:rPr lang="en-US" altLang="en-US" dirty="0">
                <a:ea typeface="ＭＳ Ｐゴシック" panose="020B0600070205080204" pitchFamily="34" charset="-128"/>
              </a:rPr>
              <a:t>versions of TCP for long, high-speed scenarios</a:t>
            </a:r>
            <a:endParaRPr lang="en-US" altLang="en-US" baseline="30000" dirty="0">
              <a:ea typeface="ＭＳ Ｐゴシック" panose="020B0600070205080204" pitchFamily="34" charset="-128"/>
            </a:endParaRPr>
          </a:p>
          <a:p>
            <a:endParaRPr lang="en-US" altLang="en-US" dirty="0">
              <a:ea typeface="ＭＳ Ｐゴシック" panose="020B0600070205080204" pitchFamily="34" charset="-128"/>
            </a:endParaRPr>
          </a:p>
        </p:txBody>
      </p:sp>
      <p:grpSp>
        <p:nvGrpSpPr>
          <p:cNvPr id="24" name="Group 16">
            <a:extLst>
              <a:ext uri="{FF2B5EF4-FFF2-40B4-BE49-F238E27FC236}">
                <a16:creationId xmlns:a16="http://schemas.microsoft.com/office/drawing/2014/main" id="{5F8EFB79-FA01-AB4F-8D0E-E8B63FD2E993}"/>
              </a:ext>
            </a:extLst>
          </p:cNvPr>
          <p:cNvGrpSpPr>
            <a:grpSpLocks/>
          </p:cNvGrpSpPr>
          <p:nvPr/>
        </p:nvGrpSpPr>
        <p:grpSpPr bwMode="auto">
          <a:xfrm>
            <a:off x="3700463" y="2947987"/>
            <a:ext cx="4160837" cy="962025"/>
            <a:chOff x="422" y="3400"/>
            <a:chExt cx="2621" cy="606"/>
          </a:xfrm>
        </p:grpSpPr>
        <p:sp>
          <p:nvSpPr>
            <p:cNvPr id="25" name="Text Box 6">
              <a:extLst>
                <a:ext uri="{FF2B5EF4-FFF2-40B4-BE49-F238E27FC236}">
                  <a16:creationId xmlns:a16="http://schemas.microsoft.com/office/drawing/2014/main" id="{0BBFDC36-5F58-EF4F-9C97-88D263D0ED3F}"/>
                </a:ext>
              </a:extLst>
            </p:cNvPr>
            <p:cNvSpPr txBox="1">
              <a:spLocks noChangeArrowheads="1"/>
            </p:cNvSpPr>
            <p:nvPr/>
          </p:nvSpPr>
          <p:spPr bwMode="auto">
            <a:xfrm>
              <a:off x="422" y="3566"/>
              <a:ext cx="16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dirty="0">
                  <a:latin typeface="Arial" charset="0"/>
                </a:rPr>
                <a:t>TCP throughput = </a:t>
              </a:r>
            </a:p>
          </p:txBody>
        </p:sp>
        <p:sp>
          <p:nvSpPr>
            <p:cNvPr id="26" name="Text Box 7">
              <a:extLst>
                <a:ext uri="{FF2B5EF4-FFF2-40B4-BE49-F238E27FC236}">
                  <a16:creationId xmlns:a16="http://schemas.microsoft.com/office/drawing/2014/main" id="{859F51A4-20C5-BC47-AE4C-8134EB4A1453}"/>
                </a:ext>
              </a:extLst>
            </p:cNvPr>
            <p:cNvSpPr txBox="1">
              <a:spLocks noChangeArrowheads="1"/>
            </p:cNvSpPr>
            <p:nvPr/>
          </p:nvSpPr>
          <p:spPr bwMode="auto">
            <a:xfrm>
              <a:off x="2010" y="3470"/>
              <a:ext cx="4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1.22</a:t>
              </a:r>
            </a:p>
          </p:txBody>
        </p:sp>
        <p:grpSp>
          <p:nvGrpSpPr>
            <p:cNvPr id="27" name="Group 15">
              <a:extLst>
                <a:ext uri="{FF2B5EF4-FFF2-40B4-BE49-F238E27FC236}">
                  <a16:creationId xmlns:a16="http://schemas.microsoft.com/office/drawing/2014/main" id="{AFBC9AEB-12BE-1143-8222-2D8D817FE3F4}"/>
                </a:ext>
              </a:extLst>
            </p:cNvPr>
            <p:cNvGrpSpPr>
              <a:grpSpLocks/>
            </p:cNvGrpSpPr>
            <p:nvPr/>
          </p:nvGrpSpPr>
          <p:grpSpPr bwMode="auto">
            <a:xfrm>
              <a:off x="2092" y="3400"/>
              <a:ext cx="951" cy="606"/>
              <a:chOff x="2092" y="3400"/>
              <a:chExt cx="951" cy="606"/>
            </a:xfrm>
          </p:grpSpPr>
          <p:sp>
            <p:nvSpPr>
              <p:cNvPr id="28" name="Text Box 8">
                <a:extLst>
                  <a:ext uri="{FF2B5EF4-FFF2-40B4-BE49-F238E27FC236}">
                    <a16:creationId xmlns:a16="http://schemas.microsoft.com/office/drawing/2014/main" id="{4EB4F3E6-4EFA-134A-9A5F-567B93B9FE08}"/>
                  </a:ext>
                </a:extLst>
              </p:cNvPr>
              <p:cNvSpPr txBox="1">
                <a:spLocks noChangeArrowheads="1"/>
              </p:cNvSpPr>
              <p:nvPr/>
            </p:nvSpPr>
            <p:spPr bwMode="auto">
              <a:xfrm>
                <a:off x="2423" y="3400"/>
                <a:ext cx="16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b="1">
                    <a:latin typeface="Arial" charset="0"/>
                  </a:rPr>
                  <a:t>.</a:t>
                </a:r>
              </a:p>
            </p:txBody>
          </p:sp>
          <p:sp>
            <p:nvSpPr>
              <p:cNvPr id="29" name="Text Box 9">
                <a:extLst>
                  <a:ext uri="{FF2B5EF4-FFF2-40B4-BE49-F238E27FC236}">
                    <a16:creationId xmlns:a16="http://schemas.microsoft.com/office/drawing/2014/main" id="{CEE1A4A6-9422-C443-8FA5-15305579DADC}"/>
                  </a:ext>
                </a:extLst>
              </p:cNvPr>
              <p:cNvSpPr txBox="1">
                <a:spLocks noChangeArrowheads="1"/>
              </p:cNvSpPr>
              <p:nvPr/>
            </p:nvSpPr>
            <p:spPr bwMode="auto">
              <a:xfrm>
                <a:off x="2511" y="3472"/>
                <a:ext cx="532"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MSS</a:t>
                </a:r>
              </a:p>
            </p:txBody>
          </p:sp>
          <p:sp>
            <p:nvSpPr>
              <p:cNvPr id="30" name="Line 10">
                <a:extLst>
                  <a:ext uri="{FF2B5EF4-FFF2-40B4-BE49-F238E27FC236}">
                    <a16:creationId xmlns:a16="http://schemas.microsoft.com/office/drawing/2014/main" id="{A124A8A7-FD8A-824C-9635-231A146F3325}"/>
                  </a:ext>
                </a:extLst>
              </p:cNvPr>
              <p:cNvSpPr>
                <a:spLocks noChangeShapeType="1"/>
              </p:cNvSpPr>
              <p:nvPr/>
            </p:nvSpPr>
            <p:spPr bwMode="auto">
              <a:xfrm>
                <a:off x="2092" y="3720"/>
                <a:ext cx="873"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31" name="Text Box 11">
                <a:extLst>
                  <a:ext uri="{FF2B5EF4-FFF2-40B4-BE49-F238E27FC236}">
                    <a16:creationId xmlns:a16="http://schemas.microsoft.com/office/drawing/2014/main" id="{812E9A9A-25F8-DD4E-B921-13BD0E7491EB}"/>
                  </a:ext>
                </a:extLst>
              </p:cNvPr>
              <p:cNvSpPr txBox="1">
                <a:spLocks noChangeArrowheads="1"/>
              </p:cNvSpPr>
              <p:nvPr/>
            </p:nvSpPr>
            <p:spPr bwMode="auto">
              <a:xfrm>
                <a:off x="2133" y="3696"/>
                <a:ext cx="48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RTT</a:t>
                </a:r>
              </a:p>
            </p:txBody>
          </p:sp>
          <p:sp>
            <p:nvSpPr>
              <p:cNvPr id="32" name="Freeform 13">
                <a:extLst>
                  <a:ext uri="{FF2B5EF4-FFF2-40B4-BE49-F238E27FC236}">
                    <a16:creationId xmlns:a16="http://schemas.microsoft.com/office/drawing/2014/main" id="{EDEE7E5A-D012-CB4E-9DD0-30EEF091ECB2}"/>
                  </a:ext>
                </a:extLst>
              </p:cNvPr>
              <p:cNvSpPr>
                <a:spLocks/>
              </p:cNvSpPr>
              <p:nvPr/>
            </p:nvSpPr>
            <p:spPr bwMode="auto">
              <a:xfrm>
                <a:off x="2607" y="3740"/>
                <a:ext cx="294" cy="220"/>
              </a:xfrm>
              <a:custGeom>
                <a:avLst/>
                <a:gdLst>
                  <a:gd name="T0" fmla="*/ 0 w 294"/>
                  <a:gd name="T1" fmla="*/ 158 h 220"/>
                  <a:gd name="T2" fmla="*/ 32 w 294"/>
                  <a:gd name="T3" fmla="*/ 140 h 220"/>
                  <a:gd name="T4" fmla="*/ 72 w 294"/>
                  <a:gd name="T5" fmla="*/ 220 h 220"/>
                  <a:gd name="T6" fmla="*/ 132 w 294"/>
                  <a:gd name="T7" fmla="*/ 0 h 220"/>
                  <a:gd name="T8" fmla="*/ 294 w 294"/>
                  <a:gd name="T9" fmla="*/ 0 h 2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4" h="220">
                    <a:moveTo>
                      <a:pt x="0" y="158"/>
                    </a:moveTo>
                    <a:lnTo>
                      <a:pt x="32" y="140"/>
                    </a:lnTo>
                    <a:lnTo>
                      <a:pt x="72" y="220"/>
                    </a:lnTo>
                    <a:lnTo>
                      <a:pt x="132" y="0"/>
                    </a:lnTo>
                    <a:lnTo>
                      <a:pt x="294" y="0"/>
                    </a:lnTo>
                  </a:path>
                </a:pathLst>
              </a:custGeom>
              <a:noFill/>
              <a:ln w="28575" cap="flat" cmpd="sng">
                <a:solidFill>
                  <a:schemeClr val="tx1"/>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33" name="Text Box 14">
                <a:extLst>
                  <a:ext uri="{FF2B5EF4-FFF2-40B4-BE49-F238E27FC236}">
                    <a16:creationId xmlns:a16="http://schemas.microsoft.com/office/drawing/2014/main" id="{67AAFBC5-F6E4-C744-9728-50875F8E98FE}"/>
                  </a:ext>
                </a:extLst>
              </p:cNvPr>
              <p:cNvSpPr txBox="1">
                <a:spLocks noChangeArrowheads="1"/>
              </p:cNvSpPr>
              <p:nvPr/>
            </p:nvSpPr>
            <p:spPr bwMode="auto">
              <a:xfrm>
                <a:off x="2704" y="3718"/>
                <a:ext cx="223"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L</a:t>
                </a:r>
              </a:p>
            </p:txBody>
          </p:sp>
        </p:grpSp>
      </p:grpSp>
    </p:spTree>
    <p:extLst>
      <p:ext uri="{BB962C8B-B14F-4D97-AF65-F5344CB8AC3E}">
        <p14:creationId xmlns:p14="http://schemas.microsoft.com/office/powerpoint/2010/main" val="218404451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8541"/>
            <a:ext cx="11393310" cy="894622"/>
          </a:xfrm>
        </p:spPr>
        <p:txBody>
          <a:bodyPr>
            <a:normAutofit/>
          </a:bodyPr>
          <a:lstStyle/>
          <a:p>
            <a:r>
              <a:rPr lang="en-US" altLang="en-US" sz="4800" dirty="0">
                <a:ea typeface="ＭＳ Ｐゴシック" panose="020B0600070205080204" pitchFamily="34" charset="-128"/>
              </a:rPr>
              <a:t>Homework</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152</a:t>
            </a:fld>
            <a:endParaRPr lang="en-US" dirty="0"/>
          </a:p>
        </p:txBody>
      </p:sp>
      <p:sp>
        <p:nvSpPr>
          <p:cNvPr id="23" name="Rectangle 3">
            <a:extLst>
              <a:ext uri="{FF2B5EF4-FFF2-40B4-BE49-F238E27FC236}">
                <a16:creationId xmlns:a16="http://schemas.microsoft.com/office/drawing/2014/main" id="{696F0B06-BB54-2C48-A80B-900AA14FDD2F}"/>
              </a:ext>
            </a:extLst>
          </p:cNvPr>
          <p:cNvSpPr txBox="1">
            <a:spLocks noChangeArrowheads="1"/>
          </p:cNvSpPr>
          <p:nvPr/>
        </p:nvSpPr>
        <p:spPr>
          <a:xfrm>
            <a:off x="798690" y="1322387"/>
            <a:ext cx="11049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ea typeface="ＭＳ Ｐゴシック" panose="020B0600070205080204" pitchFamily="34" charset="-128"/>
              </a:rPr>
              <a:t>Page</a:t>
            </a:r>
            <a:r>
              <a:rPr lang="zh-CN" altLang="en-US" dirty="0">
                <a:ea typeface="ＭＳ Ｐゴシック" panose="020B0600070205080204" pitchFamily="34" charset="-128"/>
              </a:rPr>
              <a:t> </a:t>
            </a:r>
            <a:r>
              <a:rPr lang="en-US" altLang="zh-CN" dirty="0">
                <a:ea typeface="ＭＳ Ｐゴシック" panose="020B0600070205080204" pitchFamily="34" charset="-128"/>
              </a:rPr>
              <a:t>292</a:t>
            </a:r>
          </a:p>
          <a:p>
            <a:pPr lvl="1"/>
            <a:r>
              <a:rPr lang="en-US" altLang="zh-CN" dirty="0">
                <a:ea typeface="ＭＳ Ｐゴシック" panose="020B0600070205080204" pitchFamily="34" charset="-128"/>
              </a:rPr>
              <a:t>P23</a:t>
            </a:r>
          </a:p>
          <a:p>
            <a:r>
              <a:rPr lang="en-US" altLang="zh-CN" dirty="0">
                <a:ea typeface="ＭＳ Ｐゴシック" panose="020B0600070205080204" pitchFamily="34" charset="-128"/>
              </a:rPr>
              <a:t>Page</a:t>
            </a:r>
            <a:r>
              <a:rPr lang="zh-CN" altLang="en-US" dirty="0">
                <a:ea typeface="ＭＳ Ｐゴシック" panose="020B0600070205080204" pitchFamily="34" charset="-128"/>
              </a:rPr>
              <a:t> </a:t>
            </a:r>
            <a:r>
              <a:rPr lang="en-US" altLang="zh-CN" dirty="0">
                <a:ea typeface="ＭＳ Ｐゴシック" panose="020B0600070205080204" pitchFamily="34" charset="-128"/>
              </a:rPr>
              <a:t>295</a:t>
            </a:r>
          </a:p>
          <a:p>
            <a:pPr lvl="1"/>
            <a:r>
              <a:rPr lang="en-US" altLang="zh-CN" dirty="0">
                <a:ea typeface="ＭＳ Ｐゴシック" panose="020B0600070205080204" pitchFamily="34" charset="-128"/>
              </a:rPr>
              <a:t>P40</a:t>
            </a:r>
          </a:p>
          <a:p>
            <a:r>
              <a:rPr lang="en-US" altLang="zh-CN" dirty="0">
                <a:ea typeface="ＭＳ Ｐゴシック" panose="020B0600070205080204" pitchFamily="34" charset="-128"/>
              </a:rPr>
              <a:t>Page</a:t>
            </a:r>
            <a:r>
              <a:rPr lang="zh-CN" altLang="en-US" dirty="0">
                <a:ea typeface="ＭＳ Ｐゴシック" panose="020B0600070205080204" pitchFamily="34" charset="-128"/>
              </a:rPr>
              <a:t> </a:t>
            </a:r>
            <a:r>
              <a:rPr lang="en-US" altLang="zh-CN" dirty="0">
                <a:ea typeface="ＭＳ Ｐゴシック" panose="020B0600070205080204" pitchFamily="34" charset="-128"/>
              </a:rPr>
              <a:t>298</a:t>
            </a:r>
          </a:p>
          <a:p>
            <a:pPr lvl="1"/>
            <a:r>
              <a:rPr lang="en-US" altLang="zh-CN" dirty="0">
                <a:ea typeface="ＭＳ Ｐゴシック" panose="020B0600070205080204" pitchFamily="34" charset="-128"/>
              </a:rPr>
              <a:t>P52</a:t>
            </a:r>
          </a:p>
          <a:p>
            <a:r>
              <a:rPr lang="en-US" altLang="zh-CN" dirty="0">
                <a:solidFill>
                  <a:srgbClr val="FF0000"/>
                </a:solidFill>
                <a:ea typeface="ＭＳ Ｐゴシック" panose="020B0600070205080204" pitchFamily="34" charset="-128"/>
              </a:rPr>
              <a:t>Deadline:</a:t>
            </a:r>
            <a:r>
              <a:rPr lang="zh-CN" altLang="en-US" dirty="0">
                <a:solidFill>
                  <a:srgbClr val="FF0000"/>
                </a:solidFill>
                <a:ea typeface="ＭＳ Ｐゴシック" panose="020B0600070205080204" pitchFamily="34" charset="-128"/>
              </a:rPr>
              <a:t> </a:t>
            </a:r>
            <a:r>
              <a:rPr lang="en-US" altLang="zh-CN" dirty="0">
                <a:solidFill>
                  <a:srgbClr val="FF0000"/>
                </a:solidFill>
                <a:ea typeface="ＭＳ Ｐゴシック" panose="020B0600070205080204" pitchFamily="34" charset="-128"/>
              </a:rPr>
              <a:t>April</a:t>
            </a:r>
            <a:r>
              <a:rPr lang="zh-CN" altLang="en-US" dirty="0">
                <a:solidFill>
                  <a:srgbClr val="FF0000"/>
                </a:solidFill>
                <a:ea typeface="ＭＳ Ｐゴシック" panose="020B0600070205080204" pitchFamily="34" charset="-128"/>
              </a:rPr>
              <a:t> </a:t>
            </a:r>
            <a:r>
              <a:rPr lang="en-US" altLang="zh-CN" dirty="0">
                <a:solidFill>
                  <a:srgbClr val="FF0000"/>
                </a:solidFill>
                <a:ea typeface="ＭＳ Ｐゴシック" panose="020B0600070205080204" pitchFamily="34" charset="-128"/>
              </a:rPr>
              <a:t>11th</a:t>
            </a:r>
            <a:endParaRPr lang="en-US" altLang="en-US" dirty="0">
              <a:solidFill>
                <a:srgbClr val="FF0000"/>
              </a:solidFill>
              <a:ea typeface="ＭＳ Ｐゴシック" panose="020B0600070205080204" pitchFamily="34" charset="-128"/>
            </a:endParaRP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671264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Multiplexing/demultiplexing</a:t>
            </a:r>
          </a:p>
        </p:txBody>
      </p:sp>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37">
            <a:extLst>
              <a:ext uri="{FF2B5EF4-FFF2-40B4-BE49-F238E27FC236}">
                <a16:creationId xmlns:a16="http://schemas.microsoft.com/office/drawing/2014/main" id="{4EEECEF7-BD4D-FD41-9A84-F2FC20AA2A09}"/>
              </a:ext>
            </a:extLst>
          </p:cNvPr>
          <p:cNvSpPr txBox="1">
            <a:spLocks noChangeArrowheads="1"/>
          </p:cNvSpPr>
          <p:nvPr/>
        </p:nvSpPr>
        <p:spPr bwMode="auto">
          <a:xfrm>
            <a:off x="10348768" y="4498257"/>
            <a:ext cx="8953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process</a:t>
            </a:r>
          </a:p>
        </p:txBody>
      </p:sp>
      <p:sp>
        <p:nvSpPr>
          <p:cNvPr id="134" name="Text Box 38">
            <a:extLst>
              <a:ext uri="{FF2B5EF4-FFF2-40B4-BE49-F238E27FC236}">
                <a16:creationId xmlns:a16="http://schemas.microsoft.com/office/drawing/2014/main" id="{FC061EBE-026B-F943-BBD5-748F965BF879}"/>
              </a:ext>
            </a:extLst>
          </p:cNvPr>
          <p:cNvSpPr txBox="1">
            <a:spLocks noChangeArrowheads="1"/>
          </p:cNvSpPr>
          <p:nvPr/>
        </p:nvSpPr>
        <p:spPr bwMode="auto">
          <a:xfrm>
            <a:off x="10323368" y="4096619"/>
            <a:ext cx="7556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socket</a:t>
            </a:r>
          </a:p>
        </p:txBody>
      </p:sp>
      <p:grpSp>
        <p:nvGrpSpPr>
          <p:cNvPr id="5" name="Group 4">
            <a:extLst>
              <a:ext uri="{FF2B5EF4-FFF2-40B4-BE49-F238E27FC236}">
                <a16:creationId xmlns:a16="http://schemas.microsoft.com/office/drawing/2014/main" id="{D5AFC3DE-B7EF-9945-9B42-A8FE2028B2CF}"/>
              </a:ext>
            </a:extLst>
          </p:cNvPr>
          <p:cNvGrpSpPr/>
          <p:nvPr/>
        </p:nvGrpSpPr>
        <p:grpSpPr>
          <a:xfrm>
            <a:off x="7016607" y="1655043"/>
            <a:ext cx="4836313" cy="1639889"/>
            <a:chOff x="7016607" y="1655043"/>
            <a:chExt cx="4836313" cy="1639889"/>
          </a:xfrm>
        </p:grpSpPr>
        <p:sp>
          <p:nvSpPr>
            <p:cNvPr id="4" name="Rectangle 3">
              <a:extLst>
                <a:ext uri="{FF2B5EF4-FFF2-40B4-BE49-F238E27FC236}">
                  <a16:creationId xmlns:a16="http://schemas.microsoft.com/office/drawing/2014/main" id="{25BAE722-1B29-F74D-B90E-AAE0C7FE9C2E}"/>
                </a:ext>
              </a:extLst>
            </p:cNvPr>
            <p:cNvSpPr/>
            <p:nvPr/>
          </p:nvSpPr>
          <p:spPr>
            <a:xfrm>
              <a:off x="7016607" y="1945555"/>
              <a:ext cx="4508220" cy="1251692"/>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5" name="Group 177">
              <a:extLst>
                <a:ext uri="{FF2B5EF4-FFF2-40B4-BE49-F238E27FC236}">
                  <a16:creationId xmlns:a16="http://schemas.microsoft.com/office/drawing/2014/main" id="{0626849A-4E21-EE42-AD9A-55F4D52F11FC}"/>
                </a:ext>
              </a:extLst>
            </p:cNvPr>
            <p:cNvGrpSpPr>
              <a:grpSpLocks/>
            </p:cNvGrpSpPr>
            <p:nvPr/>
          </p:nvGrpSpPr>
          <p:grpSpPr bwMode="auto">
            <a:xfrm>
              <a:off x="7172970" y="1655043"/>
              <a:ext cx="4679950" cy="1639889"/>
              <a:chOff x="2899" y="903"/>
              <a:chExt cx="2948" cy="1033"/>
            </a:xfrm>
          </p:grpSpPr>
          <p:sp>
            <p:nvSpPr>
              <p:cNvPr id="136" name="Rectangle 41">
                <a:extLst>
                  <a:ext uri="{FF2B5EF4-FFF2-40B4-BE49-F238E27FC236}">
                    <a16:creationId xmlns:a16="http://schemas.microsoft.com/office/drawing/2014/main" id="{1C592E58-CF36-1C40-A0FA-08F6B84985C4}"/>
                  </a:ext>
                </a:extLst>
              </p:cNvPr>
              <p:cNvSpPr>
                <a:spLocks noChangeArrowheads="1"/>
              </p:cNvSpPr>
              <p:nvPr/>
            </p:nvSpPr>
            <p:spPr bwMode="auto">
              <a:xfrm>
                <a:off x="2955" y="1148"/>
                <a:ext cx="2892" cy="788"/>
              </a:xfrm>
              <a:prstGeom prst="rect">
                <a:avLst/>
              </a:prstGeom>
              <a:noFill/>
              <a:ln w="19050">
                <a:no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use header info to deliver</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received segments to correct </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socket</a:t>
                </a:r>
              </a:p>
            </p:txBody>
          </p:sp>
          <p:grpSp>
            <p:nvGrpSpPr>
              <p:cNvPr id="137" name="Group 42">
                <a:extLst>
                  <a:ext uri="{FF2B5EF4-FFF2-40B4-BE49-F238E27FC236}">
                    <a16:creationId xmlns:a16="http://schemas.microsoft.com/office/drawing/2014/main" id="{4D9CEE39-3F97-1346-9C27-5F6F930F2A8E}"/>
                  </a:ext>
                </a:extLst>
              </p:cNvPr>
              <p:cNvGrpSpPr>
                <a:grpSpLocks/>
              </p:cNvGrpSpPr>
              <p:nvPr/>
            </p:nvGrpSpPr>
            <p:grpSpPr bwMode="auto">
              <a:xfrm>
                <a:off x="2899" y="903"/>
                <a:ext cx="2553" cy="348"/>
                <a:chOff x="905" y="3594"/>
                <a:chExt cx="2049" cy="348"/>
              </a:xfrm>
            </p:grpSpPr>
            <p:sp>
              <p:nvSpPr>
                <p:cNvPr id="138" name="Rectangle 43">
                  <a:extLst>
                    <a:ext uri="{FF2B5EF4-FFF2-40B4-BE49-F238E27FC236}">
                      <a16:creationId xmlns:a16="http://schemas.microsoft.com/office/drawing/2014/main" id="{8DE7A6B0-1014-184E-9108-23C65807C202}"/>
                    </a:ext>
                  </a:extLst>
                </p:cNvPr>
                <p:cNvSpPr>
                  <a:spLocks noChangeArrowheads="1"/>
                </p:cNvSpPr>
                <p:nvPr/>
              </p:nvSpPr>
              <p:spPr bwMode="auto">
                <a:xfrm>
                  <a:off x="1422" y="3732"/>
                  <a:ext cx="1002" cy="2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9" name="Text Box 44">
                  <a:extLst>
                    <a:ext uri="{FF2B5EF4-FFF2-40B4-BE49-F238E27FC236}">
                      <a16:creationId xmlns:a16="http://schemas.microsoft.com/office/drawing/2014/main" id="{88457A8D-2DB2-C848-9B52-93F5252D0E1B}"/>
                    </a:ext>
                  </a:extLst>
                </p:cNvPr>
                <p:cNvSpPr txBox="1">
                  <a:spLocks noChangeArrowheads="1"/>
                </p:cNvSpPr>
                <p:nvPr/>
              </p:nvSpPr>
              <p:spPr bwMode="auto">
                <a:xfrm>
                  <a:off x="905" y="3594"/>
                  <a:ext cx="2049" cy="33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demultiplexing at receiver:</a:t>
                  </a:r>
                </a:p>
              </p:txBody>
            </p:sp>
          </p:grpSp>
        </p:grpSp>
      </p:grpSp>
      <p:grpSp>
        <p:nvGrpSpPr>
          <p:cNvPr id="140" name="Group 57">
            <a:extLst>
              <a:ext uri="{FF2B5EF4-FFF2-40B4-BE49-F238E27FC236}">
                <a16:creationId xmlns:a16="http://schemas.microsoft.com/office/drawing/2014/main" id="{AE84E6CF-C8B6-044E-92D9-9754C3253112}"/>
              </a:ext>
            </a:extLst>
          </p:cNvPr>
          <p:cNvGrpSpPr>
            <a:grpSpLocks/>
          </p:cNvGrpSpPr>
          <p:nvPr/>
        </p:nvGrpSpPr>
        <p:grpSpPr bwMode="auto">
          <a:xfrm>
            <a:off x="9823306" y="4171232"/>
            <a:ext cx="533400" cy="206375"/>
            <a:chOff x="344" y="1846"/>
            <a:chExt cx="336" cy="130"/>
          </a:xfrm>
        </p:grpSpPr>
        <p:sp>
          <p:nvSpPr>
            <p:cNvPr id="141" name="Rectangle 35">
              <a:extLst>
                <a:ext uri="{FF2B5EF4-FFF2-40B4-BE49-F238E27FC236}">
                  <a16:creationId xmlns:a16="http://schemas.microsoft.com/office/drawing/2014/main" id="{7D4B092F-0804-EE4A-94E0-8271C5100190}"/>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Rectangle 54">
              <a:extLst>
                <a:ext uri="{FF2B5EF4-FFF2-40B4-BE49-F238E27FC236}">
                  <a16:creationId xmlns:a16="http://schemas.microsoft.com/office/drawing/2014/main" id="{8FBA6612-C2CB-7A4A-BDE1-C5A9430DFE88}"/>
                </a:ext>
              </a:extLst>
            </p:cNvPr>
            <p:cNvSpPr>
              <a:spLocks noChangeArrowheads="1"/>
            </p:cNvSpPr>
            <p:nvPr/>
          </p:nvSpPr>
          <p:spPr bwMode="auto">
            <a:xfrm>
              <a:off x="454" y="186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Rectangle 55">
              <a:extLst>
                <a:ext uri="{FF2B5EF4-FFF2-40B4-BE49-F238E27FC236}">
                  <a16:creationId xmlns:a16="http://schemas.microsoft.com/office/drawing/2014/main" id="{CB6C4329-1870-6D47-94B8-AB8D08DC0029}"/>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Rectangle 56">
              <a:extLst>
                <a:ext uri="{FF2B5EF4-FFF2-40B4-BE49-F238E27FC236}">
                  <a16:creationId xmlns:a16="http://schemas.microsoft.com/office/drawing/2014/main" id="{7506EAD6-B400-9A41-8C08-BA08298518AB}"/>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299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0" name="Text Box 26">
            <a:extLst>
              <a:ext uri="{FF2B5EF4-FFF2-40B4-BE49-F238E27FC236}">
                <a16:creationId xmlns:a16="http://schemas.microsoft.com/office/drawing/2014/main" id="{975D136A-FEFB-9E40-BA33-B33E91228F15}"/>
              </a:ext>
            </a:extLst>
          </p:cNvPr>
          <p:cNvSpPr txBox="1">
            <a:spLocks noChangeArrowheads="1"/>
          </p:cNvSpPr>
          <p:nvPr/>
        </p:nvSpPr>
        <p:spPr bwMode="auto">
          <a:xfrm>
            <a:off x="5695806" y="36441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348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491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506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4" name="Oval 120">
            <a:extLst>
              <a:ext uri="{FF2B5EF4-FFF2-40B4-BE49-F238E27FC236}">
                <a16:creationId xmlns:a16="http://schemas.microsoft.com/office/drawing/2014/main" id="{A77294DB-DD97-F741-82FD-F8B94839A458}"/>
              </a:ext>
            </a:extLst>
          </p:cNvPr>
          <p:cNvSpPr>
            <a:spLocks noChangeArrowheads="1"/>
          </p:cNvSpPr>
          <p:nvPr/>
        </p:nvSpPr>
        <p:spPr bwMode="auto">
          <a:xfrm>
            <a:off x="639271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P2</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Oval 128">
            <a:extLst>
              <a:ext uri="{FF2B5EF4-FFF2-40B4-BE49-F238E27FC236}">
                <a16:creationId xmlns:a16="http://schemas.microsoft.com/office/drawing/2014/main" id="{AAD00A20-9526-2F4E-9C87-C3B249C8E909}"/>
              </a:ext>
            </a:extLst>
          </p:cNvPr>
          <p:cNvSpPr>
            <a:spLocks noChangeArrowheads="1"/>
          </p:cNvSpPr>
          <p:nvPr/>
        </p:nvSpPr>
        <p:spPr bwMode="auto">
          <a:xfrm>
            <a:off x="568786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P1</a:t>
            </a:r>
          </a:p>
        </p:txBody>
      </p:sp>
      <p:grpSp>
        <p:nvGrpSpPr>
          <p:cNvPr id="158" name="Group 134">
            <a:extLst>
              <a:ext uri="{FF2B5EF4-FFF2-40B4-BE49-F238E27FC236}">
                <a16:creationId xmlns:a16="http://schemas.microsoft.com/office/drawing/2014/main" id="{015BC705-D8E3-EA41-A198-6A8DDB031BE2}"/>
              </a:ext>
            </a:extLst>
          </p:cNvPr>
          <p:cNvGrpSpPr>
            <a:grpSpLocks/>
          </p:cNvGrpSpPr>
          <p:nvPr/>
        </p:nvGrpSpPr>
        <p:grpSpPr bwMode="auto">
          <a:xfrm>
            <a:off x="6468918" y="4377607"/>
            <a:ext cx="412750" cy="158750"/>
            <a:chOff x="1383" y="2620"/>
            <a:chExt cx="260" cy="100"/>
          </a:xfrm>
        </p:grpSpPr>
        <p:sp>
          <p:nvSpPr>
            <p:cNvPr id="159" name="Rectangle 130">
              <a:extLst>
                <a:ext uri="{FF2B5EF4-FFF2-40B4-BE49-F238E27FC236}">
                  <a16:creationId xmlns:a16="http://schemas.microsoft.com/office/drawing/2014/main" id="{617E09BE-67A7-E846-8718-4C5F4E894E09}"/>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Rectangle 131">
              <a:extLst>
                <a:ext uri="{FF2B5EF4-FFF2-40B4-BE49-F238E27FC236}">
                  <a16:creationId xmlns:a16="http://schemas.microsoft.com/office/drawing/2014/main" id="{DAEC0345-B8B5-6942-9E07-837C51C11EAA}"/>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1" name="Rectangle 132">
              <a:extLst>
                <a:ext uri="{FF2B5EF4-FFF2-40B4-BE49-F238E27FC236}">
                  <a16:creationId xmlns:a16="http://schemas.microsoft.com/office/drawing/2014/main" id="{CBC575E8-9188-C944-A373-1BE60CEDE448}"/>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2" name="Rectangle 133">
              <a:extLst>
                <a:ext uri="{FF2B5EF4-FFF2-40B4-BE49-F238E27FC236}">
                  <a16:creationId xmlns:a16="http://schemas.microsoft.com/office/drawing/2014/main" id="{5CBAC889-4624-214B-8DD0-1C5D2121C35A}"/>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3" name="Group 135">
            <a:extLst>
              <a:ext uri="{FF2B5EF4-FFF2-40B4-BE49-F238E27FC236}">
                <a16:creationId xmlns:a16="http://schemas.microsoft.com/office/drawing/2014/main" id="{E0C06B10-B8DE-5649-9DA7-1C38410338CA}"/>
              </a:ext>
            </a:extLst>
          </p:cNvPr>
          <p:cNvGrpSpPr>
            <a:grpSpLocks/>
          </p:cNvGrpSpPr>
          <p:nvPr/>
        </p:nvGrpSpPr>
        <p:grpSpPr bwMode="auto">
          <a:xfrm>
            <a:off x="5767243" y="4369669"/>
            <a:ext cx="412750" cy="158750"/>
            <a:chOff x="1383" y="2620"/>
            <a:chExt cx="260" cy="100"/>
          </a:xfrm>
        </p:grpSpPr>
        <p:sp>
          <p:nvSpPr>
            <p:cNvPr id="164" name="Rectangle 136">
              <a:extLst>
                <a:ext uri="{FF2B5EF4-FFF2-40B4-BE49-F238E27FC236}">
                  <a16:creationId xmlns:a16="http://schemas.microsoft.com/office/drawing/2014/main" id="{90DDD937-6604-0E4A-BC22-D3086933313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5" name="Rectangle 137">
              <a:extLst>
                <a:ext uri="{FF2B5EF4-FFF2-40B4-BE49-F238E27FC236}">
                  <a16:creationId xmlns:a16="http://schemas.microsoft.com/office/drawing/2014/main" id="{12ACDF7C-B3D8-9B4A-BD4A-D8CF4A028253}"/>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138">
              <a:extLst>
                <a:ext uri="{FF2B5EF4-FFF2-40B4-BE49-F238E27FC236}">
                  <a16:creationId xmlns:a16="http://schemas.microsoft.com/office/drawing/2014/main" id="{BBABF61C-A52E-5440-86D9-57F0C4530FF0}"/>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9">
              <a:extLst>
                <a:ext uri="{FF2B5EF4-FFF2-40B4-BE49-F238E27FC236}">
                  <a16:creationId xmlns:a16="http://schemas.microsoft.com/office/drawing/2014/main" id="{32461327-4600-6E4F-AB44-FD06E8C35B24}"/>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79035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69523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56393" y="54094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1420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1" name="Oval 101">
            <a:extLst>
              <a:ext uri="{FF2B5EF4-FFF2-40B4-BE49-F238E27FC236}">
                <a16:creationId xmlns:a16="http://schemas.microsoft.com/office/drawing/2014/main" id="{092F802C-72A1-EE41-9CEB-72883AD3F29F}"/>
              </a:ext>
            </a:extLst>
          </p:cNvPr>
          <p:cNvSpPr>
            <a:spLocks noChangeArrowheads="1"/>
          </p:cNvSpPr>
          <p:nvPr/>
        </p:nvSpPr>
        <p:spPr bwMode="auto">
          <a:xfrm>
            <a:off x="8216756" y="4379194"/>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P4</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7982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031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174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2214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95" name="Oval 23">
            <a:extLst>
              <a:ext uri="{FF2B5EF4-FFF2-40B4-BE49-F238E27FC236}">
                <a16:creationId xmlns:a16="http://schemas.microsoft.com/office/drawing/2014/main" id="{34D7692A-81D8-4D48-8FE7-F92A1F47470B}"/>
              </a:ext>
            </a:extLst>
          </p:cNvPr>
          <p:cNvSpPr>
            <a:spLocks noChangeArrowheads="1"/>
          </p:cNvSpPr>
          <p:nvPr/>
        </p:nvSpPr>
        <p:spPr bwMode="auto">
          <a:xfrm>
            <a:off x="3871768" y="43871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P3</a:t>
            </a:r>
          </a:p>
        </p:txBody>
      </p:sp>
      <p:grpSp>
        <p:nvGrpSpPr>
          <p:cNvPr id="196" name="Group 149">
            <a:extLst>
              <a:ext uri="{FF2B5EF4-FFF2-40B4-BE49-F238E27FC236}">
                <a16:creationId xmlns:a16="http://schemas.microsoft.com/office/drawing/2014/main" id="{21881EDC-E749-4F46-8C1C-B44DD21BA9AD}"/>
              </a:ext>
            </a:extLst>
          </p:cNvPr>
          <p:cNvGrpSpPr>
            <a:grpSpLocks/>
          </p:cNvGrpSpPr>
          <p:nvPr/>
        </p:nvGrpSpPr>
        <p:grpSpPr bwMode="auto">
          <a:xfrm>
            <a:off x="3962256" y="4725269"/>
            <a:ext cx="412750" cy="158750"/>
            <a:chOff x="1287" y="2524"/>
            <a:chExt cx="260" cy="100"/>
          </a:xfrm>
        </p:grpSpPr>
        <p:sp>
          <p:nvSpPr>
            <p:cNvPr id="197" name="Rectangle 73">
              <a:extLst>
                <a:ext uri="{FF2B5EF4-FFF2-40B4-BE49-F238E27FC236}">
                  <a16:creationId xmlns:a16="http://schemas.microsoft.com/office/drawing/2014/main" id="{F3D0248D-63A0-3447-AD45-C92BA38B99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Rectangle 74">
              <a:extLst>
                <a:ext uri="{FF2B5EF4-FFF2-40B4-BE49-F238E27FC236}">
                  <a16:creationId xmlns:a16="http://schemas.microsoft.com/office/drawing/2014/main" id="{A8C44BD4-B473-EA48-B1D2-4212120DE72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5">
              <a:extLst>
                <a:ext uri="{FF2B5EF4-FFF2-40B4-BE49-F238E27FC236}">
                  <a16:creationId xmlns:a16="http://schemas.microsoft.com/office/drawing/2014/main" id="{08B6F9A7-9AD7-B040-B431-D7898B46726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29">
              <a:extLst>
                <a:ext uri="{FF2B5EF4-FFF2-40B4-BE49-F238E27FC236}">
                  <a16:creationId xmlns:a16="http://schemas.microsoft.com/office/drawing/2014/main" id="{310C322C-F672-7946-BD16-DA4CE50EE1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01" name="Group 150">
            <a:extLst>
              <a:ext uri="{FF2B5EF4-FFF2-40B4-BE49-F238E27FC236}">
                <a16:creationId xmlns:a16="http://schemas.microsoft.com/office/drawing/2014/main" id="{C5660C67-80CE-084B-8B8D-F5CCCDA73638}"/>
              </a:ext>
            </a:extLst>
          </p:cNvPr>
          <p:cNvGrpSpPr>
            <a:grpSpLocks/>
          </p:cNvGrpSpPr>
          <p:nvPr/>
        </p:nvGrpSpPr>
        <p:grpSpPr bwMode="auto">
          <a:xfrm>
            <a:off x="8302481" y="4723682"/>
            <a:ext cx="412750" cy="158750"/>
            <a:chOff x="1287" y="2524"/>
            <a:chExt cx="260" cy="100"/>
          </a:xfrm>
        </p:grpSpPr>
        <p:sp>
          <p:nvSpPr>
            <p:cNvPr id="202" name="Rectangle 151">
              <a:extLst>
                <a:ext uri="{FF2B5EF4-FFF2-40B4-BE49-F238E27FC236}">
                  <a16:creationId xmlns:a16="http://schemas.microsoft.com/office/drawing/2014/main" id="{E39443DC-01F4-7A42-BC3B-BD48B19524D4}"/>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3" name="Rectangle 152">
              <a:extLst>
                <a:ext uri="{FF2B5EF4-FFF2-40B4-BE49-F238E27FC236}">
                  <a16:creationId xmlns:a16="http://schemas.microsoft.com/office/drawing/2014/main" id="{810BA023-C5B8-434B-9FF4-507BAFBB255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53">
              <a:extLst>
                <a:ext uri="{FF2B5EF4-FFF2-40B4-BE49-F238E27FC236}">
                  <a16:creationId xmlns:a16="http://schemas.microsoft.com/office/drawing/2014/main" id="{48739CB2-AA1C-8B4E-8D0B-CFBBB2A4F3F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Rectangle 154">
              <a:extLst>
                <a:ext uri="{FF2B5EF4-FFF2-40B4-BE49-F238E27FC236}">
                  <a16:creationId xmlns:a16="http://schemas.microsoft.com/office/drawing/2014/main" id="{435BB581-5D52-C345-BA75-358EC9A4374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6" name="Freeform 146">
            <a:extLst>
              <a:ext uri="{FF2B5EF4-FFF2-40B4-BE49-F238E27FC236}">
                <a16:creationId xmlns:a16="http://schemas.microsoft.com/office/drawing/2014/main" id="{8EB20ED3-9276-204C-BA00-A485E0531DD2}"/>
              </a:ext>
            </a:extLst>
          </p:cNvPr>
          <p:cNvSpPr>
            <a:spLocks/>
          </p:cNvSpPr>
          <p:nvPr/>
        </p:nvSpPr>
        <p:spPr bwMode="auto">
          <a:xfrm>
            <a:off x="6349856" y="4425232"/>
            <a:ext cx="2173287" cy="1989137"/>
          </a:xfrm>
          <a:custGeom>
            <a:avLst/>
            <a:gdLst>
              <a:gd name="T0" fmla="*/ 2147483647 w 1369"/>
              <a:gd name="T1" fmla="*/ 2147483647 h 1253"/>
              <a:gd name="T2" fmla="*/ 2147483647 w 1369"/>
              <a:gd name="T3" fmla="*/ 2147483647 h 1253"/>
              <a:gd name="T4" fmla="*/ 2147483647 w 1369"/>
              <a:gd name="T5" fmla="*/ 2147483647 h 1253"/>
              <a:gd name="T6" fmla="*/ 0 w 1369"/>
              <a:gd name="T7" fmla="*/ 2147483647 h 1253"/>
              <a:gd name="T8" fmla="*/ 2147483647 w 1369"/>
              <a:gd name="T9" fmla="*/ 0 h 1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9" h="1253">
                <a:moveTo>
                  <a:pt x="1369" y="216"/>
                </a:moveTo>
                <a:lnTo>
                  <a:pt x="1362" y="1252"/>
                </a:lnTo>
                <a:lnTo>
                  <a:pt x="16" y="1253"/>
                </a:lnTo>
                <a:lnTo>
                  <a:pt x="0" y="121"/>
                </a:lnTo>
                <a:lnTo>
                  <a:pt x="191"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7" name="Freeform 147">
            <a:extLst>
              <a:ext uri="{FF2B5EF4-FFF2-40B4-BE49-F238E27FC236}">
                <a16:creationId xmlns:a16="http://schemas.microsoft.com/office/drawing/2014/main" id="{911482D4-C931-F64A-A760-F208DA9E7FB6}"/>
              </a:ext>
            </a:extLst>
          </p:cNvPr>
          <p:cNvSpPr>
            <a:spLocks/>
          </p:cNvSpPr>
          <p:nvPr/>
        </p:nvSpPr>
        <p:spPr bwMode="auto">
          <a:xfrm>
            <a:off x="6468918" y="4456982"/>
            <a:ext cx="1984375" cy="1876425"/>
          </a:xfrm>
          <a:custGeom>
            <a:avLst/>
            <a:gdLst>
              <a:gd name="T0" fmla="*/ 2147483647 w 1250"/>
              <a:gd name="T1" fmla="*/ 2147483647 h 1182"/>
              <a:gd name="T2" fmla="*/ 2147483647 w 1250"/>
              <a:gd name="T3" fmla="*/ 2147483647 h 1182"/>
              <a:gd name="T4" fmla="*/ 2147483647 w 1250"/>
              <a:gd name="T5" fmla="*/ 2147483647 h 1182"/>
              <a:gd name="T6" fmla="*/ 0 w 1250"/>
              <a:gd name="T7" fmla="*/ 2147483647 h 1182"/>
              <a:gd name="T8" fmla="*/ 2147483647 w 1250"/>
              <a:gd name="T9" fmla="*/ 0 h 11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50" h="1182">
                <a:moveTo>
                  <a:pt x="1250" y="190"/>
                </a:moveTo>
                <a:lnTo>
                  <a:pt x="1244" y="1182"/>
                </a:lnTo>
                <a:lnTo>
                  <a:pt x="19" y="1181"/>
                </a:lnTo>
                <a:lnTo>
                  <a:pt x="0" y="155"/>
                </a:lnTo>
                <a:lnTo>
                  <a:pt x="171"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8" name="Oval 36">
            <a:extLst>
              <a:ext uri="{FF2B5EF4-FFF2-40B4-BE49-F238E27FC236}">
                <a16:creationId xmlns:a16="http://schemas.microsoft.com/office/drawing/2014/main" id="{6C459D77-5631-504A-9CB0-A48BD9C61B3E}"/>
              </a:ext>
            </a:extLst>
          </p:cNvPr>
          <p:cNvSpPr>
            <a:spLocks noChangeArrowheads="1"/>
          </p:cNvSpPr>
          <p:nvPr/>
        </p:nvSpPr>
        <p:spPr bwMode="auto">
          <a:xfrm>
            <a:off x="9809018" y="453635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omic Sans MS" charset="0"/>
              <a:ea typeface="ＭＳ Ｐゴシック" charset="0"/>
              <a:cs typeface="+mn-cs"/>
            </a:endParaRPr>
          </a:p>
        </p:txBody>
      </p:sp>
      <p:grpSp>
        <p:nvGrpSpPr>
          <p:cNvPr id="8" name="Group 7"/>
          <p:cNvGrpSpPr/>
          <p:nvPr/>
        </p:nvGrpSpPr>
        <p:grpSpPr>
          <a:xfrm>
            <a:off x="6060931" y="4663331"/>
            <a:ext cx="555332" cy="71510"/>
            <a:chOff x="1420065" y="5012608"/>
            <a:chExt cx="555332" cy="71510"/>
          </a:xfrm>
        </p:grpSpPr>
        <p:sp>
          <p:nvSpPr>
            <p:cNvPr id="210" name="Oval 166">
              <a:extLst>
                <a:ext uri="{FF2B5EF4-FFF2-40B4-BE49-F238E27FC236}">
                  <a16:creationId xmlns:a16="http://schemas.microsoft.com/office/drawing/2014/main" id="{ADD1825C-C7DB-6844-A3DF-BCF2BA1F0533}"/>
                </a:ext>
              </a:extLst>
            </p:cNvPr>
            <p:cNvSpPr>
              <a:spLocks noChangeArrowheads="1"/>
            </p:cNvSpPr>
            <p:nvPr/>
          </p:nvSpPr>
          <p:spPr bwMode="auto">
            <a:xfrm>
              <a:off x="1420065" y="501260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1" name="Oval 167">
              <a:extLst>
                <a:ext uri="{FF2B5EF4-FFF2-40B4-BE49-F238E27FC236}">
                  <a16:creationId xmlns:a16="http://schemas.microsoft.com/office/drawing/2014/main" id="{0600B33C-3B3C-0646-85DB-B042B7A87603}"/>
                </a:ext>
              </a:extLst>
            </p:cNvPr>
            <p:cNvSpPr>
              <a:spLocks noChangeArrowheads="1"/>
            </p:cNvSpPr>
            <p:nvPr/>
          </p:nvSpPr>
          <p:spPr bwMode="auto">
            <a:xfrm>
              <a:off x="1778547" y="501426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Freeform 168">
            <a:extLst>
              <a:ext uri="{FF2B5EF4-FFF2-40B4-BE49-F238E27FC236}">
                <a16:creationId xmlns:a16="http://schemas.microsoft.com/office/drawing/2014/main" id="{202E5E96-F7A0-1448-90F0-6A79F4073978}"/>
              </a:ext>
            </a:extLst>
          </p:cNvPr>
          <p:cNvSpPr>
            <a:spLocks/>
          </p:cNvSpPr>
          <p:nvPr/>
        </p:nvSpPr>
        <p:spPr bwMode="auto">
          <a:xfrm>
            <a:off x="5311630" y="3275882"/>
            <a:ext cx="688975" cy="1435100"/>
          </a:xfrm>
          <a:custGeom>
            <a:avLst/>
            <a:gdLst>
              <a:gd name="T0" fmla="*/ 434 w 434"/>
              <a:gd name="T1" fmla="*/ 904 h 904"/>
              <a:gd name="T2" fmla="*/ 2 w 434"/>
              <a:gd name="T3" fmla="*/ 902 h 904"/>
              <a:gd name="T4" fmla="*/ 0 w 434"/>
              <a:gd name="T5" fmla="*/ 0 h 904"/>
              <a:gd name="T6" fmla="*/ 0 60000 65536"/>
              <a:gd name="T7" fmla="*/ 0 60000 65536"/>
              <a:gd name="T8" fmla="*/ 0 60000 65536"/>
            </a:gdLst>
            <a:ahLst/>
            <a:cxnLst>
              <a:cxn ang="T6">
                <a:pos x="T0" y="T1"/>
              </a:cxn>
              <a:cxn ang="T7">
                <a:pos x="T2" y="T3"/>
              </a:cxn>
              <a:cxn ang="T8">
                <a:pos x="T4" y="T5"/>
              </a:cxn>
            </a:cxnLst>
            <a:rect l="0" t="0" r="r" b="b"/>
            <a:pathLst>
              <a:path w="434" h="904">
                <a:moveTo>
                  <a:pt x="434" y="904"/>
                </a:moveTo>
                <a:lnTo>
                  <a:pt x="2" y="902"/>
                </a:lnTo>
                <a:lnTo>
                  <a:pt x="0" y="0"/>
                </a:lnTo>
              </a:path>
            </a:pathLst>
          </a:custGeom>
          <a:noFill/>
          <a:ln w="1905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3" name="Group 172">
            <a:extLst>
              <a:ext uri="{FF2B5EF4-FFF2-40B4-BE49-F238E27FC236}">
                <a16:creationId xmlns:a16="http://schemas.microsoft.com/office/drawing/2014/main" id="{A2D29F5F-484F-7547-9B9A-8974E37BD10F}"/>
              </a:ext>
            </a:extLst>
          </p:cNvPr>
          <p:cNvGrpSpPr>
            <a:grpSpLocks/>
          </p:cNvGrpSpPr>
          <p:nvPr/>
        </p:nvGrpSpPr>
        <p:grpSpPr bwMode="auto">
          <a:xfrm>
            <a:off x="6211743" y="3239369"/>
            <a:ext cx="1047750" cy="1441450"/>
            <a:chOff x="2432" y="1758"/>
            <a:chExt cx="660" cy="908"/>
          </a:xfrm>
        </p:grpSpPr>
        <p:sp>
          <p:nvSpPr>
            <p:cNvPr id="214" name="Oval 170">
              <a:extLst>
                <a:ext uri="{FF2B5EF4-FFF2-40B4-BE49-F238E27FC236}">
                  <a16:creationId xmlns:a16="http://schemas.microsoft.com/office/drawing/2014/main" id="{E03C7F13-7247-C24D-85C2-723A1405F160}"/>
                </a:ext>
              </a:extLst>
            </p:cNvPr>
            <p:cNvSpPr>
              <a:spLocks noChangeArrowheads="1"/>
            </p:cNvSpPr>
            <p:nvPr/>
          </p:nvSpPr>
          <p:spPr bwMode="auto">
            <a:xfrm>
              <a:off x="2432" y="2564"/>
              <a:ext cx="144" cy="102"/>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Freeform 171">
              <a:extLst>
                <a:ext uri="{FF2B5EF4-FFF2-40B4-BE49-F238E27FC236}">
                  <a16:creationId xmlns:a16="http://schemas.microsoft.com/office/drawing/2014/main" id="{9BC6BA8A-16A3-F446-97F4-76774828464D}"/>
                </a:ext>
              </a:extLst>
            </p:cNvPr>
            <p:cNvSpPr>
              <a:spLocks/>
            </p:cNvSpPr>
            <p:nvPr/>
          </p:nvSpPr>
          <p:spPr bwMode="auto">
            <a:xfrm>
              <a:off x="2506" y="1758"/>
              <a:ext cx="586" cy="810"/>
            </a:xfrm>
            <a:custGeom>
              <a:avLst/>
              <a:gdLst>
                <a:gd name="T0" fmla="*/ 0 w 586"/>
                <a:gd name="T1" fmla="*/ 810 h 810"/>
                <a:gd name="T2" fmla="*/ 2 w 586"/>
                <a:gd name="T3" fmla="*/ 808 h 810"/>
                <a:gd name="T4" fmla="*/ 2 w 586"/>
                <a:gd name="T5" fmla="*/ 170 h 810"/>
                <a:gd name="T6" fmla="*/ 586 w 586"/>
                <a:gd name="T7" fmla="*/ 0 h 8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86" h="810">
                  <a:moveTo>
                    <a:pt x="0" y="810"/>
                  </a:moveTo>
                  <a:lnTo>
                    <a:pt x="2" y="808"/>
                  </a:lnTo>
                  <a:lnTo>
                    <a:pt x="2" y="170"/>
                  </a:lnTo>
                  <a:lnTo>
                    <a:pt x="586" y="0"/>
                  </a:lnTo>
                </a:path>
              </a:pathLst>
            </a:custGeom>
            <a:noFill/>
            <a:ln w="1270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5" name="Group 176">
            <a:extLst>
              <a:ext uri="{FF2B5EF4-FFF2-40B4-BE49-F238E27FC236}">
                <a16:creationId xmlns:a16="http://schemas.microsoft.com/office/drawing/2014/main" id="{A688A9DA-2CE4-9245-B0CF-12C3AB6DA03D}"/>
              </a:ext>
            </a:extLst>
          </p:cNvPr>
          <p:cNvGrpSpPr>
            <a:grpSpLocks/>
          </p:cNvGrpSpPr>
          <p:nvPr/>
        </p:nvGrpSpPr>
        <p:grpSpPr bwMode="auto">
          <a:xfrm>
            <a:off x="1183088" y="1563001"/>
            <a:ext cx="4826032" cy="1719654"/>
            <a:chOff x="5" y="727"/>
            <a:chExt cx="2460" cy="1047"/>
          </a:xfrm>
        </p:grpSpPr>
        <p:sp>
          <p:nvSpPr>
            <p:cNvPr id="256" name="Text Box 45">
              <a:extLst>
                <a:ext uri="{FF2B5EF4-FFF2-40B4-BE49-F238E27FC236}">
                  <a16:creationId xmlns:a16="http://schemas.microsoft.com/office/drawing/2014/main" id="{08227C49-D6DA-834A-88D1-4F61E7C3A2C1}"/>
                </a:ext>
              </a:extLst>
            </p:cNvPr>
            <p:cNvSpPr txBox="1">
              <a:spLocks noChangeArrowheads="1"/>
            </p:cNvSpPr>
            <p:nvPr/>
          </p:nvSpPr>
          <p:spPr bwMode="auto">
            <a:xfrm>
              <a:off x="133" y="1101"/>
              <a:ext cx="2332" cy="62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handle data from multiple</a:t>
              </a:r>
            </a:p>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 add transport header (later used for demultiplexing)</a:t>
              </a:r>
            </a:p>
          </p:txBody>
        </p:sp>
        <p:sp>
          <p:nvSpPr>
            <p:cNvPr id="257" name="Rectangle 46">
              <a:extLst>
                <a:ext uri="{FF2B5EF4-FFF2-40B4-BE49-F238E27FC236}">
                  <a16:creationId xmlns:a16="http://schemas.microsoft.com/office/drawing/2014/main" id="{3B2C1C25-63A3-9D42-A34A-56DE5B3AC226}"/>
                </a:ext>
              </a:extLst>
            </p:cNvPr>
            <p:cNvSpPr>
              <a:spLocks noChangeArrowheads="1"/>
            </p:cNvSpPr>
            <p:nvPr/>
          </p:nvSpPr>
          <p:spPr bwMode="auto">
            <a:xfrm>
              <a:off x="5" y="901"/>
              <a:ext cx="2298" cy="873"/>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258" name="Group 47">
              <a:extLst>
                <a:ext uri="{FF2B5EF4-FFF2-40B4-BE49-F238E27FC236}">
                  <a16:creationId xmlns:a16="http://schemas.microsoft.com/office/drawing/2014/main" id="{9141C6D7-5B52-C14E-B286-0BE1FAEACCB8}"/>
                </a:ext>
              </a:extLst>
            </p:cNvPr>
            <p:cNvGrpSpPr>
              <a:grpSpLocks/>
            </p:cNvGrpSpPr>
            <p:nvPr/>
          </p:nvGrpSpPr>
          <p:grpSpPr bwMode="auto">
            <a:xfrm>
              <a:off x="91" y="727"/>
              <a:ext cx="1854" cy="375"/>
              <a:chOff x="869" y="3567"/>
              <a:chExt cx="1780" cy="375"/>
            </a:xfrm>
          </p:grpSpPr>
          <p:sp>
            <p:nvSpPr>
              <p:cNvPr id="259" name="Rectangle 48">
                <a:extLst>
                  <a:ext uri="{FF2B5EF4-FFF2-40B4-BE49-F238E27FC236}">
                    <a16:creationId xmlns:a16="http://schemas.microsoft.com/office/drawing/2014/main" id="{9B8AF1CA-3C6F-F243-9464-0DF4CA71C4FF}"/>
                  </a:ext>
                </a:extLst>
              </p:cNvPr>
              <p:cNvSpPr>
                <a:spLocks noChangeArrowheads="1"/>
              </p:cNvSpPr>
              <p:nvPr/>
            </p:nvSpPr>
            <p:spPr bwMode="auto">
              <a:xfrm>
                <a:off x="1422" y="3732"/>
                <a:ext cx="1006" cy="21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260" name="Text Box 49">
                <a:extLst>
                  <a:ext uri="{FF2B5EF4-FFF2-40B4-BE49-F238E27FC236}">
                    <a16:creationId xmlns:a16="http://schemas.microsoft.com/office/drawing/2014/main" id="{70A5AF43-DDA0-2A40-9B92-B39F358268CD}"/>
                  </a:ext>
                </a:extLst>
              </p:cNvPr>
              <p:cNvSpPr txBox="1">
                <a:spLocks noChangeArrowheads="1"/>
              </p:cNvSpPr>
              <p:nvPr/>
            </p:nvSpPr>
            <p:spPr bwMode="auto">
              <a:xfrm>
                <a:off x="869" y="3567"/>
                <a:ext cx="1780" cy="33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multiplexing at sender:</a:t>
                </a:r>
              </a:p>
            </p:txBody>
          </p:sp>
        </p:grpSp>
      </p:grpSp>
      <p:sp>
        <p:nvSpPr>
          <p:cNvPr id="169" name="Freeform 142">
            <a:extLst>
              <a:ext uri="{FF2B5EF4-FFF2-40B4-BE49-F238E27FC236}">
                <a16:creationId xmlns:a16="http://schemas.microsoft.com/office/drawing/2014/main" id="{9633E13F-8D02-CA4B-A3EB-E64D4EB42802}"/>
              </a:ext>
            </a:extLst>
          </p:cNvPr>
          <p:cNvSpPr>
            <a:spLocks/>
          </p:cNvSpPr>
          <p:nvPr/>
        </p:nvSpPr>
        <p:spPr bwMode="auto">
          <a:xfrm>
            <a:off x="4198793" y="4458569"/>
            <a:ext cx="1962150" cy="1897063"/>
          </a:xfrm>
          <a:custGeom>
            <a:avLst/>
            <a:gdLst>
              <a:gd name="T0" fmla="*/ 0 w 1236"/>
              <a:gd name="T1" fmla="*/ 2147483647 h 1195"/>
              <a:gd name="T2" fmla="*/ 2147483647 w 1236"/>
              <a:gd name="T3" fmla="*/ 2147483647 h 1195"/>
              <a:gd name="T4" fmla="*/ 2147483647 w 1236"/>
              <a:gd name="T5" fmla="*/ 2147483647 h 1195"/>
              <a:gd name="T6" fmla="*/ 2147483647 w 1236"/>
              <a:gd name="T7" fmla="*/ 2147483647 h 1195"/>
              <a:gd name="T8" fmla="*/ 2147483647 w 1236"/>
              <a:gd name="T9" fmla="*/ 0 h 119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6" h="1195">
                <a:moveTo>
                  <a:pt x="0" y="202"/>
                </a:moveTo>
                <a:lnTo>
                  <a:pt x="6" y="1194"/>
                </a:lnTo>
                <a:lnTo>
                  <a:pt x="1236" y="1195"/>
                </a:lnTo>
                <a:lnTo>
                  <a:pt x="1227" y="150"/>
                </a:lnTo>
                <a:lnTo>
                  <a:pt x="1069"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Freeform 141">
            <a:extLst>
              <a:ext uri="{FF2B5EF4-FFF2-40B4-BE49-F238E27FC236}">
                <a16:creationId xmlns:a16="http://schemas.microsoft.com/office/drawing/2014/main" id="{68E70704-F4BA-164C-AD06-3859E25D67E2}"/>
              </a:ext>
            </a:extLst>
          </p:cNvPr>
          <p:cNvSpPr>
            <a:spLocks/>
          </p:cNvSpPr>
          <p:nvPr/>
        </p:nvSpPr>
        <p:spPr bwMode="auto">
          <a:xfrm>
            <a:off x="4135293" y="4433169"/>
            <a:ext cx="2160588" cy="1989138"/>
          </a:xfrm>
          <a:custGeom>
            <a:avLst/>
            <a:gdLst>
              <a:gd name="T0" fmla="*/ 0 w 1361"/>
              <a:gd name="T1" fmla="*/ 2147483647 h 1253"/>
              <a:gd name="T2" fmla="*/ 2147483647 w 1361"/>
              <a:gd name="T3" fmla="*/ 2147483647 h 1253"/>
              <a:gd name="T4" fmla="*/ 2147483647 w 1361"/>
              <a:gd name="T5" fmla="*/ 2147483647 h 1253"/>
              <a:gd name="T6" fmla="*/ 2147483647 w 1361"/>
              <a:gd name="T7" fmla="*/ 2147483647 h 1253"/>
              <a:gd name="T8" fmla="*/ 2147483647 w 1361"/>
              <a:gd name="T9" fmla="*/ 2147483647 h 1253"/>
              <a:gd name="T10" fmla="*/ 2147483647 w 1361"/>
              <a:gd name="T11" fmla="*/ 0 h 12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1" h="1253">
                <a:moveTo>
                  <a:pt x="0" y="216"/>
                </a:moveTo>
                <a:lnTo>
                  <a:pt x="7" y="1252"/>
                </a:lnTo>
                <a:lnTo>
                  <a:pt x="1320" y="1253"/>
                </a:lnTo>
                <a:lnTo>
                  <a:pt x="1361" y="1252"/>
                </a:lnTo>
                <a:lnTo>
                  <a:pt x="1353" y="114"/>
                </a:lnTo>
                <a:lnTo>
                  <a:pt x="1178"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4450940" y="4321755"/>
            <a:ext cx="3748969" cy="114880"/>
            <a:chOff x="4450940" y="4321755"/>
            <a:chExt cx="3748969" cy="114880"/>
          </a:xfrm>
        </p:grpSpPr>
        <p:sp>
          <p:nvSpPr>
            <p:cNvPr id="6" name="Left-Right Arrow 5"/>
            <p:cNvSpPr/>
            <p:nvPr/>
          </p:nvSpPr>
          <p:spPr>
            <a:xfrm rot="20821812">
              <a:off x="4450940" y="4321755"/>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1" name="Left-Right Arrow 260"/>
            <p:cNvSpPr/>
            <p:nvPr/>
          </p:nvSpPr>
          <p:spPr>
            <a:xfrm rot="778188" flipV="1">
              <a:off x="6983757" y="4337631"/>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209" name="Slide Number Placeholder 2">
            <a:extLst>
              <a:ext uri="{FF2B5EF4-FFF2-40B4-BE49-F238E27FC236}">
                <a16:creationId xmlns:a16="http://schemas.microsoft.com/office/drawing/2014/main" id="{1BB112E7-9179-7C48-99F0-38E45F5BCF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16</a:t>
            </a:fld>
            <a:endParaRPr lang="en-US" dirty="0"/>
          </a:p>
        </p:txBody>
      </p:sp>
    </p:spTree>
    <p:extLst>
      <p:ext uri="{BB962C8B-B14F-4D97-AF65-F5344CB8AC3E}">
        <p14:creationId xmlns:p14="http://schemas.microsoft.com/office/powerpoint/2010/main" val="297240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255"/>
                                        </p:tgtEl>
                                        <p:attrNameLst>
                                          <p:attrName>style.visibility</p:attrName>
                                        </p:attrNameLst>
                                      </p:cBhvr>
                                      <p:to>
                                        <p:strVal val="visible"/>
                                      </p:to>
                                    </p:set>
                                    <p:animEffect transition="in" filter="dissolve">
                                      <p:cBhvr>
                                        <p:cTn id="15" dur="500"/>
                                        <p:tgtEl>
                                          <p:spTgt spid="25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212"/>
                                        </p:tgtEl>
                                        <p:attrNameLst>
                                          <p:attrName>style.visibility</p:attrName>
                                        </p:attrNameLst>
                                      </p:cBhvr>
                                      <p:to>
                                        <p:strVal val="visible"/>
                                      </p:to>
                                    </p:set>
                                    <p:animEffect transition="in" filter="dissolve">
                                      <p:cBhvr>
                                        <p:cTn id="18" dur="500"/>
                                        <p:tgtEl>
                                          <p:spTgt spid="212"/>
                                        </p:tgtEl>
                                      </p:cBhvr>
                                    </p:animEffect>
                                  </p:childTnLst>
                                </p:cTn>
                              </p:par>
                              <p:par>
                                <p:cTn id="19" presetID="9"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213"/>
                                        </p:tgtEl>
                                        <p:attrNameLst>
                                          <p:attrName>style.visibility</p:attrName>
                                        </p:attrNameLst>
                                      </p:cBhvr>
                                      <p:to>
                                        <p:strVal val="visible"/>
                                      </p:to>
                                    </p:set>
                                  </p:childTnLst>
                                </p:cTn>
                              </p:par>
                              <p:par>
                                <p:cTn id="26" presetID="9"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dissolve">
                                      <p:cBhvr>
                                        <p:cTn id="28" dur="500"/>
                                        <p:tgtEl>
                                          <p:spTgt spid="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68"/>
                                        </p:tgtEl>
                                        <p:attrNameLst>
                                          <p:attrName>style.visibility</p:attrName>
                                        </p:attrNameLst>
                                      </p:cBhvr>
                                      <p:to>
                                        <p:strVal val="visible"/>
                                      </p:to>
                                    </p:set>
                                    <p:animEffect transition="in" filter="dissolve">
                                      <p:cBhvr>
                                        <p:cTn id="31" dur="500"/>
                                        <p:tgtEl>
                                          <p:spTgt spid="16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06"/>
                                        </p:tgtEl>
                                        <p:attrNameLst>
                                          <p:attrName>style.visibility</p:attrName>
                                        </p:attrNameLst>
                                      </p:cBhvr>
                                      <p:to>
                                        <p:strVal val="visible"/>
                                      </p:to>
                                    </p:set>
                                    <p:animEffect transition="in" filter="dissolve">
                                      <p:cBhvr>
                                        <p:cTn id="34" dur="500"/>
                                        <p:tgtEl>
                                          <p:spTgt spid="206"/>
                                        </p:tgtEl>
                                      </p:cBhvr>
                                    </p:animEffect>
                                  </p:childTnLst>
                                </p:cTn>
                              </p:par>
                              <p:par>
                                <p:cTn id="35" presetID="9" presetClass="exit" presetSubtype="0" fill="hold" grpId="0" nodeType="withEffect">
                                  <p:stCondLst>
                                    <p:cond delay="0"/>
                                  </p:stCondLst>
                                  <p:childTnLst>
                                    <p:animEffect transition="out" filter="dissolve">
                                      <p:cBhvr>
                                        <p:cTn id="36" dur="500"/>
                                        <p:tgtEl>
                                          <p:spTgt spid="169"/>
                                        </p:tgtEl>
                                      </p:cBhvr>
                                    </p:animEffect>
                                    <p:set>
                                      <p:cBhvr>
                                        <p:cTn id="37" dur="1" fill="hold">
                                          <p:stCondLst>
                                            <p:cond delay="499"/>
                                          </p:stCondLst>
                                        </p:cTn>
                                        <p:tgtEl>
                                          <p:spTgt spid="169"/>
                                        </p:tgtEl>
                                        <p:attrNameLst>
                                          <p:attrName>style.visibility</p:attrName>
                                        </p:attrNameLst>
                                      </p:cBhvr>
                                      <p:to>
                                        <p:strVal val="hidden"/>
                                      </p:to>
                                    </p:set>
                                  </p:childTnLst>
                                </p:cTn>
                              </p:par>
                              <p:par>
                                <p:cTn id="38" presetID="9" presetClass="exit" presetSubtype="0" fill="hold" nodeType="withEffect">
                                  <p:stCondLst>
                                    <p:cond delay="0"/>
                                  </p:stCondLst>
                                  <p:childTnLst>
                                    <p:animEffect transition="out" filter="dissolve">
                                      <p:cBhvr>
                                        <p:cTn id="39" dur="500"/>
                                        <p:tgtEl>
                                          <p:spTgt spid="8"/>
                                        </p:tgtEl>
                                      </p:cBhvr>
                                    </p:animEffect>
                                    <p:set>
                                      <p:cBhvr>
                                        <p:cTn id="40" dur="1" fill="hold">
                                          <p:stCondLst>
                                            <p:cond delay="499"/>
                                          </p:stCondLst>
                                        </p:cTn>
                                        <p:tgtEl>
                                          <p:spTgt spid="8"/>
                                        </p:tgtEl>
                                        <p:attrNameLst>
                                          <p:attrName>style.visibility</p:attrName>
                                        </p:attrNameLst>
                                      </p:cBhvr>
                                      <p:to>
                                        <p:strVal val="hidden"/>
                                      </p:to>
                                    </p:set>
                                  </p:childTnLst>
                                </p:cTn>
                              </p:par>
                              <p:par>
                                <p:cTn id="41" presetID="9" presetClass="exit" presetSubtype="0" fill="hold" grpId="1" nodeType="withEffect">
                                  <p:stCondLst>
                                    <p:cond delay="0"/>
                                  </p:stCondLst>
                                  <p:childTnLst>
                                    <p:animEffect transition="out" filter="dissolve">
                                      <p:cBhvr>
                                        <p:cTn id="42" dur="500"/>
                                        <p:tgtEl>
                                          <p:spTgt spid="212"/>
                                        </p:tgtEl>
                                      </p:cBhvr>
                                    </p:animEffect>
                                    <p:set>
                                      <p:cBhvr>
                                        <p:cTn id="43" dur="1" fill="hold">
                                          <p:stCondLst>
                                            <p:cond delay="499"/>
                                          </p:stCondLst>
                                        </p:cTn>
                                        <p:tgtEl>
                                          <p:spTgt spid="212"/>
                                        </p:tgtEl>
                                        <p:attrNameLst>
                                          <p:attrName>style.visibility</p:attrName>
                                        </p:attrNameLst>
                                      </p:cBhvr>
                                      <p:to>
                                        <p:strVal val="hidden"/>
                                      </p:to>
                                    </p:set>
                                  </p:childTnLst>
                                </p:cTn>
                              </p:par>
                              <p:par>
                                <p:cTn id="44" presetID="9" presetClass="exit" presetSubtype="0" fill="hold" nodeType="withEffect">
                                  <p:stCondLst>
                                    <p:cond delay="0"/>
                                  </p:stCondLst>
                                  <p:childTnLst>
                                    <p:animEffect transition="out" filter="dissolve">
                                      <p:cBhvr>
                                        <p:cTn id="45" dur="500"/>
                                        <p:tgtEl>
                                          <p:spTgt spid="255"/>
                                        </p:tgtEl>
                                      </p:cBhvr>
                                    </p:animEffect>
                                    <p:set>
                                      <p:cBhvr>
                                        <p:cTn id="46" dur="1" fill="hold">
                                          <p:stCondLst>
                                            <p:cond delay="499"/>
                                          </p:stCondLst>
                                        </p:cTn>
                                        <p:tgtEl>
                                          <p:spTgt spid="25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207"/>
                                        </p:tgtEl>
                                      </p:cBhvr>
                                    </p:animEffect>
                                    <p:set>
                                      <p:cBhvr>
                                        <p:cTn id="49" dur="1" fill="hold">
                                          <p:stCondLst>
                                            <p:cond delay="499"/>
                                          </p:stCondLst>
                                        </p:cTn>
                                        <p:tgtEl>
                                          <p:spTgt spid="20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p:bldP spid="207" grpId="0" animBg="1"/>
      <p:bldP spid="212" grpId="0" animBg="1"/>
      <p:bldP spid="212" grpId="1" animBg="1"/>
      <p:bldP spid="169" grpId="0" animBg="1"/>
      <p:bldP spid="16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How demultiplexing </a:t>
            </a:r>
            <a:r>
              <a:rPr lang="en-US" dirty="0"/>
              <a:t>w</a:t>
            </a:r>
            <a:r>
              <a:rPr lang="en-US" sz="4400" dirty="0"/>
              <a:t>orks</a:t>
            </a:r>
          </a:p>
        </p:txBody>
      </p:sp>
      <p:sp>
        <p:nvSpPr>
          <p:cNvPr id="277" name="Rectangle 23">
            <a:extLst>
              <a:ext uri="{FF2B5EF4-FFF2-40B4-BE49-F238E27FC236}">
                <a16:creationId xmlns:a16="http://schemas.microsoft.com/office/drawing/2014/main" id="{0F916DA5-15D2-0A42-8C9B-01DCE4B192B4}"/>
              </a:ext>
            </a:extLst>
          </p:cNvPr>
          <p:cNvSpPr txBox="1">
            <a:spLocks noChangeArrowheads="1"/>
          </p:cNvSpPr>
          <p:nvPr/>
        </p:nvSpPr>
        <p:spPr bwMode="auto">
          <a:xfrm>
            <a:off x="812799" y="1565761"/>
            <a:ext cx="5703304" cy="2790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receives IP datagrams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has source IP address, destination IP address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carries one transport-layer segment</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segment has source, destination port number </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uses </a:t>
            </a:r>
            <a:r>
              <a:rPr kumimoji="0" lang="en-US" sz="32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IP addresses &amp; port numbers</a:t>
            </a: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to direct segment to appropriate socket</a:t>
            </a:r>
          </a:p>
        </p:txBody>
      </p:sp>
      <p:grpSp>
        <p:nvGrpSpPr>
          <p:cNvPr id="5" name="Group 4"/>
          <p:cNvGrpSpPr/>
          <p:nvPr/>
        </p:nvGrpSpPr>
        <p:grpSpPr>
          <a:xfrm>
            <a:off x="7543216" y="1704452"/>
            <a:ext cx="3414712" cy="4121150"/>
            <a:chOff x="7543216" y="1704452"/>
            <a:chExt cx="3414712" cy="4121150"/>
          </a:xfrm>
        </p:grpSpPr>
        <p:sp>
          <p:nvSpPr>
            <p:cNvPr id="275" name="Rectangle 75">
              <a:extLst>
                <a:ext uri="{FF2B5EF4-FFF2-40B4-BE49-F238E27FC236}">
                  <a16:creationId xmlns:a16="http://schemas.microsoft.com/office/drawing/2014/main" id="{FCCA66F1-5923-DC45-83A7-1942BA80E808}"/>
                </a:ext>
              </a:extLst>
            </p:cNvPr>
            <p:cNvSpPr>
              <a:spLocks noChangeArrowheads="1"/>
            </p:cNvSpPr>
            <p:nvPr/>
          </p:nvSpPr>
          <p:spPr bwMode="auto">
            <a:xfrm>
              <a:off x="7633703" y="2048939"/>
              <a:ext cx="3324225" cy="3200400"/>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65">
              <a:extLst>
                <a:ext uri="{FF2B5EF4-FFF2-40B4-BE49-F238E27FC236}">
                  <a16:creationId xmlns:a16="http://schemas.microsoft.com/office/drawing/2014/main" id="{325B2818-1D14-0544-87D5-B34939698E97}"/>
                </a:ext>
              </a:extLst>
            </p:cNvPr>
            <p:cNvSpPr>
              <a:spLocks noChangeArrowheads="1"/>
            </p:cNvSpPr>
            <p:nvPr/>
          </p:nvSpPr>
          <p:spPr bwMode="auto">
            <a:xfrm>
              <a:off x="7557503" y="2144189"/>
              <a:ext cx="3324225" cy="3200400"/>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63">
              <a:extLst>
                <a:ext uri="{FF2B5EF4-FFF2-40B4-BE49-F238E27FC236}">
                  <a16:creationId xmlns:a16="http://schemas.microsoft.com/office/drawing/2014/main" id="{0308811F-F83C-684C-9A70-7056E7030121}"/>
                </a:ext>
              </a:extLst>
            </p:cNvPr>
            <p:cNvSpPr txBox="1">
              <a:spLocks noChangeArrowheads="1"/>
            </p:cNvSpPr>
            <p:nvPr/>
          </p:nvSpPr>
          <p:spPr bwMode="auto">
            <a:xfrm>
              <a:off x="7597191" y="2156889"/>
              <a:ext cx="1563687"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79" name="Text Box 64">
              <a:extLst>
                <a:ext uri="{FF2B5EF4-FFF2-40B4-BE49-F238E27FC236}">
                  <a16:creationId xmlns:a16="http://schemas.microsoft.com/office/drawing/2014/main" id="{DFDB1254-258A-D74F-9312-2F08048EE0A6}"/>
                </a:ext>
              </a:extLst>
            </p:cNvPr>
            <p:cNvSpPr txBox="1">
              <a:spLocks noChangeArrowheads="1"/>
            </p:cNvSpPr>
            <p:nvPr/>
          </p:nvSpPr>
          <p:spPr bwMode="auto">
            <a:xfrm>
              <a:off x="9383128" y="2156889"/>
              <a:ext cx="1328738"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dest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80" name="Line 66">
              <a:extLst>
                <a:ext uri="{FF2B5EF4-FFF2-40B4-BE49-F238E27FC236}">
                  <a16:creationId xmlns:a16="http://schemas.microsoft.com/office/drawing/2014/main" id="{7758F487-6FB2-F34B-84F0-976833827475}"/>
                </a:ext>
              </a:extLst>
            </p:cNvPr>
            <p:cNvSpPr>
              <a:spLocks noChangeShapeType="1"/>
            </p:cNvSpPr>
            <p:nvPr/>
          </p:nvSpPr>
          <p:spPr bwMode="auto">
            <a:xfrm flipV="1">
              <a:off x="7547978" y="2544239"/>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Line 68">
              <a:extLst>
                <a:ext uri="{FF2B5EF4-FFF2-40B4-BE49-F238E27FC236}">
                  <a16:creationId xmlns:a16="http://schemas.microsoft.com/office/drawing/2014/main" id="{A9895192-7D02-2F4C-B006-EAE3FEF5F7A4}"/>
                </a:ext>
              </a:extLst>
            </p:cNvPr>
            <p:cNvSpPr>
              <a:spLocks noChangeShapeType="1"/>
            </p:cNvSpPr>
            <p:nvPr/>
          </p:nvSpPr>
          <p:spPr bwMode="auto">
            <a:xfrm flipV="1">
              <a:off x="7557503" y="3534839"/>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Line 69">
              <a:extLst>
                <a:ext uri="{FF2B5EF4-FFF2-40B4-BE49-F238E27FC236}">
                  <a16:creationId xmlns:a16="http://schemas.microsoft.com/office/drawing/2014/main" id="{7ABA37B1-9C1B-8F43-9F10-44126FAB2D3C}"/>
                </a:ext>
              </a:extLst>
            </p:cNvPr>
            <p:cNvSpPr>
              <a:spLocks noChangeShapeType="1"/>
            </p:cNvSpPr>
            <p:nvPr/>
          </p:nvSpPr>
          <p:spPr bwMode="auto">
            <a:xfrm flipV="1">
              <a:off x="9195803" y="2144189"/>
              <a:ext cx="0" cy="39528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Text Box 70">
              <a:extLst>
                <a:ext uri="{FF2B5EF4-FFF2-40B4-BE49-F238E27FC236}">
                  <a16:creationId xmlns:a16="http://schemas.microsoft.com/office/drawing/2014/main" id="{B3C9350B-DCA6-5E4A-91AA-5C2AD14EC263}"/>
                </a:ext>
              </a:extLst>
            </p:cNvPr>
            <p:cNvSpPr txBox="1">
              <a:spLocks noChangeArrowheads="1"/>
            </p:cNvSpPr>
            <p:nvPr/>
          </p:nvSpPr>
          <p:spPr bwMode="auto">
            <a:xfrm>
              <a:off x="8740191" y="1704452"/>
              <a:ext cx="86360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32 bits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Line 71">
              <a:extLst>
                <a:ext uri="{FF2B5EF4-FFF2-40B4-BE49-F238E27FC236}">
                  <a16:creationId xmlns:a16="http://schemas.microsoft.com/office/drawing/2014/main" id="{D16D54C4-5717-9E46-AA93-1E6BB3430444}"/>
                </a:ext>
              </a:extLst>
            </p:cNvPr>
            <p:cNvSpPr>
              <a:spLocks noChangeShapeType="1"/>
            </p:cNvSpPr>
            <p:nvPr/>
          </p:nvSpPr>
          <p:spPr bwMode="auto">
            <a:xfrm>
              <a:off x="9653003" y="1910827"/>
              <a:ext cx="1200150"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72">
              <a:extLst>
                <a:ext uri="{FF2B5EF4-FFF2-40B4-BE49-F238E27FC236}">
                  <a16:creationId xmlns:a16="http://schemas.microsoft.com/office/drawing/2014/main" id="{332269D9-54A4-6446-BBAD-BD3F06A73E96}"/>
                </a:ext>
              </a:extLst>
            </p:cNvPr>
            <p:cNvSpPr>
              <a:spLocks noChangeShapeType="1"/>
            </p:cNvSpPr>
            <p:nvPr/>
          </p:nvSpPr>
          <p:spPr bwMode="auto">
            <a:xfrm rot="10800000">
              <a:off x="7543216" y="1920352"/>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Text Box 73">
              <a:extLst>
                <a:ext uri="{FF2B5EF4-FFF2-40B4-BE49-F238E27FC236}">
                  <a16:creationId xmlns:a16="http://schemas.microsoft.com/office/drawing/2014/main" id="{8F7D97AE-E89E-684A-9571-5959DA8E3347}"/>
                </a:ext>
              </a:extLst>
            </p:cNvPr>
            <p:cNvSpPr txBox="1">
              <a:spLocks noChangeArrowheads="1"/>
            </p:cNvSpPr>
            <p:nvPr/>
          </p:nvSpPr>
          <p:spPr bwMode="auto">
            <a:xfrm>
              <a:off x="8451266" y="3865039"/>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7" name="Text Box 74">
              <a:extLst>
                <a:ext uri="{FF2B5EF4-FFF2-40B4-BE49-F238E27FC236}">
                  <a16:creationId xmlns:a16="http://schemas.microsoft.com/office/drawing/2014/main" id="{A5362E3E-8643-6A43-A4FE-BD56FF4F0BD3}"/>
                </a:ext>
              </a:extLst>
            </p:cNvPr>
            <p:cNvSpPr txBox="1">
              <a:spLocks noChangeArrowheads="1"/>
            </p:cNvSpPr>
            <p:nvPr/>
          </p:nvSpPr>
          <p:spPr bwMode="auto">
            <a:xfrm>
              <a:off x="8067091" y="2898252"/>
              <a:ext cx="2290762"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other header fields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Text Box 76">
              <a:extLst>
                <a:ext uri="{FF2B5EF4-FFF2-40B4-BE49-F238E27FC236}">
                  <a16:creationId xmlns:a16="http://schemas.microsoft.com/office/drawing/2014/main" id="{2FE71CF3-191A-C44F-839C-1CF4D7DFFAA5}"/>
                </a:ext>
              </a:extLst>
            </p:cNvPr>
            <p:cNvSpPr txBox="1">
              <a:spLocks noChangeArrowheads="1"/>
            </p:cNvSpPr>
            <p:nvPr/>
          </p:nvSpPr>
          <p:spPr bwMode="auto">
            <a:xfrm>
              <a:off x="7770228" y="5428727"/>
              <a:ext cx="3060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TCP/UDP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Oval 3"/>
          <p:cNvSpPr/>
          <p:nvPr/>
        </p:nvSpPr>
        <p:spPr>
          <a:xfrm>
            <a:off x="7299923" y="1976355"/>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Oval 18"/>
          <p:cNvSpPr/>
          <p:nvPr/>
        </p:nvSpPr>
        <p:spPr>
          <a:xfrm>
            <a:off x="9014727" y="1985006"/>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Slide Number Placeholder 2">
            <a:extLst>
              <a:ext uri="{FF2B5EF4-FFF2-40B4-BE49-F238E27FC236}">
                <a16:creationId xmlns:a16="http://schemas.microsoft.com/office/drawing/2014/main" id="{CB301DF9-007E-7F42-9982-6FB05291D92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17</a:t>
            </a:fld>
            <a:endParaRPr lang="en-US" dirty="0"/>
          </a:p>
        </p:txBody>
      </p:sp>
    </p:spTree>
    <p:extLst>
      <p:ext uri="{BB962C8B-B14F-4D97-AF65-F5344CB8AC3E}">
        <p14:creationId xmlns:p14="http://schemas.microsoft.com/office/powerpoint/2010/main" val="385054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a:t>
            </a:r>
          </a:p>
        </p:txBody>
      </p:sp>
      <p:sp>
        <p:nvSpPr>
          <p:cNvPr id="18" name="Rectangle 3">
            <a:extLst>
              <a:ext uri="{FF2B5EF4-FFF2-40B4-BE49-F238E27FC236}">
                <a16:creationId xmlns:a16="http://schemas.microsoft.com/office/drawing/2014/main" id="{5E258CE6-39AA-994E-A005-93DEFB62A33E}"/>
              </a:ext>
            </a:extLst>
          </p:cNvPr>
          <p:cNvSpPr txBox="1">
            <a:spLocks noChangeArrowheads="1"/>
          </p:cNvSpPr>
          <p:nvPr/>
        </p:nvSpPr>
        <p:spPr>
          <a:xfrm>
            <a:off x="798689" y="1523600"/>
            <a:ext cx="5254159" cy="2113756"/>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500" b="0" i="1" u="none" strike="noStrike" kern="1200" cap="none" spc="0" normalizeH="0" baseline="0" noProof="0" dirty="0">
                <a:ln>
                  <a:noFill/>
                </a:ln>
                <a:solidFill>
                  <a:prstClr val="black"/>
                </a:solidFill>
                <a:effectLst/>
                <a:uLnTx/>
                <a:uFillTx/>
                <a:latin typeface="Calibri" panose="020F0502020204030204"/>
                <a:ea typeface="+mn-ea"/>
                <a:cs typeface="+mn-cs"/>
              </a:rPr>
              <a:t>Recall:</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when creating socket, must specify </a:t>
            </a:r>
            <a:r>
              <a:rPr kumimoji="0" lang="en-US" sz="3500" b="0" i="1" u="none" strike="noStrike" kern="1200" cap="none" spc="0" normalizeH="0" baseline="0" noProof="0" dirty="0">
                <a:ln>
                  <a:noFill/>
                </a:ln>
                <a:solidFill>
                  <a:srgbClr val="CD0004"/>
                </a:solidFill>
                <a:effectLst/>
                <a:uLnTx/>
                <a:uFillTx/>
                <a:latin typeface="Calibri" panose="020F0502020204030204"/>
                <a:ea typeface="+mn-ea"/>
                <a:cs typeface="+mn-cs"/>
              </a:rPr>
              <a:t>host-local </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port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mySocket1        = new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r>
              <a:rPr kumimoji="0" lang="en-US" sz="2400" b="0" i="0" u="none" strike="noStrike" kern="1200" cap="none" spc="0" normalizeH="0" baseline="0" noProof="0" dirty="0">
                <a:ln>
                  <a:noFill/>
                </a:ln>
                <a:solidFill>
                  <a:srgbClr val="CC0000"/>
                </a:solidFill>
                <a:effectLst/>
                <a:uLnTx/>
                <a:uFillTx/>
                <a:latin typeface="Courier" pitchFamily="2" charset="0"/>
                <a:ea typeface="+mn-ea"/>
                <a:cs typeface="+mn-cs"/>
              </a:rPr>
              <a:t>12534</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Rectangle 105">
            <a:extLst>
              <a:ext uri="{FF2B5EF4-FFF2-40B4-BE49-F238E27FC236}">
                <a16:creationId xmlns:a16="http://schemas.microsoft.com/office/drawing/2014/main" id="{86EE0BD4-F2E4-AA4C-ABE7-69DA3D493545}"/>
              </a:ext>
            </a:extLst>
          </p:cNvPr>
          <p:cNvSpPr txBox="1">
            <a:spLocks noChangeArrowheads="1"/>
          </p:cNvSpPr>
          <p:nvPr/>
        </p:nvSpPr>
        <p:spPr>
          <a:xfrm>
            <a:off x="6774662" y="1514612"/>
            <a:ext cx="4894407" cy="2368550"/>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receiving host receives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UDP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 destination port # in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directs UDP segment to socket with that port #</a:t>
            </a:r>
          </a:p>
        </p:txBody>
      </p:sp>
      <p:sp>
        <p:nvSpPr>
          <p:cNvPr id="20" name="Rectangle 108">
            <a:extLst>
              <a:ext uri="{FF2B5EF4-FFF2-40B4-BE49-F238E27FC236}">
                <a16:creationId xmlns:a16="http://schemas.microsoft.com/office/drawing/2014/main" id="{D64D1D76-B139-F94A-A00F-C768B6656938}"/>
              </a:ext>
            </a:extLst>
          </p:cNvPr>
          <p:cNvSpPr>
            <a:spLocks noChangeArrowheads="1"/>
          </p:cNvSpPr>
          <p:nvPr/>
        </p:nvSpPr>
        <p:spPr bwMode="auto">
          <a:xfrm>
            <a:off x="883807" y="3328506"/>
            <a:ext cx="5227637" cy="275181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7663" marR="0" lvl="0" indent="-290513"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creating datagram to send into UDP socket, must specify</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IP address</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port #</a:t>
            </a:r>
          </a:p>
        </p:txBody>
      </p:sp>
      <p:sp>
        <p:nvSpPr>
          <p:cNvPr id="21" name="Rectangle 111">
            <a:extLst>
              <a:ext uri="{FF2B5EF4-FFF2-40B4-BE49-F238E27FC236}">
                <a16:creationId xmlns:a16="http://schemas.microsoft.com/office/drawing/2014/main" id="{1D23ED05-24C1-E24F-9A5D-E84D26B5270D}"/>
              </a:ext>
            </a:extLst>
          </p:cNvPr>
          <p:cNvSpPr>
            <a:spLocks noChangeArrowheads="1"/>
          </p:cNvSpPr>
          <p:nvPr/>
        </p:nvSpPr>
        <p:spPr bwMode="auto">
          <a:xfrm>
            <a:off x="6349002" y="4420787"/>
            <a:ext cx="5188153" cy="23368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1" fontAlgn="auto" latinLnBrk="0" hangingPunct="1">
              <a:lnSpc>
                <a:spcPct val="90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IP/UDP datagrams with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a:t>
            </a:r>
            <a:r>
              <a:rPr kumimoji="0" lang="en-US" sz="2800" b="0" i="1"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dest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port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but different source IP addresses and/or source port numbers will be directed to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socket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receiving host</a:t>
            </a:r>
          </a:p>
        </p:txBody>
      </p:sp>
      <p:sp>
        <p:nvSpPr>
          <p:cNvPr id="23" name="AutoShape 113">
            <a:extLst>
              <a:ext uri="{FF2B5EF4-FFF2-40B4-BE49-F238E27FC236}">
                <a16:creationId xmlns:a16="http://schemas.microsoft.com/office/drawing/2014/main" id="{AE0FE900-8538-8F4F-BD27-2C9A09F232E9}"/>
              </a:ext>
            </a:extLst>
          </p:cNvPr>
          <p:cNvSpPr>
            <a:spLocks noChangeArrowheads="1"/>
          </p:cNvSpPr>
          <p:nvPr/>
        </p:nvSpPr>
        <p:spPr bwMode="auto">
          <a:xfrm rot="5400000">
            <a:off x="8662884" y="3896801"/>
            <a:ext cx="560388" cy="311150"/>
          </a:xfrm>
          <a:prstGeom prst="rightArrow">
            <a:avLst>
              <a:gd name="adj1" fmla="val 50000"/>
              <a:gd name="adj2" fmla="val 45026"/>
            </a:avLst>
          </a:prstGeom>
          <a:solidFill>
            <a:srgbClr val="CC0000"/>
          </a:solidFill>
          <a:ln w="952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Oval 3">
            <a:extLst>
              <a:ext uri="{FF2B5EF4-FFF2-40B4-BE49-F238E27FC236}">
                <a16:creationId xmlns:a16="http://schemas.microsoft.com/office/drawing/2014/main" id="{7E32E731-A5B9-B44F-853B-A87FFA65AAE0}"/>
              </a:ext>
            </a:extLst>
          </p:cNvPr>
          <p:cNvSpPr/>
          <p:nvPr/>
        </p:nvSpPr>
        <p:spPr>
          <a:xfrm>
            <a:off x="4202130" y="2887038"/>
            <a:ext cx="1909314" cy="99612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Slide Number Placeholder 2">
            <a:extLst>
              <a:ext uri="{FF2B5EF4-FFF2-40B4-BE49-F238E27FC236}">
                <a16:creationId xmlns:a16="http://schemas.microsoft.com/office/drawing/2014/main" id="{86F80CC4-FDCF-FF42-8BB3-8A9B1A2B5D6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18</a:t>
            </a:fld>
            <a:endParaRPr lang="en-US" dirty="0"/>
          </a:p>
        </p:txBody>
      </p:sp>
    </p:spTree>
    <p:extLst>
      <p:ext uri="{BB962C8B-B14F-4D97-AF65-F5344CB8AC3E}">
        <p14:creationId xmlns:p14="http://schemas.microsoft.com/office/powerpoint/2010/main" val="153893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par>
                                <p:cTn id="13" presetID="9" presetClass="exit" presetSubtype="0" fill="hold" grpId="1" nodeType="withEffect">
                                  <p:stCondLst>
                                    <p:cond delay="0"/>
                                  </p:stCondLst>
                                  <p:childTnLst>
                                    <p:animEffect transition="out" filter="dissolv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dissolv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dissolve">
                                      <p:cBhvr>
                                        <p:cTn id="25" dur="500"/>
                                        <p:tgtEl>
                                          <p:spTgt spid="21"/>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dissolve">
                                      <p:cBhvr>
                                        <p:cTn id="2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3" grpId="0" animBg="1"/>
      <p:bldP spid="4" grpId="0" animBg="1"/>
      <p:bldP spid="4"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 an example</a:t>
            </a:r>
          </a:p>
        </p:txBody>
      </p:sp>
      <p:sp>
        <p:nvSpPr>
          <p:cNvPr id="138" name="Rectangle 44">
            <a:extLst>
              <a:ext uri="{FF2B5EF4-FFF2-40B4-BE49-F238E27FC236}">
                <a16:creationId xmlns:a16="http://schemas.microsoft.com/office/drawing/2014/main" id="{E4FB09F6-4D90-9944-956D-25B59CB77E40}"/>
              </a:ext>
            </a:extLst>
          </p:cNvPr>
          <p:cNvSpPr txBox="1">
            <a:spLocks noChangeArrowheads="1"/>
          </p:cNvSpPr>
          <p:nvPr/>
        </p:nvSpPr>
        <p:spPr bwMode="auto">
          <a:xfrm>
            <a:off x="4598987" y="1387147"/>
            <a:ext cx="4217987" cy="725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32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serverSocket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 new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endParaRP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a:ln>
                  <a:noFill/>
                </a:ln>
                <a:solidFill>
                  <a:srgbClr val="CC0000"/>
                </a:solidFill>
                <a:effectLst/>
                <a:uLnTx/>
                <a:uFillTx/>
                <a:latin typeface="Courier New" charset="0"/>
                <a:ea typeface="ＭＳ Ｐゴシック" charset="0"/>
                <a:cs typeface="+mn-cs"/>
              </a:rPr>
              <a:t>6428</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a:t>
            </a: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40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39" name="Freeform 89">
            <a:extLst>
              <a:ext uri="{FF2B5EF4-FFF2-40B4-BE49-F238E27FC236}">
                <a16:creationId xmlns:a16="http://schemas.microsoft.com/office/drawing/2014/main" id="{28FDDD2F-FD14-B643-A369-43EE4030BEDB}"/>
              </a:ext>
            </a:extLst>
          </p:cNvPr>
          <p:cNvSpPr>
            <a:spLocks/>
          </p:cNvSpPr>
          <p:nvPr/>
        </p:nvSpPr>
        <p:spPr bwMode="auto">
          <a:xfrm>
            <a:off x="4799806" y="250291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97">
            <a:extLst>
              <a:ext uri="{FF2B5EF4-FFF2-40B4-BE49-F238E27FC236}">
                <a16:creationId xmlns:a16="http://schemas.microsoft.com/office/drawing/2014/main" id="{64DF8D3E-75B9-8F40-BCD6-78530C047B4F}"/>
              </a:ext>
            </a:extLst>
          </p:cNvPr>
          <p:cNvSpPr>
            <a:spLocks/>
          </p:cNvSpPr>
          <p:nvPr/>
        </p:nvSpPr>
        <p:spPr bwMode="auto">
          <a:xfrm>
            <a:off x="2015331" y="2807714"/>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Rectangle 23">
            <a:extLst>
              <a:ext uri="{FF2B5EF4-FFF2-40B4-BE49-F238E27FC236}">
                <a16:creationId xmlns:a16="http://schemas.microsoft.com/office/drawing/2014/main" id="{17E6F561-D2E2-784F-818C-D83319DE8316}"/>
              </a:ext>
            </a:extLst>
          </p:cNvPr>
          <p:cNvSpPr>
            <a:spLocks noChangeArrowheads="1"/>
          </p:cNvSpPr>
          <p:nvPr/>
        </p:nvSpPr>
        <p:spPr bwMode="auto">
          <a:xfrm>
            <a:off x="2520156" y="2774376"/>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2" name="Rectangle 24">
            <a:extLst>
              <a:ext uri="{FF2B5EF4-FFF2-40B4-BE49-F238E27FC236}">
                <a16:creationId xmlns:a16="http://schemas.microsoft.com/office/drawing/2014/main" id="{F331F96E-BFA3-B949-B96F-DCA5E9AF3F44}"/>
              </a:ext>
            </a:extLst>
          </p:cNvPr>
          <p:cNvSpPr>
            <a:spLocks noChangeArrowheads="1"/>
          </p:cNvSpPr>
          <p:nvPr/>
        </p:nvSpPr>
        <p:spPr bwMode="auto">
          <a:xfrm>
            <a:off x="2482056" y="2828351"/>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3" name="Line 25">
            <a:extLst>
              <a:ext uri="{FF2B5EF4-FFF2-40B4-BE49-F238E27FC236}">
                <a16:creationId xmlns:a16="http://schemas.microsoft.com/office/drawing/2014/main" id="{2EFF90D8-8133-E042-BB15-B540A8DAEE38}"/>
              </a:ext>
            </a:extLst>
          </p:cNvPr>
          <p:cNvSpPr>
            <a:spLocks noChangeShapeType="1"/>
          </p:cNvSpPr>
          <p:nvPr/>
        </p:nvSpPr>
        <p:spPr bwMode="auto">
          <a:xfrm>
            <a:off x="2491581" y="35887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Text Box 26">
            <a:extLst>
              <a:ext uri="{FF2B5EF4-FFF2-40B4-BE49-F238E27FC236}">
                <a16:creationId xmlns:a16="http://schemas.microsoft.com/office/drawing/2014/main" id="{53A1C5C8-02A4-B440-B555-BBEB69595759}"/>
              </a:ext>
            </a:extLst>
          </p:cNvPr>
          <p:cNvSpPr txBox="1">
            <a:spLocks noChangeArrowheads="1"/>
          </p:cNvSpPr>
          <p:nvPr/>
        </p:nvSpPr>
        <p:spPr bwMode="auto">
          <a:xfrm>
            <a:off x="2448718" y="357130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5" name="Line 27">
            <a:extLst>
              <a:ext uri="{FF2B5EF4-FFF2-40B4-BE49-F238E27FC236}">
                <a16:creationId xmlns:a16="http://schemas.microsoft.com/office/drawing/2014/main" id="{E1E8AAE6-A7CD-924F-8779-9257D875BE82}"/>
              </a:ext>
            </a:extLst>
          </p:cNvPr>
          <p:cNvSpPr>
            <a:spLocks noChangeShapeType="1"/>
          </p:cNvSpPr>
          <p:nvPr/>
        </p:nvSpPr>
        <p:spPr bwMode="auto">
          <a:xfrm>
            <a:off x="2499518" y="390943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6" name="Line 28">
            <a:extLst>
              <a:ext uri="{FF2B5EF4-FFF2-40B4-BE49-F238E27FC236}">
                <a16:creationId xmlns:a16="http://schemas.microsoft.com/office/drawing/2014/main" id="{CA7EEA54-B56E-2B48-9F82-BCDEC7D39BF8}"/>
              </a:ext>
            </a:extLst>
          </p:cNvPr>
          <p:cNvSpPr>
            <a:spLocks noChangeShapeType="1"/>
          </p:cNvSpPr>
          <p:nvPr/>
        </p:nvSpPr>
        <p:spPr bwMode="auto">
          <a:xfrm>
            <a:off x="2485231" y="42190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Line 29">
            <a:extLst>
              <a:ext uri="{FF2B5EF4-FFF2-40B4-BE49-F238E27FC236}">
                <a16:creationId xmlns:a16="http://schemas.microsoft.com/office/drawing/2014/main" id="{73328B79-CBD4-B041-B159-E3286EADBC62}"/>
              </a:ext>
            </a:extLst>
          </p:cNvPr>
          <p:cNvSpPr>
            <a:spLocks noChangeShapeType="1"/>
          </p:cNvSpPr>
          <p:nvPr/>
        </p:nvSpPr>
        <p:spPr bwMode="auto">
          <a:xfrm>
            <a:off x="2485231" y="450475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3062900D-4135-244C-9B1F-EE7CC03B0254}"/>
              </a:ext>
            </a:extLst>
          </p:cNvPr>
          <p:cNvSpPr txBox="1">
            <a:spLocks noChangeArrowheads="1"/>
          </p:cNvSpPr>
          <p:nvPr/>
        </p:nvSpPr>
        <p:spPr bwMode="auto">
          <a:xfrm>
            <a:off x="2483643" y="28188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49" name="Text Box 26">
            <a:extLst>
              <a:ext uri="{FF2B5EF4-FFF2-40B4-BE49-F238E27FC236}">
                <a16:creationId xmlns:a16="http://schemas.microsoft.com/office/drawing/2014/main" id="{F09CC3DB-2FE1-524D-8CDC-16023843D213}"/>
              </a:ext>
            </a:extLst>
          </p:cNvPr>
          <p:cNvSpPr txBox="1">
            <a:spLocks noChangeArrowheads="1"/>
          </p:cNvSpPr>
          <p:nvPr/>
        </p:nvSpPr>
        <p:spPr bwMode="auto">
          <a:xfrm>
            <a:off x="2439193" y="447617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0" name="Text Box 26">
            <a:extLst>
              <a:ext uri="{FF2B5EF4-FFF2-40B4-BE49-F238E27FC236}">
                <a16:creationId xmlns:a16="http://schemas.microsoft.com/office/drawing/2014/main" id="{11BEC4C2-90AF-3642-B6AA-A63B2A81DFAF}"/>
              </a:ext>
            </a:extLst>
          </p:cNvPr>
          <p:cNvSpPr txBox="1">
            <a:spLocks noChangeArrowheads="1"/>
          </p:cNvSpPr>
          <p:nvPr/>
        </p:nvSpPr>
        <p:spPr bwMode="auto">
          <a:xfrm>
            <a:off x="2458243" y="41904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1" name="Text Box 26">
            <a:extLst>
              <a:ext uri="{FF2B5EF4-FFF2-40B4-BE49-F238E27FC236}">
                <a16:creationId xmlns:a16="http://schemas.microsoft.com/office/drawing/2014/main" id="{0727B177-EE8F-9E43-B808-DF3EFBDC0328}"/>
              </a:ext>
            </a:extLst>
          </p:cNvPr>
          <p:cNvSpPr txBox="1">
            <a:spLocks noChangeArrowheads="1"/>
          </p:cNvSpPr>
          <p:nvPr/>
        </p:nvSpPr>
        <p:spPr bwMode="auto">
          <a:xfrm>
            <a:off x="2448718" y="38951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2" name="Oval 110">
            <a:extLst>
              <a:ext uri="{FF2B5EF4-FFF2-40B4-BE49-F238E27FC236}">
                <a16:creationId xmlns:a16="http://schemas.microsoft.com/office/drawing/2014/main" id="{4FA9CEB5-639E-E640-8612-6A0B009F2759}"/>
              </a:ext>
            </a:extLst>
          </p:cNvPr>
          <p:cNvSpPr>
            <a:spLocks noChangeArrowheads="1"/>
          </p:cNvSpPr>
          <p:nvPr/>
        </p:nvSpPr>
        <p:spPr bwMode="auto">
          <a:xfrm>
            <a:off x="2818606" y="3104576"/>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153" name="Group 111">
            <a:extLst>
              <a:ext uri="{FF2B5EF4-FFF2-40B4-BE49-F238E27FC236}">
                <a16:creationId xmlns:a16="http://schemas.microsoft.com/office/drawing/2014/main" id="{2D14C00E-16C9-D747-9CCE-229E757B8227}"/>
              </a:ext>
            </a:extLst>
          </p:cNvPr>
          <p:cNvGrpSpPr>
            <a:grpSpLocks/>
          </p:cNvGrpSpPr>
          <p:nvPr/>
        </p:nvGrpSpPr>
        <p:grpSpPr bwMode="auto">
          <a:xfrm>
            <a:off x="2786856" y="3428426"/>
            <a:ext cx="620712" cy="228600"/>
            <a:chOff x="1287" y="2524"/>
            <a:chExt cx="260" cy="100"/>
          </a:xfrm>
        </p:grpSpPr>
        <p:sp>
          <p:nvSpPr>
            <p:cNvPr id="154" name="Rectangle 112">
              <a:extLst>
                <a:ext uri="{FF2B5EF4-FFF2-40B4-BE49-F238E27FC236}">
                  <a16:creationId xmlns:a16="http://schemas.microsoft.com/office/drawing/2014/main" id="{3540F8E1-1FDC-E24A-98FB-7869060F66B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13">
              <a:extLst>
                <a:ext uri="{FF2B5EF4-FFF2-40B4-BE49-F238E27FC236}">
                  <a16:creationId xmlns:a16="http://schemas.microsoft.com/office/drawing/2014/main" id="{054ED091-B9B7-3540-A7FD-87F3C3C14D7F}"/>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Rectangle 114">
              <a:extLst>
                <a:ext uri="{FF2B5EF4-FFF2-40B4-BE49-F238E27FC236}">
                  <a16:creationId xmlns:a16="http://schemas.microsoft.com/office/drawing/2014/main" id="{380957E5-07F4-134E-B56E-1EC9D1C841A1}"/>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7" name="Rectangle 115">
              <a:extLst>
                <a:ext uri="{FF2B5EF4-FFF2-40B4-BE49-F238E27FC236}">
                  <a16:creationId xmlns:a16="http://schemas.microsoft.com/office/drawing/2014/main" id="{35B79E71-94E3-544D-ADB2-B31B6EA8EC3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8" name="Rectangle 23">
            <a:extLst>
              <a:ext uri="{FF2B5EF4-FFF2-40B4-BE49-F238E27FC236}">
                <a16:creationId xmlns:a16="http://schemas.microsoft.com/office/drawing/2014/main" id="{4CF23822-9D9B-0E42-93CC-6BA8EA8935C9}"/>
              </a:ext>
            </a:extLst>
          </p:cNvPr>
          <p:cNvSpPr>
            <a:spLocks noChangeArrowheads="1"/>
          </p:cNvSpPr>
          <p:nvPr/>
        </p:nvSpPr>
        <p:spPr bwMode="auto">
          <a:xfrm>
            <a:off x="5347493" y="254101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Rectangle 24">
            <a:extLst>
              <a:ext uri="{FF2B5EF4-FFF2-40B4-BE49-F238E27FC236}">
                <a16:creationId xmlns:a16="http://schemas.microsoft.com/office/drawing/2014/main" id="{043A00F1-55AA-3943-A4DB-B6F911EC93DC}"/>
              </a:ext>
            </a:extLst>
          </p:cNvPr>
          <p:cNvSpPr>
            <a:spLocks noChangeArrowheads="1"/>
          </p:cNvSpPr>
          <p:nvPr/>
        </p:nvSpPr>
        <p:spPr bwMode="auto">
          <a:xfrm>
            <a:off x="5312568" y="2594989"/>
            <a:ext cx="147320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0" name="Line 25">
            <a:extLst>
              <a:ext uri="{FF2B5EF4-FFF2-40B4-BE49-F238E27FC236}">
                <a16:creationId xmlns:a16="http://schemas.microsoft.com/office/drawing/2014/main" id="{97882FBC-8DAC-564D-B4C8-8B618C94ED21}"/>
              </a:ext>
            </a:extLst>
          </p:cNvPr>
          <p:cNvSpPr>
            <a:spLocks noChangeShapeType="1"/>
          </p:cNvSpPr>
          <p:nvPr/>
        </p:nvSpPr>
        <p:spPr bwMode="auto">
          <a:xfrm>
            <a:off x="5318918" y="3364926"/>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26">
            <a:extLst>
              <a:ext uri="{FF2B5EF4-FFF2-40B4-BE49-F238E27FC236}">
                <a16:creationId xmlns:a16="http://schemas.microsoft.com/office/drawing/2014/main" id="{6533FADA-08A6-274F-99DA-B76CD13186B6}"/>
              </a:ext>
            </a:extLst>
          </p:cNvPr>
          <p:cNvSpPr txBox="1">
            <a:spLocks noChangeArrowheads="1"/>
          </p:cNvSpPr>
          <p:nvPr/>
        </p:nvSpPr>
        <p:spPr bwMode="auto">
          <a:xfrm>
            <a:off x="5390356" y="33474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62" name="Line 27">
            <a:extLst>
              <a:ext uri="{FF2B5EF4-FFF2-40B4-BE49-F238E27FC236}">
                <a16:creationId xmlns:a16="http://schemas.microsoft.com/office/drawing/2014/main" id="{59739078-AC3B-BB43-A01C-5156C6AC1069}"/>
              </a:ext>
            </a:extLst>
          </p:cNvPr>
          <p:cNvSpPr>
            <a:spLocks noChangeShapeType="1"/>
          </p:cNvSpPr>
          <p:nvPr/>
        </p:nvSpPr>
        <p:spPr bwMode="auto">
          <a:xfrm>
            <a:off x="5320506" y="36824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3" name="Text Box 26">
            <a:extLst>
              <a:ext uri="{FF2B5EF4-FFF2-40B4-BE49-F238E27FC236}">
                <a16:creationId xmlns:a16="http://schemas.microsoft.com/office/drawing/2014/main" id="{78720604-E3E1-AA4C-8564-8B884DC18870}"/>
              </a:ext>
            </a:extLst>
          </p:cNvPr>
          <p:cNvSpPr txBox="1">
            <a:spLocks noChangeArrowheads="1"/>
          </p:cNvSpPr>
          <p:nvPr/>
        </p:nvSpPr>
        <p:spPr bwMode="auto">
          <a:xfrm>
            <a:off x="5387181" y="25616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64" name="Text Box 26">
            <a:extLst>
              <a:ext uri="{FF2B5EF4-FFF2-40B4-BE49-F238E27FC236}">
                <a16:creationId xmlns:a16="http://schemas.microsoft.com/office/drawing/2014/main" id="{0FE55F8B-E56B-8B4C-8A35-D5894CB5AA54}"/>
              </a:ext>
            </a:extLst>
          </p:cNvPr>
          <p:cNvSpPr txBox="1">
            <a:spLocks noChangeArrowheads="1"/>
          </p:cNvSpPr>
          <p:nvPr/>
        </p:nvSpPr>
        <p:spPr bwMode="auto">
          <a:xfrm>
            <a:off x="5384006" y="42523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65" name="Text Box 26">
            <a:extLst>
              <a:ext uri="{FF2B5EF4-FFF2-40B4-BE49-F238E27FC236}">
                <a16:creationId xmlns:a16="http://schemas.microsoft.com/office/drawing/2014/main" id="{3CBEC5FD-FC48-0B44-A978-2775A463A9BB}"/>
              </a:ext>
            </a:extLst>
          </p:cNvPr>
          <p:cNvSpPr txBox="1">
            <a:spLocks noChangeArrowheads="1"/>
          </p:cNvSpPr>
          <p:nvPr/>
        </p:nvSpPr>
        <p:spPr bwMode="auto">
          <a:xfrm>
            <a:off x="5384006" y="39665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66" name="Text Box 26">
            <a:extLst>
              <a:ext uri="{FF2B5EF4-FFF2-40B4-BE49-F238E27FC236}">
                <a16:creationId xmlns:a16="http://schemas.microsoft.com/office/drawing/2014/main" id="{36939330-E1D8-DD43-8326-8E30CD151A67}"/>
              </a:ext>
            </a:extLst>
          </p:cNvPr>
          <p:cNvSpPr txBox="1">
            <a:spLocks noChangeArrowheads="1"/>
          </p:cNvSpPr>
          <p:nvPr/>
        </p:nvSpPr>
        <p:spPr bwMode="auto">
          <a:xfrm>
            <a:off x="5384006" y="36681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67" name="Line 27">
            <a:extLst>
              <a:ext uri="{FF2B5EF4-FFF2-40B4-BE49-F238E27FC236}">
                <a16:creationId xmlns:a16="http://schemas.microsoft.com/office/drawing/2014/main" id="{8F676BB3-CB93-FC44-95E3-71A593E11393}"/>
              </a:ext>
            </a:extLst>
          </p:cNvPr>
          <p:cNvSpPr>
            <a:spLocks noChangeShapeType="1"/>
          </p:cNvSpPr>
          <p:nvPr/>
        </p:nvSpPr>
        <p:spPr bwMode="auto">
          <a:xfrm>
            <a:off x="5317331" y="399357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Line 27">
            <a:extLst>
              <a:ext uri="{FF2B5EF4-FFF2-40B4-BE49-F238E27FC236}">
                <a16:creationId xmlns:a16="http://schemas.microsoft.com/office/drawing/2014/main" id="{3257C166-E64A-3645-B552-FD16B4D71AEB}"/>
              </a:ext>
            </a:extLst>
          </p:cNvPr>
          <p:cNvSpPr>
            <a:spLocks noChangeShapeType="1"/>
          </p:cNvSpPr>
          <p:nvPr/>
        </p:nvSpPr>
        <p:spPr bwMode="auto">
          <a:xfrm>
            <a:off x="5314156" y="42920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9" name="Oval 128">
            <a:extLst>
              <a:ext uri="{FF2B5EF4-FFF2-40B4-BE49-F238E27FC236}">
                <a16:creationId xmlns:a16="http://schemas.microsoft.com/office/drawing/2014/main" id="{65AB5E7C-E09E-3141-92D4-FB563873BAA1}"/>
              </a:ext>
            </a:extLst>
          </p:cNvPr>
          <p:cNvSpPr>
            <a:spLocks noChangeArrowheads="1"/>
          </p:cNvSpPr>
          <p:nvPr/>
        </p:nvSpPr>
        <p:spPr bwMode="auto">
          <a:xfrm>
            <a:off x="5731668" y="2901376"/>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P1</a:t>
            </a:r>
          </a:p>
        </p:txBody>
      </p:sp>
      <p:grpSp>
        <p:nvGrpSpPr>
          <p:cNvPr id="170" name="Group 134">
            <a:extLst>
              <a:ext uri="{FF2B5EF4-FFF2-40B4-BE49-F238E27FC236}">
                <a16:creationId xmlns:a16="http://schemas.microsoft.com/office/drawing/2014/main" id="{00BF5763-3E40-E147-ACE8-5ED526226DDB}"/>
              </a:ext>
            </a:extLst>
          </p:cNvPr>
          <p:cNvGrpSpPr>
            <a:grpSpLocks/>
          </p:cNvGrpSpPr>
          <p:nvPr/>
        </p:nvGrpSpPr>
        <p:grpSpPr bwMode="auto">
          <a:xfrm>
            <a:off x="5603081" y="3217289"/>
            <a:ext cx="887412" cy="228600"/>
            <a:chOff x="1383" y="2620"/>
            <a:chExt cx="260" cy="100"/>
          </a:xfrm>
        </p:grpSpPr>
        <p:sp>
          <p:nvSpPr>
            <p:cNvPr id="171" name="Rectangle 135">
              <a:extLst>
                <a:ext uri="{FF2B5EF4-FFF2-40B4-BE49-F238E27FC236}">
                  <a16:creationId xmlns:a16="http://schemas.microsoft.com/office/drawing/2014/main" id="{CDC340F8-E46E-7E41-8E35-64383D0A17F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Rectangle 136">
              <a:extLst>
                <a:ext uri="{FF2B5EF4-FFF2-40B4-BE49-F238E27FC236}">
                  <a16:creationId xmlns:a16="http://schemas.microsoft.com/office/drawing/2014/main" id="{CEB2486C-9B9D-0C40-80F1-0DB2CBB3DFB8}"/>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Rectangle 137">
              <a:extLst>
                <a:ext uri="{FF2B5EF4-FFF2-40B4-BE49-F238E27FC236}">
                  <a16:creationId xmlns:a16="http://schemas.microsoft.com/office/drawing/2014/main" id="{1376AAC2-B46A-1E4A-9BBE-A4B572F451E5}"/>
                </a:ext>
              </a:extLst>
            </p:cNvPr>
            <p:cNvSpPr>
              <a:spLocks noChangeArrowheads="1"/>
            </p:cNvSpPr>
            <p:nvPr/>
          </p:nvSpPr>
          <p:spPr bwMode="auto">
            <a:xfrm>
              <a:off x="1599" y="2678"/>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Rectangle 138">
              <a:extLst>
                <a:ext uri="{FF2B5EF4-FFF2-40B4-BE49-F238E27FC236}">
                  <a16:creationId xmlns:a16="http://schemas.microsoft.com/office/drawing/2014/main" id="{D0F29441-9D82-0744-927B-FB9235C641D8}"/>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23">
            <a:extLst>
              <a:ext uri="{FF2B5EF4-FFF2-40B4-BE49-F238E27FC236}">
                <a16:creationId xmlns:a16="http://schemas.microsoft.com/office/drawing/2014/main" id="{5DBC5F7E-FBFE-9545-9C61-2B1EE876BE58}"/>
              </a:ext>
            </a:extLst>
          </p:cNvPr>
          <p:cNvSpPr>
            <a:spLocks noChangeArrowheads="1"/>
          </p:cNvSpPr>
          <p:nvPr/>
        </p:nvSpPr>
        <p:spPr bwMode="auto">
          <a:xfrm>
            <a:off x="8354218" y="276643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6" name="Rectangle 24">
            <a:extLst>
              <a:ext uri="{FF2B5EF4-FFF2-40B4-BE49-F238E27FC236}">
                <a16:creationId xmlns:a16="http://schemas.microsoft.com/office/drawing/2014/main" id="{7B52E473-BC4F-2546-8F23-4292A3FB8917}"/>
              </a:ext>
            </a:extLst>
          </p:cNvPr>
          <p:cNvSpPr>
            <a:spLocks noChangeArrowheads="1"/>
          </p:cNvSpPr>
          <p:nvPr/>
        </p:nvSpPr>
        <p:spPr bwMode="auto">
          <a:xfrm>
            <a:off x="8316118" y="2820414"/>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7" name="Line 25">
            <a:extLst>
              <a:ext uri="{FF2B5EF4-FFF2-40B4-BE49-F238E27FC236}">
                <a16:creationId xmlns:a16="http://schemas.microsoft.com/office/drawing/2014/main" id="{803956DE-2FA5-4140-9507-22E455660033}"/>
              </a:ext>
            </a:extLst>
          </p:cNvPr>
          <p:cNvSpPr>
            <a:spLocks noChangeShapeType="1"/>
          </p:cNvSpPr>
          <p:nvPr/>
        </p:nvSpPr>
        <p:spPr bwMode="auto">
          <a:xfrm>
            <a:off x="8325643" y="3580826"/>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Text Box 26">
            <a:extLst>
              <a:ext uri="{FF2B5EF4-FFF2-40B4-BE49-F238E27FC236}">
                <a16:creationId xmlns:a16="http://schemas.microsoft.com/office/drawing/2014/main" id="{47E3A0E5-1B3A-834F-8B2A-507EC67A3628}"/>
              </a:ext>
            </a:extLst>
          </p:cNvPr>
          <p:cNvSpPr txBox="1">
            <a:spLocks noChangeArrowheads="1"/>
          </p:cNvSpPr>
          <p:nvPr/>
        </p:nvSpPr>
        <p:spPr bwMode="auto">
          <a:xfrm>
            <a:off x="8282781" y="35633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9" name="Line 27">
            <a:extLst>
              <a:ext uri="{FF2B5EF4-FFF2-40B4-BE49-F238E27FC236}">
                <a16:creationId xmlns:a16="http://schemas.microsoft.com/office/drawing/2014/main" id="{24C8311A-F267-2B40-8506-DF30931D127F}"/>
              </a:ext>
            </a:extLst>
          </p:cNvPr>
          <p:cNvSpPr>
            <a:spLocks noChangeShapeType="1"/>
          </p:cNvSpPr>
          <p:nvPr/>
        </p:nvSpPr>
        <p:spPr bwMode="auto">
          <a:xfrm>
            <a:off x="8333581" y="39015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28">
            <a:extLst>
              <a:ext uri="{FF2B5EF4-FFF2-40B4-BE49-F238E27FC236}">
                <a16:creationId xmlns:a16="http://schemas.microsoft.com/office/drawing/2014/main" id="{90B576E6-B5C3-E047-92FE-7535DC86865B}"/>
              </a:ext>
            </a:extLst>
          </p:cNvPr>
          <p:cNvSpPr>
            <a:spLocks noChangeShapeType="1"/>
          </p:cNvSpPr>
          <p:nvPr/>
        </p:nvSpPr>
        <p:spPr bwMode="auto">
          <a:xfrm>
            <a:off x="8319293" y="42110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9">
            <a:extLst>
              <a:ext uri="{FF2B5EF4-FFF2-40B4-BE49-F238E27FC236}">
                <a16:creationId xmlns:a16="http://schemas.microsoft.com/office/drawing/2014/main" id="{DE510BC2-1C0A-3D45-B7F0-09B9A2AFDE5D}"/>
              </a:ext>
            </a:extLst>
          </p:cNvPr>
          <p:cNvSpPr>
            <a:spLocks noChangeShapeType="1"/>
          </p:cNvSpPr>
          <p:nvPr/>
        </p:nvSpPr>
        <p:spPr bwMode="auto">
          <a:xfrm>
            <a:off x="8319293" y="449681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DDAE1A42-ED4F-654B-87D0-169CF6BB1331}"/>
              </a:ext>
            </a:extLst>
          </p:cNvPr>
          <p:cNvSpPr txBox="1">
            <a:spLocks noChangeArrowheads="1"/>
          </p:cNvSpPr>
          <p:nvPr/>
        </p:nvSpPr>
        <p:spPr bwMode="auto">
          <a:xfrm>
            <a:off x="8317706" y="28108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83" name="Text Box 26">
            <a:extLst>
              <a:ext uri="{FF2B5EF4-FFF2-40B4-BE49-F238E27FC236}">
                <a16:creationId xmlns:a16="http://schemas.microsoft.com/office/drawing/2014/main" id="{7A014FEE-D35D-4D4E-A6F2-B759C9BE8A46}"/>
              </a:ext>
            </a:extLst>
          </p:cNvPr>
          <p:cNvSpPr txBox="1">
            <a:spLocks noChangeArrowheads="1"/>
          </p:cNvSpPr>
          <p:nvPr/>
        </p:nvSpPr>
        <p:spPr bwMode="auto">
          <a:xfrm>
            <a:off x="8273256" y="44682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84" name="Text Box 26">
            <a:extLst>
              <a:ext uri="{FF2B5EF4-FFF2-40B4-BE49-F238E27FC236}">
                <a16:creationId xmlns:a16="http://schemas.microsoft.com/office/drawing/2014/main" id="{7B48DF71-7962-E445-ACB0-EE3318149C71}"/>
              </a:ext>
            </a:extLst>
          </p:cNvPr>
          <p:cNvSpPr txBox="1">
            <a:spLocks noChangeArrowheads="1"/>
          </p:cNvSpPr>
          <p:nvPr/>
        </p:nvSpPr>
        <p:spPr bwMode="auto">
          <a:xfrm>
            <a:off x="8292306" y="41824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5" name="Text Box 26">
            <a:extLst>
              <a:ext uri="{FF2B5EF4-FFF2-40B4-BE49-F238E27FC236}">
                <a16:creationId xmlns:a16="http://schemas.microsoft.com/office/drawing/2014/main" id="{35F89933-4707-5D4A-921A-EC7B51E40D15}"/>
              </a:ext>
            </a:extLst>
          </p:cNvPr>
          <p:cNvSpPr txBox="1">
            <a:spLocks noChangeArrowheads="1"/>
          </p:cNvSpPr>
          <p:nvPr/>
        </p:nvSpPr>
        <p:spPr bwMode="auto">
          <a:xfrm>
            <a:off x="8282781" y="388721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6" name="Oval 153">
            <a:extLst>
              <a:ext uri="{FF2B5EF4-FFF2-40B4-BE49-F238E27FC236}">
                <a16:creationId xmlns:a16="http://schemas.microsoft.com/office/drawing/2014/main" id="{215E7B91-C0B7-B74C-B6E7-B5818A2553F2}"/>
              </a:ext>
            </a:extLst>
          </p:cNvPr>
          <p:cNvSpPr>
            <a:spLocks noChangeArrowheads="1"/>
          </p:cNvSpPr>
          <p:nvPr/>
        </p:nvSpPr>
        <p:spPr bwMode="auto">
          <a:xfrm>
            <a:off x="8652668" y="3118864"/>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P4</a:t>
            </a:r>
          </a:p>
        </p:txBody>
      </p:sp>
      <p:sp>
        <p:nvSpPr>
          <p:cNvPr id="187" name="Freeform 154">
            <a:extLst>
              <a:ext uri="{FF2B5EF4-FFF2-40B4-BE49-F238E27FC236}">
                <a16:creationId xmlns:a16="http://schemas.microsoft.com/office/drawing/2014/main" id="{3380745A-BF26-D24C-8ACE-76BF4A51F666}"/>
              </a:ext>
            </a:extLst>
          </p:cNvPr>
          <p:cNvSpPr>
            <a:spLocks/>
          </p:cNvSpPr>
          <p:nvPr/>
        </p:nvSpPr>
        <p:spPr bwMode="auto">
          <a:xfrm>
            <a:off x="9613106" y="2787076"/>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156">
            <a:extLst>
              <a:ext uri="{FF2B5EF4-FFF2-40B4-BE49-F238E27FC236}">
                <a16:creationId xmlns:a16="http://schemas.microsoft.com/office/drawing/2014/main" id="{4260C82D-FA4B-EA40-B99D-03E56D50D1BA}"/>
              </a:ext>
            </a:extLst>
          </p:cNvPr>
          <p:cNvGrpSpPr>
            <a:grpSpLocks/>
          </p:cNvGrpSpPr>
          <p:nvPr/>
        </p:nvGrpSpPr>
        <p:grpSpPr bwMode="auto">
          <a:xfrm>
            <a:off x="8646318" y="3450651"/>
            <a:ext cx="620713" cy="204788"/>
            <a:chOff x="1287" y="2524"/>
            <a:chExt cx="260" cy="100"/>
          </a:xfrm>
        </p:grpSpPr>
        <p:sp>
          <p:nvSpPr>
            <p:cNvPr id="189" name="Rectangle 157">
              <a:extLst>
                <a:ext uri="{FF2B5EF4-FFF2-40B4-BE49-F238E27FC236}">
                  <a16:creationId xmlns:a16="http://schemas.microsoft.com/office/drawing/2014/main" id="{3C55969E-575D-4843-85A0-C9288C89A71A}"/>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58">
              <a:extLst>
                <a:ext uri="{FF2B5EF4-FFF2-40B4-BE49-F238E27FC236}">
                  <a16:creationId xmlns:a16="http://schemas.microsoft.com/office/drawing/2014/main" id="{1D81D694-BFCE-CD4C-8B46-411E3E05EFA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1" name="Rectangle 159">
              <a:extLst>
                <a:ext uri="{FF2B5EF4-FFF2-40B4-BE49-F238E27FC236}">
                  <a16:creationId xmlns:a16="http://schemas.microsoft.com/office/drawing/2014/main" id="{1E24AC3B-00C1-CD43-B2CA-0A3FFEF53694}"/>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Rectangle 160">
              <a:extLst>
                <a:ext uri="{FF2B5EF4-FFF2-40B4-BE49-F238E27FC236}">
                  <a16:creationId xmlns:a16="http://schemas.microsoft.com/office/drawing/2014/main" id="{9B3524D6-8B31-5B45-AE62-56D9DEC06C91}"/>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3" name="Rectangle 173">
            <a:extLst>
              <a:ext uri="{FF2B5EF4-FFF2-40B4-BE49-F238E27FC236}">
                <a16:creationId xmlns:a16="http://schemas.microsoft.com/office/drawing/2014/main" id="{ACF402A0-C6AF-8D4B-9459-C028398F8678}"/>
              </a:ext>
            </a:extLst>
          </p:cNvPr>
          <p:cNvSpPr>
            <a:spLocks noChangeArrowheads="1"/>
          </p:cNvSpPr>
          <p:nvPr/>
        </p:nvSpPr>
        <p:spPr bwMode="auto">
          <a:xfrm>
            <a:off x="7968800" y="2094763"/>
            <a:ext cx="4189623" cy="655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mySocket1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5775</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4" name="Rectangle 174">
            <a:extLst>
              <a:ext uri="{FF2B5EF4-FFF2-40B4-BE49-F238E27FC236}">
                <a16:creationId xmlns:a16="http://schemas.microsoft.com/office/drawing/2014/main" id="{4C60141B-5E00-944A-9D60-A427659E8698}"/>
              </a:ext>
            </a:extLst>
          </p:cNvPr>
          <p:cNvSpPr>
            <a:spLocks noChangeArrowheads="1"/>
          </p:cNvSpPr>
          <p:nvPr/>
        </p:nvSpPr>
        <p:spPr bwMode="auto">
          <a:xfrm>
            <a:off x="496329" y="2088579"/>
            <a:ext cx="3755375" cy="6556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mySocket2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9157</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20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5" name="Line 177">
            <a:extLst>
              <a:ext uri="{FF2B5EF4-FFF2-40B4-BE49-F238E27FC236}">
                <a16:creationId xmlns:a16="http://schemas.microsoft.com/office/drawing/2014/main" id="{3415A4E4-A8D6-0A45-87D5-0E83D0C0F914}"/>
              </a:ext>
            </a:extLst>
          </p:cNvPr>
          <p:cNvSpPr>
            <a:spLocks noChangeShapeType="1"/>
          </p:cNvSpPr>
          <p:nvPr/>
        </p:nvSpPr>
        <p:spPr bwMode="auto">
          <a:xfrm>
            <a:off x="3023393" y="35316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78">
            <a:extLst>
              <a:ext uri="{FF2B5EF4-FFF2-40B4-BE49-F238E27FC236}">
                <a16:creationId xmlns:a16="http://schemas.microsoft.com/office/drawing/2014/main" id="{A9D1D210-F533-114F-8A39-1FAA948B33D4}"/>
              </a:ext>
            </a:extLst>
          </p:cNvPr>
          <p:cNvSpPr>
            <a:spLocks noChangeShapeType="1"/>
          </p:cNvSpPr>
          <p:nvPr/>
        </p:nvSpPr>
        <p:spPr bwMode="auto">
          <a:xfrm>
            <a:off x="5953918" y="329031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7" name="Line 180">
            <a:extLst>
              <a:ext uri="{FF2B5EF4-FFF2-40B4-BE49-F238E27FC236}">
                <a16:creationId xmlns:a16="http://schemas.microsoft.com/office/drawing/2014/main" id="{6B5344BE-1CCC-B340-996D-3B09BDFBBE3A}"/>
              </a:ext>
            </a:extLst>
          </p:cNvPr>
          <p:cNvSpPr>
            <a:spLocks noChangeShapeType="1"/>
          </p:cNvSpPr>
          <p:nvPr/>
        </p:nvSpPr>
        <p:spPr bwMode="auto">
          <a:xfrm>
            <a:off x="3023393" y="5690614"/>
            <a:ext cx="293687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8" name="Line 181">
            <a:extLst>
              <a:ext uri="{FF2B5EF4-FFF2-40B4-BE49-F238E27FC236}">
                <a16:creationId xmlns:a16="http://schemas.microsoft.com/office/drawing/2014/main" id="{75872309-2BFC-8644-8732-E37B001E22A7}"/>
              </a:ext>
            </a:extLst>
          </p:cNvPr>
          <p:cNvSpPr>
            <a:spLocks noChangeShapeType="1"/>
          </p:cNvSpPr>
          <p:nvPr/>
        </p:nvSpPr>
        <p:spPr bwMode="auto">
          <a:xfrm>
            <a:off x="5830093" y="330301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9" name="Line 182">
            <a:extLst>
              <a:ext uri="{FF2B5EF4-FFF2-40B4-BE49-F238E27FC236}">
                <a16:creationId xmlns:a16="http://schemas.microsoft.com/office/drawing/2014/main" id="{ED8FED43-69D8-CD40-86EB-26FB24C6EABD}"/>
              </a:ext>
            </a:extLst>
          </p:cNvPr>
          <p:cNvSpPr>
            <a:spLocks noChangeShapeType="1"/>
          </p:cNvSpPr>
          <p:nvPr/>
        </p:nvSpPr>
        <p:spPr bwMode="auto">
          <a:xfrm>
            <a:off x="3131343" y="5531864"/>
            <a:ext cx="274002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0" name="Line 183">
            <a:extLst>
              <a:ext uri="{FF2B5EF4-FFF2-40B4-BE49-F238E27FC236}">
                <a16:creationId xmlns:a16="http://schemas.microsoft.com/office/drawing/2014/main" id="{4E77B951-325F-9646-965F-1E9415527950}"/>
              </a:ext>
            </a:extLst>
          </p:cNvPr>
          <p:cNvSpPr>
            <a:spLocks noChangeShapeType="1"/>
          </p:cNvSpPr>
          <p:nvPr/>
        </p:nvSpPr>
        <p:spPr bwMode="auto">
          <a:xfrm>
            <a:off x="3124993" y="351891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1" name="Line 184">
            <a:extLst>
              <a:ext uri="{FF2B5EF4-FFF2-40B4-BE49-F238E27FC236}">
                <a16:creationId xmlns:a16="http://schemas.microsoft.com/office/drawing/2014/main" id="{DE96BAA3-92F8-8647-B475-DC04328C350D}"/>
              </a:ext>
            </a:extLst>
          </p:cNvPr>
          <p:cNvSpPr>
            <a:spLocks noChangeShapeType="1"/>
          </p:cNvSpPr>
          <p:nvPr/>
        </p:nvSpPr>
        <p:spPr bwMode="auto">
          <a:xfrm>
            <a:off x="9033668" y="35697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2" name="Line 185">
            <a:extLst>
              <a:ext uri="{FF2B5EF4-FFF2-40B4-BE49-F238E27FC236}">
                <a16:creationId xmlns:a16="http://schemas.microsoft.com/office/drawing/2014/main" id="{98C53D0E-36E0-9746-B2E0-7A179BBFF854}"/>
              </a:ext>
            </a:extLst>
          </p:cNvPr>
          <p:cNvSpPr>
            <a:spLocks noChangeShapeType="1"/>
          </p:cNvSpPr>
          <p:nvPr/>
        </p:nvSpPr>
        <p:spPr bwMode="auto">
          <a:xfrm>
            <a:off x="8916193" y="353796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3" name="Line 186">
            <a:extLst>
              <a:ext uri="{FF2B5EF4-FFF2-40B4-BE49-F238E27FC236}">
                <a16:creationId xmlns:a16="http://schemas.microsoft.com/office/drawing/2014/main" id="{5CF7BEF4-FCF9-5245-97E3-9295F72ABEAF}"/>
              </a:ext>
            </a:extLst>
          </p:cNvPr>
          <p:cNvSpPr>
            <a:spLocks noChangeShapeType="1"/>
          </p:cNvSpPr>
          <p:nvPr/>
        </p:nvSpPr>
        <p:spPr bwMode="auto">
          <a:xfrm>
            <a:off x="6096793" y="330936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4" name="Line 187">
            <a:extLst>
              <a:ext uri="{FF2B5EF4-FFF2-40B4-BE49-F238E27FC236}">
                <a16:creationId xmlns:a16="http://schemas.microsoft.com/office/drawing/2014/main" id="{2FEDDAA8-4D5A-F644-8D9D-D75448B5AB9C}"/>
              </a:ext>
            </a:extLst>
          </p:cNvPr>
          <p:cNvSpPr>
            <a:spLocks noChangeShapeType="1"/>
          </p:cNvSpPr>
          <p:nvPr/>
        </p:nvSpPr>
        <p:spPr bwMode="auto">
          <a:xfrm>
            <a:off x="6230143" y="332206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5" name="Line 188">
            <a:extLst>
              <a:ext uri="{FF2B5EF4-FFF2-40B4-BE49-F238E27FC236}">
                <a16:creationId xmlns:a16="http://schemas.microsoft.com/office/drawing/2014/main" id="{785832B0-11E2-7D42-892F-39130A9455CB}"/>
              </a:ext>
            </a:extLst>
          </p:cNvPr>
          <p:cNvSpPr>
            <a:spLocks noChangeShapeType="1"/>
          </p:cNvSpPr>
          <p:nvPr/>
        </p:nvSpPr>
        <p:spPr bwMode="auto">
          <a:xfrm>
            <a:off x="6119018" y="5709664"/>
            <a:ext cx="293687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9">
            <a:extLst>
              <a:ext uri="{FF2B5EF4-FFF2-40B4-BE49-F238E27FC236}">
                <a16:creationId xmlns:a16="http://schemas.microsoft.com/office/drawing/2014/main" id="{CB7F98CB-6143-EE46-9171-A611901AA528}"/>
              </a:ext>
            </a:extLst>
          </p:cNvPr>
          <p:cNvSpPr>
            <a:spLocks noChangeShapeType="1"/>
          </p:cNvSpPr>
          <p:nvPr/>
        </p:nvSpPr>
        <p:spPr bwMode="auto">
          <a:xfrm>
            <a:off x="6204743" y="5541389"/>
            <a:ext cx="274002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196">
            <a:extLst>
              <a:ext uri="{FF2B5EF4-FFF2-40B4-BE49-F238E27FC236}">
                <a16:creationId xmlns:a16="http://schemas.microsoft.com/office/drawing/2014/main" id="{3B303B9E-D7B6-B44F-B2C6-EAF4FBBE0075}"/>
              </a:ext>
            </a:extLst>
          </p:cNvPr>
          <p:cNvGrpSpPr>
            <a:grpSpLocks/>
          </p:cNvGrpSpPr>
          <p:nvPr/>
        </p:nvGrpSpPr>
        <p:grpSpPr bwMode="auto">
          <a:xfrm>
            <a:off x="2740818" y="5790626"/>
            <a:ext cx="1644650" cy="652463"/>
            <a:chOff x="1318" y="3697"/>
            <a:chExt cx="1036" cy="411"/>
          </a:xfrm>
        </p:grpSpPr>
        <p:sp>
          <p:nvSpPr>
            <p:cNvPr id="208" name="Rectangle 193">
              <a:extLst>
                <a:ext uri="{FF2B5EF4-FFF2-40B4-BE49-F238E27FC236}">
                  <a16:creationId xmlns:a16="http://schemas.microsoft.com/office/drawing/2014/main" id="{5E867730-FF86-E94C-84E9-3C3B7F8650AF}"/>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9" name="Line 194">
              <a:extLst>
                <a:ext uri="{FF2B5EF4-FFF2-40B4-BE49-F238E27FC236}">
                  <a16:creationId xmlns:a16="http://schemas.microsoft.com/office/drawing/2014/main" id="{DCB14944-9918-094E-A124-FFAF2CCC01E8}"/>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Text Box 195">
              <a:extLst>
                <a:ext uri="{FF2B5EF4-FFF2-40B4-BE49-F238E27FC236}">
                  <a16:creationId xmlns:a16="http://schemas.microsoft.com/office/drawing/2014/main" id="{7F105679-9AE1-A34E-A646-23B52D1B8449}"/>
                </a:ext>
              </a:extLst>
            </p:cNvPr>
            <p:cNvSpPr txBox="1">
              <a:spLocks noChangeArrowheads="1"/>
            </p:cNvSpPr>
            <p:nvPr/>
          </p:nvSpPr>
          <p:spPr bwMode="auto">
            <a:xfrm>
              <a:off x="1318" y="3822"/>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6428</a:t>
              </a:r>
            </a:p>
          </p:txBody>
        </p:sp>
      </p:grpSp>
      <p:grpSp>
        <p:nvGrpSpPr>
          <p:cNvPr id="211" name="Group 201">
            <a:extLst>
              <a:ext uri="{FF2B5EF4-FFF2-40B4-BE49-F238E27FC236}">
                <a16:creationId xmlns:a16="http://schemas.microsoft.com/office/drawing/2014/main" id="{C26B3BDC-40D0-554B-BF75-79BA0C664254}"/>
              </a:ext>
            </a:extLst>
          </p:cNvPr>
          <p:cNvGrpSpPr>
            <a:grpSpLocks/>
          </p:cNvGrpSpPr>
          <p:nvPr/>
        </p:nvGrpSpPr>
        <p:grpSpPr bwMode="auto">
          <a:xfrm>
            <a:off x="4039393" y="4914326"/>
            <a:ext cx="1692275" cy="652463"/>
            <a:chOff x="2741" y="3750"/>
            <a:chExt cx="1066" cy="411"/>
          </a:xfrm>
        </p:grpSpPr>
        <p:sp>
          <p:nvSpPr>
            <p:cNvPr id="212" name="Rectangle 198">
              <a:extLst>
                <a:ext uri="{FF2B5EF4-FFF2-40B4-BE49-F238E27FC236}">
                  <a16:creationId xmlns:a16="http://schemas.microsoft.com/office/drawing/2014/main" id="{2AEC7827-74B2-8F4D-A5B2-46F174C8BC7A}"/>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Line 199">
              <a:extLst>
                <a:ext uri="{FF2B5EF4-FFF2-40B4-BE49-F238E27FC236}">
                  <a16:creationId xmlns:a16="http://schemas.microsoft.com/office/drawing/2014/main" id="{51BE463B-088F-174F-AFA2-906D7DEE343D}"/>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4" name="Text Box 200">
              <a:extLst>
                <a:ext uri="{FF2B5EF4-FFF2-40B4-BE49-F238E27FC236}">
                  <a16:creationId xmlns:a16="http://schemas.microsoft.com/office/drawing/2014/main" id="{0F6793CB-ABA9-534D-B627-3241E60849A0}"/>
                </a:ext>
              </a:extLst>
            </p:cNvPr>
            <p:cNvSpPr txBox="1">
              <a:spLocks noChangeArrowheads="1"/>
            </p:cNvSpPr>
            <p:nvPr/>
          </p:nvSpPr>
          <p:spPr bwMode="auto">
            <a:xfrm>
              <a:off x="2813" y="3875"/>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6428</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9157</a:t>
              </a:r>
            </a:p>
          </p:txBody>
        </p:sp>
      </p:grpSp>
      <p:grpSp>
        <p:nvGrpSpPr>
          <p:cNvPr id="215" name="Group 202">
            <a:extLst>
              <a:ext uri="{FF2B5EF4-FFF2-40B4-BE49-F238E27FC236}">
                <a16:creationId xmlns:a16="http://schemas.microsoft.com/office/drawing/2014/main" id="{2BA0D7D3-1E9F-874D-9578-106CF426BDAB}"/>
              </a:ext>
            </a:extLst>
          </p:cNvPr>
          <p:cNvGrpSpPr>
            <a:grpSpLocks/>
          </p:cNvGrpSpPr>
          <p:nvPr/>
        </p:nvGrpSpPr>
        <p:grpSpPr bwMode="auto">
          <a:xfrm>
            <a:off x="7063581" y="4914326"/>
            <a:ext cx="1341437" cy="652463"/>
            <a:chOff x="1509" y="3697"/>
            <a:chExt cx="845" cy="411"/>
          </a:xfrm>
        </p:grpSpPr>
        <p:sp>
          <p:nvSpPr>
            <p:cNvPr id="216" name="Rectangle 203">
              <a:extLst>
                <a:ext uri="{FF2B5EF4-FFF2-40B4-BE49-F238E27FC236}">
                  <a16:creationId xmlns:a16="http://schemas.microsoft.com/office/drawing/2014/main" id="{B2A9891A-642F-6D49-A890-0C106C26FAD8}"/>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7" name="Line 204">
              <a:extLst>
                <a:ext uri="{FF2B5EF4-FFF2-40B4-BE49-F238E27FC236}">
                  <a16:creationId xmlns:a16="http://schemas.microsoft.com/office/drawing/2014/main" id="{521F25C6-A7B0-BD43-AB39-10E85195A07C}"/>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205">
              <a:extLst>
                <a:ext uri="{FF2B5EF4-FFF2-40B4-BE49-F238E27FC236}">
                  <a16:creationId xmlns:a16="http://schemas.microsoft.com/office/drawing/2014/main" id="{A375B067-6627-F24A-ADAA-564841EB89F9}"/>
                </a:ext>
              </a:extLst>
            </p:cNvPr>
            <p:cNvSpPr txBox="1">
              <a:spLocks noChangeArrowheads="1"/>
            </p:cNvSpPr>
            <p:nvPr/>
          </p:nvSpPr>
          <p:spPr bwMode="auto">
            <a:xfrm>
              <a:off x="1509" y="3822"/>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19" name="Group 206">
            <a:extLst>
              <a:ext uri="{FF2B5EF4-FFF2-40B4-BE49-F238E27FC236}">
                <a16:creationId xmlns:a16="http://schemas.microsoft.com/office/drawing/2014/main" id="{B5181A21-D7E7-3E42-9344-472D54222757}"/>
              </a:ext>
            </a:extLst>
          </p:cNvPr>
          <p:cNvGrpSpPr>
            <a:grpSpLocks/>
          </p:cNvGrpSpPr>
          <p:nvPr/>
        </p:nvGrpSpPr>
        <p:grpSpPr bwMode="auto">
          <a:xfrm>
            <a:off x="6304756" y="5768401"/>
            <a:ext cx="1389062" cy="652463"/>
            <a:chOff x="2741" y="3750"/>
            <a:chExt cx="875" cy="411"/>
          </a:xfrm>
        </p:grpSpPr>
        <p:sp>
          <p:nvSpPr>
            <p:cNvPr id="220" name="Rectangle 207">
              <a:extLst>
                <a:ext uri="{FF2B5EF4-FFF2-40B4-BE49-F238E27FC236}">
                  <a16:creationId xmlns:a16="http://schemas.microsoft.com/office/drawing/2014/main" id="{92ECB27B-35D3-E94B-A9F9-6AB2E4D0E9A5}"/>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21" name="Line 208">
              <a:extLst>
                <a:ext uri="{FF2B5EF4-FFF2-40B4-BE49-F238E27FC236}">
                  <a16:creationId xmlns:a16="http://schemas.microsoft.com/office/drawing/2014/main" id="{7683B80C-70E1-9C44-94AD-C7C88A9E0CA6}"/>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9">
              <a:extLst>
                <a:ext uri="{FF2B5EF4-FFF2-40B4-BE49-F238E27FC236}">
                  <a16:creationId xmlns:a16="http://schemas.microsoft.com/office/drawing/2014/main" id="{A346B1BA-6406-6F45-9B45-BAB032C59481}"/>
                </a:ext>
              </a:extLst>
            </p:cNvPr>
            <p:cNvSpPr txBox="1">
              <a:spLocks noChangeArrowheads="1"/>
            </p:cNvSpPr>
            <p:nvPr/>
          </p:nvSpPr>
          <p:spPr bwMode="auto">
            <a:xfrm>
              <a:off x="2813" y="3875"/>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23" name="Group 214">
            <a:extLst>
              <a:ext uri="{FF2B5EF4-FFF2-40B4-BE49-F238E27FC236}">
                <a16:creationId xmlns:a16="http://schemas.microsoft.com/office/drawing/2014/main" id="{E39C7ED5-8B2C-DE4F-80CB-990D1AA7B49F}"/>
              </a:ext>
            </a:extLst>
          </p:cNvPr>
          <p:cNvGrpSpPr>
            <a:grpSpLocks/>
          </p:cNvGrpSpPr>
          <p:nvPr/>
        </p:nvGrpSpPr>
        <p:grpSpPr bwMode="auto">
          <a:xfrm>
            <a:off x="1610518" y="4406326"/>
            <a:ext cx="711200" cy="669925"/>
            <a:chOff x="-44" y="1473"/>
            <a:chExt cx="981" cy="1105"/>
          </a:xfrm>
        </p:grpSpPr>
        <p:pic>
          <p:nvPicPr>
            <p:cNvPr id="224" name="Picture 215" descr="desktop_computer_stylized_medium">
              <a:extLst>
                <a:ext uri="{FF2B5EF4-FFF2-40B4-BE49-F238E27FC236}">
                  <a16:creationId xmlns:a16="http://schemas.microsoft.com/office/drawing/2014/main" id="{E6F7AF8C-6139-A44A-B799-9DB1A4938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 name="Freeform 216">
              <a:extLst>
                <a:ext uri="{FF2B5EF4-FFF2-40B4-BE49-F238E27FC236}">
                  <a16:creationId xmlns:a16="http://schemas.microsoft.com/office/drawing/2014/main" id="{E7BE33D7-3BA9-1847-9AD9-95F7E1DEA0D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217">
            <a:extLst>
              <a:ext uri="{FF2B5EF4-FFF2-40B4-BE49-F238E27FC236}">
                <a16:creationId xmlns:a16="http://schemas.microsoft.com/office/drawing/2014/main" id="{ECE9DF28-DF72-7544-9229-870F2565D5F7}"/>
              </a:ext>
            </a:extLst>
          </p:cNvPr>
          <p:cNvGrpSpPr>
            <a:grpSpLocks/>
          </p:cNvGrpSpPr>
          <p:nvPr/>
        </p:nvGrpSpPr>
        <p:grpSpPr bwMode="auto">
          <a:xfrm flipH="1">
            <a:off x="9879806" y="4530151"/>
            <a:ext cx="711200" cy="669925"/>
            <a:chOff x="-44" y="1473"/>
            <a:chExt cx="981" cy="1105"/>
          </a:xfrm>
        </p:grpSpPr>
        <p:pic>
          <p:nvPicPr>
            <p:cNvPr id="227" name="Picture 218" descr="desktop_computer_stylized_medium">
              <a:extLst>
                <a:ext uri="{FF2B5EF4-FFF2-40B4-BE49-F238E27FC236}">
                  <a16:creationId xmlns:a16="http://schemas.microsoft.com/office/drawing/2014/main" id="{AAE1CD7B-71E4-DA44-B3BA-A6BCDDB83A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8" name="Freeform 219">
              <a:extLst>
                <a:ext uri="{FF2B5EF4-FFF2-40B4-BE49-F238E27FC236}">
                  <a16:creationId xmlns:a16="http://schemas.microsoft.com/office/drawing/2014/main" id="{E273E05C-F934-1B44-AA55-C146C99BC60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9" name="Group 220">
            <a:extLst>
              <a:ext uri="{FF2B5EF4-FFF2-40B4-BE49-F238E27FC236}">
                <a16:creationId xmlns:a16="http://schemas.microsoft.com/office/drawing/2014/main" id="{4338C4B1-DA10-CF42-9E12-96B6998CDA7B}"/>
              </a:ext>
            </a:extLst>
          </p:cNvPr>
          <p:cNvGrpSpPr>
            <a:grpSpLocks/>
          </p:cNvGrpSpPr>
          <p:nvPr/>
        </p:nvGrpSpPr>
        <p:grpSpPr bwMode="auto">
          <a:xfrm>
            <a:off x="4702968" y="3928489"/>
            <a:ext cx="358775" cy="704850"/>
            <a:chOff x="4140" y="429"/>
            <a:chExt cx="1425" cy="2396"/>
          </a:xfrm>
        </p:grpSpPr>
        <p:sp>
          <p:nvSpPr>
            <p:cNvPr id="230" name="Freeform 221">
              <a:extLst>
                <a:ext uri="{FF2B5EF4-FFF2-40B4-BE49-F238E27FC236}">
                  <a16:creationId xmlns:a16="http://schemas.microsoft.com/office/drawing/2014/main" id="{72E2375B-D2CD-524D-99CC-9AA1332B0E2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Rectangle 222">
              <a:extLst>
                <a:ext uri="{FF2B5EF4-FFF2-40B4-BE49-F238E27FC236}">
                  <a16:creationId xmlns:a16="http://schemas.microsoft.com/office/drawing/2014/main" id="{9A46A85F-576F-5549-8CE1-4D6375E6E22B}"/>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Freeform 223">
              <a:extLst>
                <a:ext uri="{FF2B5EF4-FFF2-40B4-BE49-F238E27FC236}">
                  <a16:creationId xmlns:a16="http://schemas.microsoft.com/office/drawing/2014/main" id="{2AC2D8E6-5479-B547-832A-A4D633663DE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3" name="Freeform 224">
              <a:extLst>
                <a:ext uri="{FF2B5EF4-FFF2-40B4-BE49-F238E27FC236}">
                  <a16:creationId xmlns:a16="http://schemas.microsoft.com/office/drawing/2014/main" id="{F5154C64-E9B4-9B4B-ADCB-BF7CEFAA6ED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225">
              <a:extLst>
                <a:ext uri="{FF2B5EF4-FFF2-40B4-BE49-F238E27FC236}">
                  <a16:creationId xmlns:a16="http://schemas.microsoft.com/office/drawing/2014/main" id="{20BD3C08-A36B-8C47-A9E1-98E61BCD2361}"/>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26">
              <a:extLst>
                <a:ext uri="{FF2B5EF4-FFF2-40B4-BE49-F238E27FC236}">
                  <a16:creationId xmlns:a16="http://schemas.microsoft.com/office/drawing/2014/main" id="{BA9CB11E-6522-2A4E-B926-6BB8F2D61B29}"/>
                </a:ext>
              </a:extLst>
            </p:cNvPr>
            <p:cNvGrpSpPr>
              <a:grpSpLocks/>
            </p:cNvGrpSpPr>
            <p:nvPr/>
          </p:nvGrpSpPr>
          <p:grpSpPr bwMode="auto">
            <a:xfrm>
              <a:off x="4749" y="668"/>
              <a:ext cx="581" cy="145"/>
              <a:chOff x="614" y="2568"/>
              <a:chExt cx="725" cy="139"/>
            </a:xfrm>
          </p:grpSpPr>
          <p:sp>
            <p:nvSpPr>
              <p:cNvPr id="260" name="AutoShape 227">
                <a:extLst>
                  <a:ext uri="{FF2B5EF4-FFF2-40B4-BE49-F238E27FC236}">
                    <a16:creationId xmlns:a16="http://schemas.microsoft.com/office/drawing/2014/main" id="{A66F61C7-D146-2444-9233-EEEFDA6DB534}"/>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1" name="AutoShape 228">
                <a:extLst>
                  <a:ext uri="{FF2B5EF4-FFF2-40B4-BE49-F238E27FC236}">
                    <a16:creationId xmlns:a16="http://schemas.microsoft.com/office/drawing/2014/main" id="{C237943C-1D9E-C340-92B4-E279FE5EB9A1}"/>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29">
              <a:extLst>
                <a:ext uri="{FF2B5EF4-FFF2-40B4-BE49-F238E27FC236}">
                  <a16:creationId xmlns:a16="http://schemas.microsoft.com/office/drawing/2014/main" id="{C81D6CA2-B425-4946-AE7A-8E40C0836516}"/>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7" name="Group 230">
              <a:extLst>
                <a:ext uri="{FF2B5EF4-FFF2-40B4-BE49-F238E27FC236}">
                  <a16:creationId xmlns:a16="http://schemas.microsoft.com/office/drawing/2014/main" id="{E1CF8BC0-EDFE-2A4B-A9FD-D7352BEF920B}"/>
                </a:ext>
              </a:extLst>
            </p:cNvPr>
            <p:cNvGrpSpPr>
              <a:grpSpLocks/>
            </p:cNvGrpSpPr>
            <p:nvPr/>
          </p:nvGrpSpPr>
          <p:grpSpPr bwMode="auto">
            <a:xfrm>
              <a:off x="4747" y="994"/>
              <a:ext cx="581" cy="134"/>
              <a:chOff x="614" y="2568"/>
              <a:chExt cx="725" cy="139"/>
            </a:xfrm>
          </p:grpSpPr>
          <p:sp>
            <p:nvSpPr>
              <p:cNvPr id="258" name="AutoShape 231">
                <a:extLst>
                  <a:ext uri="{FF2B5EF4-FFF2-40B4-BE49-F238E27FC236}">
                    <a16:creationId xmlns:a16="http://schemas.microsoft.com/office/drawing/2014/main" id="{0A9026E3-01D2-A044-85D9-3C22E36B944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32">
                <a:extLst>
                  <a:ext uri="{FF2B5EF4-FFF2-40B4-BE49-F238E27FC236}">
                    <a16:creationId xmlns:a16="http://schemas.microsoft.com/office/drawing/2014/main" id="{89380DF0-55D0-544B-ABE2-D6ADD8851B2B}"/>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8" name="Rectangle 233">
              <a:extLst>
                <a:ext uri="{FF2B5EF4-FFF2-40B4-BE49-F238E27FC236}">
                  <a16:creationId xmlns:a16="http://schemas.microsoft.com/office/drawing/2014/main" id="{DF34371F-6EF2-844A-9475-6B8ECC1E25C3}"/>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Rectangle 234">
              <a:extLst>
                <a:ext uri="{FF2B5EF4-FFF2-40B4-BE49-F238E27FC236}">
                  <a16:creationId xmlns:a16="http://schemas.microsoft.com/office/drawing/2014/main" id="{7BF59601-B231-7F4D-B6B7-74CA58AE9412}"/>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235">
              <a:extLst>
                <a:ext uri="{FF2B5EF4-FFF2-40B4-BE49-F238E27FC236}">
                  <a16:creationId xmlns:a16="http://schemas.microsoft.com/office/drawing/2014/main" id="{653CAD17-3E1A-0A44-BF50-DB027FAD871F}"/>
                </a:ext>
              </a:extLst>
            </p:cNvPr>
            <p:cNvGrpSpPr>
              <a:grpSpLocks/>
            </p:cNvGrpSpPr>
            <p:nvPr/>
          </p:nvGrpSpPr>
          <p:grpSpPr bwMode="auto">
            <a:xfrm>
              <a:off x="4735" y="1627"/>
              <a:ext cx="582" cy="151"/>
              <a:chOff x="614" y="2568"/>
              <a:chExt cx="725" cy="139"/>
            </a:xfrm>
          </p:grpSpPr>
          <p:sp>
            <p:nvSpPr>
              <p:cNvPr id="256" name="AutoShape 236">
                <a:extLst>
                  <a:ext uri="{FF2B5EF4-FFF2-40B4-BE49-F238E27FC236}">
                    <a16:creationId xmlns:a16="http://schemas.microsoft.com/office/drawing/2014/main" id="{2AB347AE-B389-704D-8A3A-F1B0478B7030}"/>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237">
                <a:extLst>
                  <a:ext uri="{FF2B5EF4-FFF2-40B4-BE49-F238E27FC236}">
                    <a16:creationId xmlns:a16="http://schemas.microsoft.com/office/drawing/2014/main" id="{F96FEA1E-5620-D24E-93C8-5E69D78BD082}"/>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Freeform 238">
              <a:extLst>
                <a:ext uri="{FF2B5EF4-FFF2-40B4-BE49-F238E27FC236}">
                  <a16:creationId xmlns:a16="http://schemas.microsoft.com/office/drawing/2014/main" id="{84910C8E-8844-DE49-A1A3-762F8BB12AF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2" name="Group 239">
              <a:extLst>
                <a:ext uri="{FF2B5EF4-FFF2-40B4-BE49-F238E27FC236}">
                  <a16:creationId xmlns:a16="http://schemas.microsoft.com/office/drawing/2014/main" id="{BBBD2321-95AE-9C40-B018-8ECE1F278C87}"/>
                </a:ext>
              </a:extLst>
            </p:cNvPr>
            <p:cNvGrpSpPr>
              <a:grpSpLocks/>
            </p:cNvGrpSpPr>
            <p:nvPr/>
          </p:nvGrpSpPr>
          <p:grpSpPr bwMode="auto">
            <a:xfrm>
              <a:off x="4739" y="1327"/>
              <a:ext cx="582" cy="139"/>
              <a:chOff x="614" y="2568"/>
              <a:chExt cx="725" cy="139"/>
            </a:xfrm>
          </p:grpSpPr>
          <p:sp>
            <p:nvSpPr>
              <p:cNvPr id="254" name="AutoShape 240">
                <a:extLst>
                  <a:ext uri="{FF2B5EF4-FFF2-40B4-BE49-F238E27FC236}">
                    <a16:creationId xmlns:a16="http://schemas.microsoft.com/office/drawing/2014/main" id="{5F0A8B0F-BFF3-D645-8BC2-E03084A7359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241">
                <a:extLst>
                  <a:ext uri="{FF2B5EF4-FFF2-40B4-BE49-F238E27FC236}">
                    <a16:creationId xmlns:a16="http://schemas.microsoft.com/office/drawing/2014/main" id="{F04409C4-53CF-1E47-924D-AAE899D78D5A}"/>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Rectangle 242">
              <a:extLst>
                <a:ext uri="{FF2B5EF4-FFF2-40B4-BE49-F238E27FC236}">
                  <a16:creationId xmlns:a16="http://schemas.microsoft.com/office/drawing/2014/main" id="{B79FB686-7827-8648-B573-39D9BD56AEA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Freeform 243">
              <a:extLst>
                <a:ext uri="{FF2B5EF4-FFF2-40B4-BE49-F238E27FC236}">
                  <a16:creationId xmlns:a16="http://schemas.microsoft.com/office/drawing/2014/main" id="{FDD2EBD5-F1D6-1A40-89DB-A8C30D93187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Freeform 244">
              <a:extLst>
                <a:ext uri="{FF2B5EF4-FFF2-40B4-BE49-F238E27FC236}">
                  <a16:creationId xmlns:a16="http://schemas.microsoft.com/office/drawing/2014/main" id="{CE0C4D67-AE5D-BA4D-8695-DB491DDD2F0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Oval 245">
              <a:extLst>
                <a:ext uri="{FF2B5EF4-FFF2-40B4-BE49-F238E27FC236}">
                  <a16:creationId xmlns:a16="http://schemas.microsoft.com/office/drawing/2014/main" id="{F37BD5E1-82F5-4442-A0E8-832E39193FEE}"/>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246">
              <a:extLst>
                <a:ext uri="{FF2B5EF4-FFF2-40B4-BE49-F238E27FC236}">
                  <a16:creationId xmlns:a16="http://schemas.microsoft.com/office/drawing/2014/main" id="{65CB1E0E-0881-3D44-874F-DFDC02FDDF7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AutoShape 247">
              <a:extLst>
                <a:ext uri="{FF2B5EF4-FFF2-40B4-BE49-F238E27FC236}">
                  <a16:creationId xmlns:a16="http://schemas.microsoft.com/office/drawing/2014/main" id="{6DADA001-6CFD-B446-972E-A78724803E36}"/>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AutoShape 248">
              <a:extLst>
                <a:ext uri="{FF2B5EF4-FFF2-40B4-BE49-F238E27FC236}">
                  <a16:creationId xmlns:a16="http://schemas.microsoft.com/office/drawing/2014/main" id="{3A9F1280-193F-A148-B533-A4E2BCD4EE1D}"/>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Oval 249">
              <a:extLst>
                <a:ext uri="{FF2B5EF4-FFF2-40B4-BE49-F238E27FC236}">
                  <a16:creationId xmlns:a16="http://schemas.microsoft.com/office/drawing/2014/main" id="{64151D18-1A99-BB43-8662-5409F09FC64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Oval 250">
              <a:extLst>
                <a:ext uri="{FF2B5EF4-FFF2-40B4-BE49-F238E27FC236}">
                  <a16:creationId xmlns:a16="http://schemas.microsoft.com/office/drawing/2014/main" id="{86E3B505-373D-FA41-AC57-224E553E6727}"/>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2" name="Oval 251">
              <a:extLst>
                <a:ext uri="{FF2B5EF4-FFF2-40B4-BE49-F238E27FC236}">
                  <a16:creationId xmlns:a16="http://schemas.microsoft.com/office/drawing/2014/main" id="{3E492A9C-D2EF-444F-9F40-D87F1FF8E812}"/>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252">
              <a:extLst>
                <a:ext uri="{FF2B5EF4-FFF2-40B4-BE49-F238E27FC236}">
                  <a16:creationId xmlns:a16="http://schemas.microsoft.com/office/drawing/2014/main" id="{B30ABD37-057E-DC41-B1A5-29A2C423603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7" name="Slide Number Placeholder 2">
            <a:extLst>
              <a:ext uri="{FF2B5EF4-FFF2-40B4-BE49-F238E27FC236}">
                <a16:creationId xmlns:a16="http://schemas.microsoft.com/office/drawing/2014/main" id="{7A20C98F-8CB3-904A-A136-78573229D8F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19</a:t>
            </a:fld>
            <a:endParaRPr lang="en-US" dirty="0"/>
          </a:p>
        </p:txBody>
      </p:sp>
    </p:spTree>
    <p:extLst>
      <p:ext uri="{BB962C8B-B14F-4D97-AF65-F5344CB8AC3E}">
        <p14:creationId xmlns:p14="http://schemas.microsoft.com/office/powerpoint/2010/main" val="271510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dissolve">
                                      <p:cBhvr>
                                        <p:cTn id="7" dur="500"/>
                                        <p:tgtEl>
                                          <p:spTgt spid="15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4"/>
                                        </p:tgtEl>
                                        <p:attrNameLst>
                                          <p:attrName>style.visibility</p:attrName>
                                        </p:attrNameLst>
                                      </p:cBhvr>
                                      <p:to>
                                        <p:strVal val="visible"/>
                                      </p:to>
                                    </p:set>
                                    <p:animEffect transition="in" filter="dissolve">
                                      <p:cBhvr>
                                        <p:cTn id="10" dur="500"/>
                                        <p:tgtEl>
                                          <p:spTgt spid="19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88"/>
                                        </p:tgtEl>
                                        <p:attrNameLst>
                                          <p:attrName>style.visibility</p:attrName>
                                        </p:attrNameLst>
                                      </p:cBhvr>
                                      <p:to>
                                        <p:strVal val="visible"/>
                                      </p:to>
                                    </p:set>
                                    <p:animEffect transition="in" filter="dissolve">
                                      <p:cBhvr>
                                        <p:cTn id="15" dur="500"/>
                                        <p:tgtEl>
                                          <p:spTgt spid="188"/>
                                        </p:tgtEl>
                                      </p:cBhvr>
                                    </p:animEffect>
                                  </p:childTnLst>
                                </p:cTn>
                              </p:par>
                              <p:par>
                                <p:cTn id="16" presetID="9" presetClass="entr" presetSubtype="0" fill="hold" nodeType="withEffect">
                                  <p:stCondLst>
                                    <p:cond delay="0"/>
                                  </p:stCondLst>
                                  <p:childTnLst>
                                    <p:set>
                                      <p:cBhvr>
                                        <p:cTn id="17" dur="1" fill="hold">
                                          <p:stCondLst>
                                            <p:cond delay="0"/>
                                          </p:stCondLst>
                                        </p:cTn>
                                        <p:tgtEl>
                                          <p:spTgt spid="193">
                                            <p:txEl>
                                              <p:pRg st="0" end="0"/>
                                            </p:txEl>
                                          </p:spTgt>
                                        </p:tgtEl>
                                        <p:attrNameLst>
                                          <p:attrName>style.visibility</p:attrName>
                                        </p:attrNameLst>
                                      </p:cBhvr>
                                      <p:to>
                                        <p:strVal val="visible"/>
                                      </p:to>
                                    </p:set>
                                    <p:animEffect transition="in" filter="dissolve">
                                      <p:cBhvr>
                                        <p:cTn id="18" dur="500"/>
                                        <p:tgtEl>
                                          <p:spTgt spid="19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70"/>
                                        </p:tgtEl>
                                        <p:attrNameLst>
                                          <p:attrName>style.visibility</p:attrName>
                                        </p:attrNameLst>
                                      </p:cBhvr>
                                      <p:to>
                                        <p:strVal val="visible"/>
                                      </p:to>
                                    </p:set>
                                    <p:animEffect transition="in" filter="dissolve">
                                      <p:cBhvr>
                                        <p:cTn id="23" dur="500"/>
                                        <p:tgtEl>
                                          <p:spTgt spid="170"/>
                                        </p:tgtEl>
                                      </p:cBhvr>
                                    </p:animEffect>
                                  </p:childTnLst>
                                </p:cTn>
                              </p:par>
                              <p:par>
                                <p:cTn id="24" presetID="1" presetClass="entr" presetSubtype="0" fill="hold" grpId="0" nodeType="withEffect">
                                  <p:stCondLst>
                                    <p:cond delay="0"/>
                                  </p:stCondLst>
                                  <p:childTnLst>
                                    <p:set>
                                      <p:cBhvr>
                                        <p:cTn id="25" dur="1" fill="hold">
                                          <p:stCondLst>
                                            <p:cond delay="0"/>
                                          </p:stCondLst>
                                        </p:cTn>
                                        <p:tgtEl>
                                          <p:spTgt spid="138">
                                            <p:txEl>
                                              <p:pRg st="0" end="0"/>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38">
                                            <p:txEl>
                                              <p:pRg st="1" end="1"/>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95"/>
                                        </p:tgtEl>
                                        <p:attrNameLst>
                                          <p:attrName>style.visibility</p:attrName>
                                        </p:attrNameLst>
                                      </p:cBhvr>
                                      <p:to>
                                        <p:strVal val="visible"/>
                                      </p:to>
                                    </p:set>
                                    <p:animEffect transition="in" filter="wipe(up)">
                                      <p:cBhvr>
                                        <p:cTn id="32" dur="500"/>
                                        <p:tgtEl>
                                          <p:spTgt spid="195"/>
                                        </p:tgtEl>
                                      </p:cBhvr>
                                    </p:animEffect>
                                  </p:childTnLst>
                                </p:cTn>
                              </p:par>
                            </p:childTnLst>
                          </p:cTn>
                        </p:par>
                        <p:par>
                          <p:cTn id="33" fill="hold">
                            <p:stCondLst>
                              <p:cond delay="500"/>
                            </p:stCondLst>
                            <p:childTnLst>
                              <p:par>
                                <p:cTn id="34" presetID="22" presetClass="entr" presetSubtype="8" fill="hold" nodeType="afterEffect">
                                  <p:stCondLst>
                                    <p:cond delay="0"/>
                                  </p:stCondLst>
                                  <p:childTnLst>
                                    <p:set>
                                      <p:cBhvr>
                                        <p:cTn id="35" dur="1" fill="hold">
                                          <p:stCondLst>
                                            <p:cond delay="0"/>
                                          </p:stCondLst>
                                        </p:cTn>
                                        <p:tgtEl>
                                          <p:spTgt spid="197"/>
                                        </p:tgtEl>
                                        <p:attrNameLst>
                                          <p:attrName>style.visibility</p:attrName>
                                        </p:attrNameLst>
                                      </p:cBhvr>
                                      <p:to>
                                        <p:strVal val="visible"/>
                                      </p:to>
                                    </p:set>
                                    <p:animEffect transition="in" filter="wipe(left)">
                                      <p:cBhvr>
                                        <p:cTn id="36" dur="500"/>
                                        <p:tgtEl>
                                          <p:spTgt spid="197"/>
                                        </p:tgtEl>
                                      </p:cBhvr>
                                    </p:animEffect>
                                  </p:childTnLst>
                                </p:cTn>
                              </p:par>
                              <p:par>
                                <p:cTn id="37" presetID="22" presetClass="entr" presetSubtype="8" fill="hold" nodeType="withEffect">
                                  <p:stCondLst>
                                    <p:cond delay="0"/>
                                  </p:stCondLst>
                                  <p:childTnLst>
                                    <p:set>
                                      <p:cBhvr>
                                        <p:cTn id="38" dur="1" fill="hold">
                                          <p:stCondLst>
                                            <p:cond delay="0"/>
                                          </p:stCondLst>
                                        </p:cTn>
                                        <p:tgtEl>
                                          <p:spTgt spid="207"/>
                                        </p:tgtEl>
                                        <p:attrNameLst>
                                          <p:attrName>style.visibility</p:attrName>
                                        </p:attrNameLst>
                                      </p:cBhvr>
                                      <p:to>
                                        <p:strVal val="visible"/>
                                      </p:to>
                                    </p:set>
                                    <p:animEffect transition="in" filter="wipe(left)">
                                      <p:cBhvr>
                                        <p:cTn id="39" dur="500"/>
                                        <p:tgtEl>
                                          <p:spTgt spid="207"/>
                                        </p:tgtEl>
                                      </p:cBhvr>
                                    </p:animEffect>
                                  </p:childTnLst>
                                </p:cTn>
                              </p:par>
                            </p:childTnLst>
                          </p:cTn>
                        </p:par>
                        <p:par>
                          <p:cTn id="40" fill="hold">
                            <p:stCondLst>
                              <p:cond delay="1000"/>
                            </p:stCondLst>
                            <p:childTnLst>
                              <p:par>
                                <p:cTn id="41" presetID="22" presetClass="entr" presetSubtype="4" fill="hold" nodeType="afterEffect">
                                  <p:stCondLst>
                                    <p:cond delay="0"/>
                                  </p:stCondLst>
                                  <p:childTnLst>
                                    <p:set>
                                      <p:cBhvr>
                                        <p:cTn id="42" dur="1" fill="hold">
                                          <p:stCondLst>
                                            <p:cond delay="0"/>
                                          </p:stCondLst>
                                        </p:cTn>
                                        <p:tgtEl>
                                          <p:spTgt spid="196"/>
                                        </p:tgtEl>
                                        <p:attrNameLst>
                                          <p:attrName>style.visibility</p:attrName>
                                        </p:attrNameLst>
                                      </p:cBhvr>
                                      <p:to>
                                        <p:strVal val="visible"/>
                                      </p:to>
                                    </p:set>
                                    <p:animEffect transition="in" filter="wipe(down)">
                                      <p:cBhvr>
                                        <p:cTn id="43" dur="500"/>
                                        <p:tgtEl>
                                          <p:spTgt spid="19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198"/>
                                        </p:tgtEl>
                                        <p:attrNameLst>
                                          <p:attrName>style.visibility</p:attrName>
                                        </p:attrNameLst>
                                      </p:cBhvr>
                                      <p:to>
                                        <p:strVal val="visible"/>
                                      </p:to>
                                    </p:set>
                                    <p:animEffect transition="in" filter="wipe(up)">
                                      <p:cBhvr>
                                        <p:cTn id="48" dur="500"/>
                                        <p:tgtEl>
                                          <p:spTgt spid="198"/>
                                        </p:tgtEl>
                                      </p:cBhvr>
                                    </p:animEffect>
                                  </p:childTnLst>
                                </p:cTn>
                              </p:par>
                            </p:childTnLst>
                          </p:cTn>
                        </p:par>
                        <p:par>
                          <p:cTn id="49" fill="hold">
                            <p:stCondLst>
                              <p:cond delay="500"/>
                            </p:stCondLst>
                            <p:childTnLst>
                              <p:par>
                                <p:cTn id="50" presetID="22" presetClass="entr" presetSubtype="2" fill="hold" nodeType="afterEffect">
                                  <p:stCondLst>
                                    <p:cond delay="0"/>
                                  </p:stCondLst>
                                  <p:childTnLst>
                                    <p:set>
                                      <p:cBhvr>
                                        <p:cTn id="51" dur="1" fill="hold">
                                          <p:stCondLst>
                                            <p:cond delay="0"/>
                                          </p:stCondLst>
                                        </p:cTn>
                                        <p:tgtEl>
                                          <p:spTgt spid="199"/>
                                        </p:tgtEl>
                                        <p:attrNameLst>
                                          <p:attrName>style.visibility</p:attrName>
                                        </p:attrNameLst>
                                      </p:cBhvr>
                                      <p:to>
                                        <p:strVal val="visible"/>
                                      </p:to>
                                    </p:set>
                                    <p:animEffect transition="in" filter="wipe(right)">
                                      <p:cBhvr>
                                        <p:cTn id="52" dur="500"/>
                                        <p:tgtEl>
                                          <p:spTgt spid="199"/>
                                        </p:tgtEl>
                                      </p:cBhvr>
                                    </p:animEffect>
                                  </p:childTnLst>
                                </p:cTn>
                              </p:par>
                              <p:par>
                                <p:cTn id="53" presetID="22" presetClass="entr" presetSubtype="2" fill="hold" nodeType="withEffect">
                                  <p:stCondLst>
                                    <p:cond delay="0"/>
                                  </p:stCondLst>
                                  <p:childTnLst>
                                    <p:set>
                                      <p:cBhvr>
                                        <p:cTn id="54" dur="1" fill="hold">
                                          <p:stCondLst>
                                            <p:cond delay="0"/>
                                          </p:stCondLst>
                                        </p:cTn>
                                        <p:tgtEl>
                                          <p:spTgt spid="211"/>
                                        </p:tgtEl>
                                        <p:attrNameLst>
                                          <p:attrName>style.visibility</p:attrName>
                                        </p:attrNameLst>
                                      </p:cBhvr>
                                      <p:to>
                                        <p:strVal val="visible"/>
                                      </p:to>
                                    </p:set>
                                    <p:animEffect transition="in" filter="wipe(right)">
                                      <p:cBhvr>
                                        <p:cTn id="55" dur="500"/>
                                        <p:tgtEl>
                                          <p:spTgt spid="211"/>
                                        </p:tgtEl>
                                      </p:cBhvr>
                                    </p:animEffect>
                                  </p:childTnLst>
                                </p:cTn>
                              </p:par>
                            </p:childTnLst>
                          </p:cTn>
                        </p:par>
                        <p:par>
                          <p:cTn id="56" fill="hold">
                            <p:stCondLst>
                              <p:cond delay="1000"/>
                            </p:stCondLst>
                            <p:childTnLst>
                              <p:par>
                                <p:cTn id="57" presetID="22" presetClass="entr" presetSubtype="4" fill="hold" nodeType="afterEffect">
                                  <p:stCondLst>
                                    <p:cond delay="0"/>
                                  </p:stCondLst>
                                  <p:childTnLst>
                                    <p:set>
                                      <p:cBhvr>
                                        <p:cTn id="58" dur="1" fill="hold">
                                          <p:stCondLst>
                                            <p:cond delay="0"/>
                                          </p:stCondLst>
                                        </p:cTn>
                                        <p:tgtEl>
                                          <p:spTgt spid="200"/>
                                        </p:tgtEl>
                                        <p:attrNameLst>
                                          <p:attrName>style.visibility</p:attrName>
                                        </p:attrNameLst>
                                      </p:cBhvr>
                                      <p:to>
                                        <p:strVal val="visible"/>
                                      </p:to>
                                    </p:set>
                                    <p:animEffect transition="in" filter="wipe(down)">
                                      <p:cBhvr>
                                        <p:cTn id="59" dur="500"/>
                                        <p:tgtEl>
                                          <p:spTgt spid="20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204"/>
                                        </p:tgtEl>
                                        <p:attrNameLst>
                                          <p:attrName>style.visibility</p:attrName>
                                        </p:attrNameLst>
                                      </p:cBhvr>
                                      <p:to>
                                        <p:strVal val="visible"/>
                                      </p:to>
                                    </p:set>
                                    <p:animEffect transition="in" filter="wipe(up)">
                                      <p:cBhvr>
                                        <p:cTn id="64" dur="500"/>
                                        <p:tgtEl>
                                          <p:spTgt spid="204"/>
                                        </p:tgtEl>
                                      </p:cBhvr>
                                    </p:animEffect>
                                  </p:childTnLst>
                                </p:cTn>
                              </p:par>
                            </p:childTnLst>
                          </p:cTn>
                        </p:par>
                        <p:par>
                          <p:cTn id="65" fill="hold">
                            <p:stCondLst>
                              <p:cond delay="500"/>
                            </p:stCondLst>
                            <p:childTnLst>
                              <p:par>
                                <p:cTn id="66" presetID="22" presetClass="entr" presetSubtype="8" fill="hold" nodeType="afterEffect">
                                  <p:stCondLst>
                                    <p:cond delay="0"/>
                                  </p:stCondLst>
                                  <p:childTnLst>
                                    <p:set>
                                      <p:cBhvr>
                                        <p:cTn id="67" dur="1" fill="hold">
                                          <p:stCondLst>
                                            <p:cond delay="0"/>
                                          </p:stCondLst>
                                        </p:cTn>
                                        <p:tgtEl>
                                          <p:spTgt spid="206"/>
                                        </p:tgtEl>
                                        <p:attrNameLst>
                                          <p:attrName>style.visibility</p:attrName>
                                        </p:attrNameLst>
                                      </p:cBhvr>
                                      <p:to>
                                        <p:strVal val="visible"/>
                                      </p:to>
                                    </p:set>
                                    <p:animEffect transition="in" filter="wipe(left)">
                                      <p:cBhvr>
                                        <p:cTn id="68" dur="500"/>
                                        <p:tgtEl>
                                          <p:spTgt spid="206"/>
                                        </p:tgtEl>
                                      </p:cBhvr>
                                    </p:animEffect>
                                  </p:childTnLst>
                                </p:cTn>
                              </p:par>
                              <p:par>
                                <p:cTn id="69" presetID="22" presetClass="entr" presetSubtype="8" fill="hold" nodeType="withEffect">
                                  <p:stCondLst>
                                    <p:cond delay="0"/>
                                  </p:stCondLst>
                                  <p:childTnLst>
                                    <p:set>
                                      <p:cBhvr>
                                        <p:cTn id="70" dur="1" fill="hold">
                                          <p:stCondLst>
                                            <p:cond delay="0"/>
                                          </p:stCondLst>
                                        </p:cTn>
                                        <p:tgtEl>
                                          <p:spTgt spid="215"/>
                                        </p:tgtEl>
                                        <p:attrNameLst>
                                          <p:attrName>style.visibility</p:attrName>
                                        </p:attrNameLst>
                                      </p:cBhvr>
                                      <p:to>
                                        <p:strVal val="visible"/>
                                      </p:to>
                                    </p:set>
                                    <p:animEffect transition="in" filter="wipe(left)">
                                      <p:cBhvr>
                                        <p:cTn id="71" dur="500"/>
                                        <p:tgtEl>
                                          <p:spTgt spid="215"/>
                                        </p:tgtEl>
                                      </p:cBhvr>
                                    </p:animEffect>
                                  </p:childTnLst>
                                </p:cTn>
                              </p:par>
                            </p:childTnLst>
                          </p:cTn>
                        </p:par>
                        <p:par>
                          <p:cTn id="72" fill="hold">
                            <p:stCondLst>
                              <p:cond delay="1000"/>
                            </p:stCondLst>
                            <p:childTnLst>
                              <p:par>
                                <p:cTn id="73" presetID="22" presetClass="entr" presetSubtype="4" fill="hold" nodeType="afterEffect">
                                  <p:stCondLst>
                                    <p:cond delay="0"/>
                                  </p:stCondLst>
                                  <p:childTnLst>
                                    <p:set>
                                      <p:cBhvr>
                                        <p:cTn id="74" dur="1" fill="hold">
                                          <p:stCondLst>
                                            <p:cond delay="0"/>
                                          </p:stCondLst>
                                        </p:cTn>
                                        <p:tgtEl>
                                          <p:spTgt spid="202"/>
                                        </p:tgtEl>
                                        <p:attrNameLst>
                                          <p:attrName>style.visibility</p:attrName>
                                        </p:attrNameLst>
                                      </p:cBhvr>
                                      <p:to>
                                        <p:strVal val="visible"/>
                                      </p:to>
                                    </p:set>
                                    <p:animEffect transition="in" filter="wipe(down)">
                                      <p:cBhvr>
                                        <p:cTn id="75" dur="500"/>
                                        <p:tgtEl>
                                          <p:spTgt spid="202"/>
                                        </p:tgtEl>
                                      </p:cBhvr>
                                    </p:animEffect>
                                  </p:childTnLst>
                                </p:cTn>
                              </p:par>
                            </p:childTnLst>
                          </p:cTn>
                        </p:par>
                        <p:par>
                          <p:cTn id="76" fill="hold">
                            <p:stCondLst>
                              <p:cond delay="1500"/>
                            </p:stCondLst>
                            <p:childTnLst>
                              <p:par>
                                <p:cTn id="77" presetID="22" presetClass="entr" presetSubtype="1" fill="hold" nodeType="afterEffect">
                                  <p:stCondLst>
                                    <p:cond delay="0"/>
                                  </p:stCondLst>
                                  <p:childTnLst>
                                    <p:set>
                                      <p:cBhvr>
                                        <p:cTn id="78" dur="1" fill="hold">
                                          <p:stCondLst>
                                            <p:cond delay="0"/>
                                          </p:stCondLst>
                                        </p:cTn>
                                        <p:tgtEl>
                                          <p:spTgt spid="201"/>
                                        </p:tgtEl>
                                        <p:attrNameLst>
                                          <p:attrName>style.visibility</p:attrName>
                                        </p:attrNameLst>
                                      </p:cBhvr>
                                      <p:to>
                                        <p:strVal val="visible"/>
                                      </p:to>
                                    </p:set>
                                    <p:animEffect transition="in" filter="wipe(up)">
                                      <p:cBhvr>
                                        <p:cTn id="79" dur="500"/>
                                        <p:tgtEl>
                                          <p:spTgt spid="201"/>
                                        </p:tgtEl>
                                      </p:cBhvr>
                                    </p:animEffect>
                                  </p:childTnLst>
                                </p:cTn>
                              </p:par>
                            </p:childTnLst>
                          </p:cTn>
                        </p:par>
                        <p:par>
                          <p:cTn id="80" fill="hold">
                            <p:stCondLst>
                              <p:cond delay="2000"/>
                            </p:stCondLst>
                            <p:childTnLst>
                              <p:par>
                                <p:cTn id="81" presetID="22" presetClass="entr" presetSubtype="2" fill="hold" nodeType="afterEffect">
                                  <p:stCondLst>
                                    <p:cond delay="0"/>
                                  </p:stCondLst>
                                  <p:childTnLst>
                                    <p:set>
                                      <p:cBhvr>
                                        <p:cTn id="82" dur="1" fill="hold">
                                          <p:stCondLst>
                                            <p:cond delay="0"/>
                                          </p:stCondLst>
                                        </p:cTn>
                                        <p:tgtEl>
                                          <p:spTgt spid="205"/>
                                        </p:tgtEl>
                                        <p:attrNameLst>
                                          <p:attrName>style.visibility</p:attrName>
                                        </p:attrNameLst>
                                      </p:cBhvr>
                                      <p:to>
                                        <p:strVal val="visible"/>
                                      </p:to>
                                    </p:set>
                                    <p:animEffect transition="in" filter="wipe(right)">
                                      <p:cBhvr>
                                        <p:cTn id="83" dur="500"/>
                                        <p:tgtEl>
                                          <p:spTgt spid="205"/>
                                        </p:tgtEl>
                                      </p:cBhvr>
                                    </p:animEffect>
                                  </p:childTnLst>
                                </p:cTn>
                              </p:par>
                              <p:par>
                                <p:cTn id="84" presetID="22" presetClass="entr" presetSubtype="2" fill="hold" nodeType="withEffect">
                                  <p:stCondLst>
                                    <p:cond delay="0"/>
                                  </p:stCondLst>
                                  <p:childTnLst>
                                    <p:set>
                                      <p:cBhvr>
                                        <p:cTn id="85" dur="1" fill="hold">
                                          <p:stCondLst>
                                            <p:cond delay="0"/>
                                          </p:stCondLst>
                                        </p:cTn>
                                        <p:tgtEl>
                                          <p:spTgt spid="219"/>
                                        </p:tgtEl>
                                        <p:attrNameLst>
                                          <p:attrName>style.visibility</p:attrName>
                                        </p:attrNameLst>
                                      </p:cBhvr>
                                      <p:to>
                                        <p:strVal val="visible"/>
                                      </p:to>
                                    </p:set>
                                    <p:animEffect transition="in" filter="wipe(right)">
                                      <p:cBhvr>
                                        <p:cTn id="86" dur="500"/>
                                        <p:tgtEl>
                                          <p:spTgt spid="219"/>
                                        </p:tgtEl>
                                      </p:cBhvr>
                                    </p:animEffect>
                                  </p:childTnLst>
                                </p:cTn>
                              </p:par>
                            </p:childTnLst>
                          </p:cTn>
                        </p:par>
                        <p:par>
                          <p:cTn id="87" fill="hold">
                            <p:stCondLst>
                              <p:cond delay="2500"/>
                            </p:stCondLst>
                            <p:childTnLst>
                              <p:par>
                                <p:cTn id="88" presetID="22" presetClass="entr" presetSubtype="4" fill="hold" nodeType="afterEffect">
                                  <p:stCondLst>
                                    <p:cond delay="0"/>
                                  </p:stCondLst>
                                  <p:childTnLst>
                                    <p:set>
                                      <p:cBhvr>
                                        <p:cTn id="89" dur="1" fill="hold">
                                          <p:stCondLst>
                                            <p:cond delay="0"/>
                                          </p:stCondLst>
                                        </p:cTn>
                                        <p:tgtEl>
                                          <p:spTgt spid="203"/>
                                        </p:tgtEl>
                                        <p:attrNameLst>
                                          <p:attrName>style.visibility</p:attrName>
                                        </p:attrNameLst>
                                      </p:cBhvr>
                                      <p:to>
                                        <p:strVal val="visible"/>
                                      </p:to>
                                    </p:set>
                                    <p:animEffect transition="in" filter="wipe(down)">
                                      <p:cBhvr>
                                        <p:cTn id="90"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build="p"/>
      <p:bldP spid="19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overview</a:t>
            </a:r>
            <a:endParaRPr lang="en-US" sz="4400" dirty="0"/>
          </a:p>
        </p:txBody>
      </p:sp>
      <p:sp>
        <p:nvSpPr>
          <p:cNvPr id="4" name="Content Placeholder 3">
            <a:extLst>
              <a:ext uri="{FF2B5EF4-FFF2-40B4-BE49-F238E27FC236}">
                <a16:creationId xmlns:a16="http://schemas.microsoft.com/office/drawing/2014/main" id="{F6E2ACD2-5E28-0840-A1E8-F9AB901FE8BC}"/>
              </a:ext>
            </a:extLst>
          </p:cNvPr>
          <p:cNvSpPr>
            <a:spLocks noGrp="1"/>
          </p:cNvSpPr>
          <p:nvPr>
            <p:ph sz="half" idx="1"/>
          </p:nvPr>
        </p:nvSpPr>
        <p:spPr>
          <a:xfrm>
            <a:off x="781763" y="1253331"/>
            <a:ext cx="4842088" cy="4351338"/>
          </a:xfrm>
        </p:spPr>
        <p:txBody>
          <a:bodyPr>
            <a:noAutofit/>
          </a:bodyPr>
          <a:lstStyle/>
          <a:p>
            <a:pPr marL="11113" indent="0">
              <a:buNone/>
            </a:pPr>
            <a:r>
              <a:rPr lang="en-US" altLang="en-US" sz="3200" i="1" dirty="0">
                <a:solidFill>
                  <a:srgbClr val="CC0000"/>
                </a:solidFill>
                <a:latin typeface="Calibri" panose="020F0502020204030204" pitchFamily="34" charset="0"/>
                <a:cs typeface="Calibri" panose="020F0502020204030204" pitchFamily="34" charset="0"/>
              </a:rPr>
              <a:t>Our goal:</a:t>
            </a:r>
            <a:r>
              <a:rPr lang="en-US" altLang="en-US" sz="3200" i="1" dirty="0">
                <a:latin typeface="Calibri" panose="020F0502020204030204" pitchFamily="34" charset="0"/>
                <a:cs typeface="Calibri" panose="020F0502020204030204" pitchFamily="34" charset="0"/>
              </a:rPr>
              <a:t> </a:t>
            </a:r>
          </a:p>
          <a:p>
            <a:pPr marL="400050" indent="-285750">
              <a:buFont typeface="Wingdings" charset="2"/>
              <a:buChar char="§"/>
              <a:defRPr/>
            </a:pPr>
            <a:r>
              <a:rPr lang="en-US" sz="3200" dirty="0"/>
              <a:t>understand 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endParaRPr lang="en-US" sz="3200" dirty="0"/>
          </a:p>
          <a:p>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68416" y="1815962"/>
            <a:ext cx="5994400" cy="4799013"/>
          </a:xfrm>
        </p:spPr>
        <p:txBody>
          <a:bodyPr>
            <a:normAutofit/>
          </a:bodyPr>
          <a:lstStyle/>
          <a:p>
            <a:pPr marL="457200" indent="-285750">
              <a:buFont typeface="Wingdings" charset="2"/>
              <a:buChar char="§"/>
              <a:defRPr/>
            </a:pPr>
            <a:r>
              <a:rPr lang="en-US" sz="3200" dirty="0"/>
              <a:t>learn about Internet transport layer protocols:</a:t>
            </a:r>
          </a:p>
          <a:p>
            <a:pPr lvl="1">
              <a:buFont typeface="Arial"/>
              <a:buChar char="•"/>
              <a:defRPr/>
            </a:pPr>
            <a:r>
              <a:rPr lang="en-US" sz="2800" dirty="0"/>
              <a:t>UDP: connectionless transport</a:t>
            </a:r>
          </a:p>
          <a:p>
            <a:pPr lvl="1">
              <a:buFont typeface="Arial"/>
              <a:buChar char="•"/>
              <a:defRPr/>
            </a:pPr>
            <a:r>
              <a:rPr lang="en-US" sz="2800" dirty="0"/>
              <a:t>TCP: connection-oriented reliable transport</a:t>
            </a:r>
          </a:p>
          <a:p>
            <a:pPr lvl="1">
              <a:buFont typeface="Arial"/>
              <a:buChar char="•"/>
              <a:defRPr/>
            </a:pPr>
            <a:r>
              <a:rPr lang="en-US" sz="2800" dirty="0"/>
              <a:t>TCP congestion control</a:t>
            </a:r>
            <a:endParaRPr lang="en-US"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11084F46-D79C-3048-9B21-CEBC66650819}"/>
              </a:ext>
            </a:extLst>
          </p:cNvPr>
          <p:cNvSpPr>
            <a:spLocks noGrp="1"/>
          </p:cNvSpPr>
          <p:nvPr>
            <p:ph type="sldNum" sz="quarter" idx="4"/>
          </p:nvPr>
        </p:nvSpPr>
        <p:spPr>
          <a:xfrm>
            <a:off x="9219616" y="6454664"/>
            <a:ext cx="2743200" cy="365125"/>
          </a:xfrm>
        </p:spPr>
        <p:txBody>
          <a:bodyPr/>
          <a:lstStyle/>
          <a:p>
            <a:r>
              <a:rPr lang="en-US" dirty="0"/>
              <a:t>Transport Layer: 3-</a:t>
            </a:r>
            <a:fld id="{C4204591-24BD-A542-B9D5-F8D8A88D2FEE}" type="slidenum">
              <a:rPr lang="en-US" smtClean="0"/>
              <a:pPr/>
              <a:t>2</a:t>
            </a:fld>
            <a:endParaRPr lang="en-US" dirty="0"/>
          </a:p>
        </p:txBody>
      </p:sp>
    </p:spTree>
    <p:extLst>
      <p:ext uri="{BB962C8B-B14F-4D97-AF65-F5344CB8AC3E}">
        <p14:creationId xmlns:p14="http://schemas.microsoft.com/office/powerpoint/2010/main" val="4215190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89" y="1495768"/>
            <a:ext cx="4770837" cy="294261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762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socket identified by </a:t>
            </a: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4-</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tuple: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port number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port number</a:t>
            </a:r>
          </a:p>
        </p:txBody>
      </p:sp>
      <p:sp>
        <p:nvSpPr>
          <p:cNvPr id="129" name="Rectangle 4">
            <a:extLst>
              <a:ext uri="{FF2B5EF4-FFF2-40B4-BE49-F238E27FC236}">
                <a16:creationId xmlns:a16="http://schemas.microsoft.com/office/drawing/2014/main" id="{C6672EA0-BD4C-AA4C-B327-560672E6A24F}"/>
              </a:ext>
            </a:extLst>
          </p:cNvPr>
          <p:cNvSpPr txBox="1">
            <a:spLocks noChangeArrowheads="1"/>
          </p:cNvSpPr>
          <p:nvPr/>
        </p:nvSpPr>
        <p:spPr>
          <a:xfrm>
            <a:off x="6476415" y="1510775"/>
            <a:ext cx="5036711" cy="497477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8313" marR="0" lvl="0" indent="-2889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server may support many simultaneous TCP sockets: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identified by its own 4-tuple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associated with a different connecting client</a:t>
            </a:r>
          </a:p>
        </p:txBody>
      </p:sp>
      <p:sp>
        <p:nvSpPr>
          <p:cNvPr id="6" name="Rectangle 3">
            <a:extLst>
              <a:ext uri="{FF2B5EF4-FFF2-40B4-BE49-F238E27FC236}">
                <a16:creationId xmlns:a16="http://schemas.microsoft.com/office/drawing/2014/main" id="{2C2F9B28-FDD9-B047-936F-1DE26AECFD6E}"/>
              </a:ext>
            </a:extLst>
          </p:cNvPr>
          <p:cNvSpPr txBox="1">
            <a:spLocks noChangeArrowheads="1"/>
          </p:cNvSpPr>
          <p:nvPr/>
        </p:nvSpPr>
        <p:spPr>
          <a:xfrm>
            <a:off x="784324" y="4284442"/>
            <a:ext cx="4770837" cy="22285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698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demux: receiver uses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all four values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(4-tuple)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to direct segment to appropriate socket</a:t>
            </a:r>
          </a:p>
        </p:txBody>
      </p:sp>
      <p:sp>
        <p:nvSpPr>
          <p:cNvPr id="7" name="Slide Number Placeholder 2">
            <a:extLst>
              <a:ext uri="{FF2B5EF4-FFF2-40B4-BE49-F238E27FC236}">
                <a16:creationId xmlns:a16="http://schemas.microsoft.com/office/drawing/2014/main" id="{AE4D1361-EDC2-E64C-B2A5-339968681A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20</a:t>
            </a:fld>
            <a:endParaRPr lang="en-US" dirty="0"/>
          </a:p>
        </p:txBody>
      </p:sp>
    </p:spTree>
    <p:extLst>
      <p:ext uri="{BB962C8B-B14F-4D97-AF65-F5344CB8AC3E}">
        <p14:creationId xmlns:p14="http://schemas.microsoft.com/office/powerpoint/2010/main" val="134549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9"/>
                                        </p:tgtEl>
                                        <p:attrNameLst>
                                          <p:attrName>style.visibility</p:attrName>
                                        </p:attrNameLst>
                                      </p:cBhvr>
                                      <p:to>
                                        <p:strVal val="visible"/>
                                      </p:to>
                                    </p:set>
                                    <p:animEffect transition="in" filter="dissolve">
                                      <p:cBhvr>
                                        <p:cTn id="12"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 example</a:t>
            </a:r>
          </a:p>
        </p:txBody>
      </p:sp>
      <p:sp>
        <p:nvSpPr>
          <p:cNvPr id="525" name="Freeform 5">
            <a:extLst>
              <a:ext uri="{FF2B5EF4-FFF2-40B4-BE49-F238E27FC236}">
                <a16:creationId xmlns:a16="http://schemas.microsoft.com/office/drawing/2014/main" id="{7563D6BB-009E-434A-9515-A6EAB0387E14}"/>
              </a:ext>
            </a:extLst>
          </p:cNvPr>
          <p:cNvSpPr>
            <a:spLocks/>
          </p:cNvSpPr>
          <p:nvPr/>
        </p:nvSpPr>
        <p:spPr bwMode="auto">
          <a:xfrm>
            <a:off x="4454236" y="1478017"/>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6" name="Freeform 6">
            <a:extLst>
              <a:ext uri="{FF2B5EF4-FFF2-40B4-BE49-F238E27FC236}">
                <a16:creationId xmlns:a16="http://schemas.microsoft.com/office/drawing/2014/main" id="{C4ABCFDA-E140-9C42-81C9-A5B5F6C446B3}"/>
              </a:ext>
            </a:extLst>
          </p:cNvPr>
          <p:cNvSpPr>
            <a:spLocks/>
          </p:cNvSpPr>
          <p:nvPr/>
        </p:nvSpPr>
        <p:spPr bwMode="auto">
          <a:xfrm>
            <a:off x="2052349" y="1657405"/>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7" name="Rectangle 23">
            <a:extLst>
              <a:ext uri="{FF2B5EF4-FFF2-40B4-BE49-F238E27FC236}">
                <a16:creationId xmlns:a16="http://schemas.microsoft.com/office/drawing/2014/main" id="{614F9B0E-1109-CC4B-8E75-55A6C74E6801}"/>
              </a:ext>
            </a:extLst>
          </p:cNvPr>
          <p:cNvSpPr>
            <a:spLocks noChangeArrowheads="1"/>
          </p:cNvSpPr>
          <p:nvPr/>
        </p:nvSpPr>
        <p:spPr bwMode="auto">
          <a:xfrm>
            <a:off x="2568286" y="1624067"/>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8" name="Rectangle 24">
            <a:extLst>
              <a:ext uri="{FF2B5EF4-FFF2-40B4-BE49-F238E27FC236}">
                <a16:creationId xmlns:a16="http://schemas.microsoft.com/office/drawing/2014/main" id="{CBD89C10-5030-2D42-A25D-BFEC970A8F20}"/>
              </a:ext>
            </a:extLst>
          </p:cNvPr>
          <p:cNvSpPr>
            <a:spLocks noChangeArrowheads="1"/>
          </p:cNvSpPr>
          <p:nvPr/>
        </p:nvSpPr>
        <p:spPr bwMode="auto">
          <a:xfrm>
            <a:off x="2530186" y="1678042"/>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9" name="Line 25">
            <a:extLst>
              <a:ext uri="{FF2B5EF4-FFF2-40B4-BE49-F238E27FC236}">
                <a16:creationId xmlns:a16="http://schemas.microsoft.com/office/drawing/2014/main" id="{8D7EF085-D57A-E243-98DA-BEAC54BDE621}"/>
              </a:ext>
            </a:extLst>
          </p:cNvPr>
          <p:cNvSpPr>
            <a:spLocks noChangeShapeType="1"/>
          </p:cNvSpPr>
          <p:nvPr/>
        </p:nvSpPr>
        <p:spPr bwMode="auto">
          <a:xfrm>
            <a:off x="2539711" y="2438455"/>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0" name="Text Box 26">
            <a:extLst>
              <a:ext uri="{FF2B5EF4-FFF2-40B4-BE49-F238E27FC236}">
                <a16:creationId xmlns:a16="http://schemas.microsoft.com/office/drawing/2014/main" id="{0ED9175A-7497-DD4F-9C18-ACF0B19F7B51}"/>
              </a:ext>
            </a:extLst>
          </p:cNvPr>
          <p:cNvSpPr txBox="1">
            <a:spLocks noChangeArrowheads="1"/>
          </p:cNvSpPr>
          <p:nvPr/>
        </p:nvSpPr>
        <p:spPr bwMode="auto">
          <a:xfrm>
            <a:off x="2496849" y="242099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31" name="Line 27">
            <a:extLst>
              <a:ext uri="{FF2B5EF4-FFF2-40B4-BE49-F238E27FC236}">
                <a16:creationId xmlns:a16="http://schemas.microsoft.com/office/drawing/2014/main" id="{FD58D124-018E-3848-9BB8-DBD51A4D851F}"/>
              </a:ext>
            </a:extLst>
          </p:cNvPr>
          <p:cNvSpPr>
            <a:spLocks noChangeShapeType="1"/>
          </p:cNvSpPr>
          <p:nvPr/>
        </p:nvSpPr>
        <p:spPr bwMode="auto">
          <a:xfrm>
            <a:off x="2547649" y="2759130"/>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2" name="Line 28">
            <a:extLst>
              <a:ext uri="{FF2B5EF4-FFF2-40B4-BE49-F238E27FC236}">
                <a16:creationId xmlns:a16="http://schemas.microsoft.com/office/drawing/2014/main" id="{15074162-585A-BC41-91A3-96670F676188}"/>
              </a:ext>
            </a:extLst>
          </p:cNvPr>
          <p:cNvSpPr>
            <a:spLocks noChangeShapeType="1"/>
          </p:cNvSpPr>
          <p:nvPr/>
        </p:nvSpPr>
        <p:spPr bwMode="auto">
          <a:xfrm>
            <a:off x="2533361" y="306869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Line 29">
            <a:extLst>
              <a:ext uri="{FF2B5EF4-FFF2-40B4-BE49-F238E27FC236}">
                <a16:creationId xmlns:a16="http://schemas.microsoft.com/office/drawing/2014/main" id="{23B1C83D-9CD1-7141-80E9-B23AF1A120DD}"/>
              </a:ext>
            </a:extLst>
          </p:cNvPr>
          <p:cNvSpPr>
            <a:spLocks noChangeShapeType="1"/>
          </p:cNvSpPr>
          <p:nvPr/>
        </p:nvSpPr>
        <p:spPr bwMode="auto">
          <a:xfrm>
            <a:off x="2533361" y="335444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4" name="Text Box 26">
            <a:extLst>
              <a:ext uri="{FF2B5EF4-FFF2-40B4-BE49-F238E27FC236}">
                <a16:creationId xmlns:a16="http://schemas.microsoft.com/office/drawing/2014/main" id="{18FD1BAC-22E0-E743-8D85-AD83603D9B8E}"/>
              </a:ext>
            </a:extLst>
          </p:cNvPr>
          <p:cNvSpPr txBox="1">
            <a:spLocks noChangeArrowheads="1"/>
          </p:cNvSpPr>
          <p:nvPr/>
        </p:nvSpPr>
        <p:spPr bwMode="auto">
          <a:xfrm>
            <a:off x="2531774" y="16685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35" name="Text Box 26">
            <a:extLst>
              <a:ext uri="{FF2B5EF4-FFF2-40B4-BE49-F238E27FC236}">
                <a16:creationId xmlns:a16="http://schemas.microsoft.com/office/drawing/2014/main" id="{FA894B51-006F-1749-B20E-08F2DE8012E4}"/>
              </a:ext>
            </a:extLst>
          </p:cNvPr>
          <p:cNvSpPr txBox="1">
            <a:spLocks noChangeArrowheads="1"/>
          </p:cNvSpPr>
          <p:nvPr/>
        </p:nvSpPr>
        <p:spPr bwMode="auto">
          <a:xfrm>
            <a:off x="2487324" y="3325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36" name="Text Box 26">
            <a:extLst>
              <a:ext uri="{FF2B5EF4-FFF2-40B4-BE49-F238E27FC236}">
                <a16:creationId xmlns:a16="http://schemas.microsoft.com/office/drawing/2014/main" id="{986C06D0-2FCC-3C4A-8B26-E47FEACB6A76}"/>
              </a:ext>
            </a:extLst>
          </p:cNvPr>
          <p:cNvSpPr txBox="1">
            <a:spLocks noChangeArrowheads="1"/>
          </p:cNvSpPr>
          <p:nvPr/>
        </p:nvSpPr>
        <p:spPr bwMode="auto">
          <a:xfrm>
            <a:off x="2506374" y="30401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37" name="Text Box 26">
            <a:extLst>
              <a:ext uri="{FF2B5EF4-FFF2-40B4-BE49-F238E27FC236}">
                <a16:creationId xmlns:a16="http://schemas.microsoft.com/office/drawing/2014/main" id="{D076C0F4-C178-3E40-A5A0-D9949817A0D5}"/>
              </a:ext>
            </a:extLst>
          </p:cNvPr>
          <p:cNvSpPr txBox="1">
            <a:spLocks noChangeArrowheads="1"/>
          </p:cNvSpPr>
          <p:nvPr/>
        </p:nvSpPr>
        <p:spPr bwMode="auto">
          <a:xfrm>
            <a:off x="2496849" y="274484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38" name="Oval 19">
            <a:extLst>
              <a:ext uri="{FF2B5EF4-FFF2-40B4-BE49-F238E27FC236}">
                <a16:creationId xmlns:a16="http://schemas.microsoft.com/office/drawing/2014/main" id="{2A71094C-18F7-1C46-8C86-7D8D2BCF2A4A}"/>
              </a:ext>
            </a:extLst>
          </p:cNvPr>
          <p:cNvSpPr>
            <a:spLocks noChangeArrowheads="1"/>
          </p:cNvSpPr>
          <p:nvPr/>
        </p:nvSpPr>
        <p:spPr bwMode="auto">
          <a:xfrm>
            <a:off x="28667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P1</a:t>
            </a:r>
            <a:endPar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539" name="Group 20">
            <a:extLst>
              <a:ext uri="{FF2B5EF4-FFF2-40B4-BE49-F238E27FC236}">
                <a16:creationId xmlns:a16="http://schemas.microsoft.com/office/drawing/2014/main" id="{554821E9-E611-EF4C-B4ED-D5A7C0CB1055}"/>
              </a:ext>
            </a:extLst>
          </p:cNvPr>
          <p:cNvGrpSpPr>
            <a:grpSpLocks/>
          </p:cNvGrpSpPr>
          <p:nvPr/>
        </p:nvGrpSpPr>
        <p:grpSpPr bwMode="auto">
          <a:xfrm>
            <a:off x="2834986" y="2278117"/>
            <a:ext cx="620713" cy="228600"/>
            <a:chOff x="1287" y="2524"/>
            <a:chExt cx="260" cy="100"/>
          </a:xfrm>
        </p:grpSpPr>
        <p:sp>
          <p:nvSpPr>
            <p:cNvPr id="540" name="Rectangle 21">
              <a:extLst>
                <a:ext uri="{FF2B5EF4-FFF2-40B4-BE49-F238E27FC236}">
                  <a16:creationId xmlns:a16="http://schemas.microsoft.com/office/drawing/2014/main" id="{BEBEC012-39DF-A541-830E-6FF13ADAE416}"/>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1" name="Rectangle 22">
              <a:extLst>
                <a:ext uri="{FF2B5EF4-FFF2-40B4-BE49-F238E27FC236}">
                  <a16:creationId xmlns:a16="http://schemas.microsoft.com/office/drawing/2014/main" id="{C54558CA-8722-654B-8BA0-93D5C1A6759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2" name="Rectangle 23">
              <a:extLst>
                <a:ext uri="{FF2B5EF4-FFF2-40B4-BE49-F238E27FC236}">
                  <a16:creationId xmlns:a16="http://schemas.microsoft.com/office/drawing/2014/main" id="{4ECE78D1-C229-D44C-8946-E5D845D77BF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3" name="Rectangle 24">
              <a:extLst>
                <a:ext uri="{FF2B5EF4-FFF2-40B4-BE49-F238E27FC236}">
                  <a16:creationId xmlns:a16="http://schemas.microsoft.com/office/drawing/2014/main" id="{5E3A5BD1-1D56-EA42-9427-8F0D4DE4565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44" name="Rectangle 23">
            <a:extLst>
              <a:ext uri="{FF2B5EF4-FFF2-40B4-BE49-F238E27FC236}">
                <a16:creationId xmlns:a16="http://schemas.microsoft.com/office/drawing/2014/main" id="{9E1F493A-E899-D74E-919F-F4A60AE16A91}"/>
              </a:ext>
            </a:extLst>
          </p:cNvPr>
          <p:cNvSpPr>
            <a:spLocks noChangeArrowheads="1"/>
          </p:cNvSpPr>
          <p:nvPr/>
        </p:nvSpPr>
        <p:spPr bwMode="auto">
          <a:xfrm>
            <a:off x="5067011" y="1390705"/>
            <a:ext cx="2254250"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5" name="Rectangle 24">
            <a:extLst>
              <a:ext uri="{FF2B5EF4-FFF2-40B4-BE49-F238E27FC236}">
                <a16:creationId xmlns:a16="http://schemas.microsoft.com/office/drawing/2014/main" id="{49A0180F-5303-6E4C-99BF-19A56AAC7C47}"/>
              </a:ext>
            </a:extLst>
          </p:cNvPr>
          <p:cNvSpPr>
            <a:spLocks noChangeArrowheads="1"/>
          </p:cNvSpPr>
          <p:nvPr/>
        </p:nvSpPr>
        <p:spPr bwMode="auto">
          <a:xfrm>
            <a:off x="5013036" y="1468492"/>
            <a:ext cx="22256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6" name="Text Box 26">
            <a:extLst>
              <a:ext uri="{FF2B5EF4-FFF2-40B4-BE49-F238E27FC236}">
                <a16:creationId xmlns:a16="http://schemas.microsoft.com/office/drawing/2014/main" id="{23645F4E-01B1-3349-9A7F-2F24FC4C20C1}"/>
              </a:ext>
            </a:extLst>
          </p:cNvPr>
          <p:cNvSpPr txBox="1">
            <a:spLocks noChangeArrowheads="1"/>
          </p:cNvSpPr>
          <p:nvPr/>
        </p:nvSpPr>
        <p:spPr bwMode="auto">
          <a:xfrm>
            <a:off x="5438486" y="21971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47" name="Text Box 26">
            <a:extLst>
              <a:ext uri="{FF2B5EF4-FFF2-40B4-BE49-F238E27FC236}">
                <a16:creationId xmlns:a16="http://schemas.microsoft.com/office/drawing/2014/main" id="{9BED65C6-B309-8B4D-A068-E19EDFD116B4}"/>
              </a:ext>
            </a:extLst>
          </p:cNvPr>
          <p:cNvSpPr txBox="1">
            <a:spLocks noChangeArrowheads="1"/>
          </p:cNvSpPr>
          <p:nvPr/>
        </p:nvSpPr>
        <p:spPr bwMode="auto">
          <a:xfrm>
            <a:off x="5492461" y="1420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48" name="Text Box 26">
            <a:extLst>
              <a:ext uri="{FF2B5EF4-FFF2-40B4-BE49-F238E27FC236}">
                <a16:creationId xmlns:a16="http://schemas.microsoft.com/office/drawing/2014/main" id="{3CB9E7E9-E087-BE49-8C38-35C7E48BA8C9}"/>
              </a:ext>
            </a:extLst>
          </p:cNvPr>
          <p:cNvSpPr txBox="1">
            <a:spLocks noChangeArrowheads="1"/>
          </p:cNvSpPr>
          <p:nvPr/>
        </p:nvSpPr>
        <p:spPr bwMode="auto">
          <a:xfrm>
            <a:off x="5432136" y="31020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49" name="Text Box 26">
            <a:extLst>
              <a:ext uri="{FF2B5EF4-FFF2-40B4-BE49-F238E27FC236}">
                <a16:creationId xmlns:a16="http://schemas.microsoft.com/office/drawing/2014/main" id="{75F58D18-0976-1447-9AE8-E0B265BD816E}"/>
              </a:ext>
            </a:extLst>
          </p:cNvPr>
          <p:cNvSpPr txBox="1">
            <a:spLocks noChangeArrowheads="1"/>
          </p:cNvSpPr>
          <p:nvPr/>
        </p:nvSpPr>
        <p:spPr bwMode="auto">
          <a:xfrm>
            <a:off x="5432136" y="28162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0" name="Oval 36">
            <a:extLst>
              <a:ext uri="{FF2B5EF4-FFF2-40B4-BE49-F238E27FC236}">
                <a16:creationId xmlns:a16="http://schemas.microsoft.com/office/drawing/2014/main" id="{2A7F5798-BB67-5141-90FB-F51D589E31C6}"/>
              </a:ext>
            </a:extLst>
          </p:cNvPr>
          <p:cNvSpPr>
            <a:spLocks noChangeArrowheads="1"/>
          </p:cNvSpPr>
          <p:nvPr/>
        </p:nvSpPr>
        <p:spPr bwMode="auto">
          <a:xfrm>
            <a:off x="5132099" y="1727255"/>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P4</a:t>
            </a:r>
          </a:p>
        </p:txBody>
      </p:sp>
      <p:sp>
        <p:nvSpPr>
          <p:cNvPr id="551" name="Rectangle 23">
            <a:extLst>
              <a:ext uri="{FF2B5EF4-FFF2-40B4-BE49-F238E27FC236}">
                <a16:creationId xmlns:a16="http://schemas.microsoft.com/office/drawing/2014/main" id="{32D4A7B1-DBDA-2B47-8511-4BF8176AC42D}"/>
              </a:ext>
            </a:extLst>
          </p:cNvPr>
          <p:cNvSpPr>
            <a:spLocks noChangeArrowheads="1"/>
          </p:cNvSpPr>
          <p:nvPr/>
        </p:nvSpPr>
        <p:spPr bwMode="auto">
          <a:xfrm>
            <a:off x="8202324" y="1616130"/>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2" name="Rectangle 24">
            <a:extLst>
              <a:ext uri="{FF2B5EF4-FFF2-40B4-BE49-F238E27FC236}">
                <a16:creationId xmlns:a16="http://schemas.microsoft.com/office/drawing/2014/main" id="{DAED2C2D-612B-9147-A573-0082B49107C3}"/>
              </a:ext>
            </a:extLst>
          </p:cNvPr>
          <p:cNvSpPr>
            <a:spLocks noChangeArrowheads="1"/>
          </p:cNvSpPr>
          <p:nvPr/>
        </p:nvSpPr>
        <p:spPr bwMode="auto">
          <a:xfrm>
            <a:off x="8005474" y="1657405"/>
            <a:ext cx="163195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3" name="Text Box 26">
            <a:extLst>
              <a:ext uri="{FF2B5EF4-FFF2-40B4-BE49-F238E27FC236}">
                <a16:creationId xmlns:a16="http://schemas.microsoft.com/office/drawing/2014/main" id="{892F681F-FE7B-A849-886C-3DB4B71509FA}"/>
              </a:ext>
            </a:extLst>
          </p:cNvPr>
          <p:cNvSpPr txBox="1">
            <a:spLocks noChangeArrowheads="1"/>
          </p:cNvSpPr>
          <p:nvPr/>
        </p:nvSpPr>
        <p:spPr bwMode="auto">
          <a:xfrm>
            <a:off x="8130886" y="24130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54" name="Text Box 26">
            <a:extLst>
              <a:ext uri="{FF2B5EF4-FFF2-40B4-BE49-F238E27FC236}">
                <a16:creationId xmlns:a16="http://schemas.microsoft.com/office/drawing/2014/main" id="{5491EDD3-2B63-BB4B-87FA-02E376F65B7B}"/>
              </a:ext>
            </a:extLst>
          </p:cNvPr>
          <p:cNvSpPr txBox="1">
            <a:spLocks noChangeArrowheads="1"/>
          </p:cNvSpPr>
          <p:nvPr/>
        </p:nvSpPr>
        <p:spPr bwMode="auto">
          <a:xfrm>
            <a:off x="8165811" y="16605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55" name="Text Box 26">
            <a:extLst>
              <a:ext uri="{FF2B5EF4-FFF2-40B4-BE49-F238E27FC236}">
                <a16:creationId xmlns:a16="http://schemas.microsoft.com/office/drawing/2014/main" id="{0FB3A86D-FFE9-EE49-AD2D-1E57E4F89BB1}"/>
              </a:ext>
            </a:extLst>
          </p:cNvPr>
          <p:cNvSpPr txBox="1">
            <a:spLocks noChangeArrowheads="1"/>
          </p:cNvSpPr>
          <p:nvPr/>
        </p:nvSpPr>
        <p:spPr bwMode="auto">
          <a:xfrm>
            <a:off x="8173749" y="33179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56" name="Text Box 26">
            <a:extLst>
              <a:ext uri="{FF2B5EF4-FFF2-40B4-BE49-F238E27FC236}">
                <a16:creationId xmlns:a16="http://schemas.microsoft.com/office/drawing/2014/main" id="{9835580D-BB7F-E64A-B442-691428929F13}"/>
              </a:ext>
            </a:extLst>
          </p:cNvPr>
          <p:cNvSpPr txBox="1">
            <a:spLocks noChangeArrowheads="1"/>
          </p:cNvSpPr>
          <p:nvPr/>
        </p:nvSpPr>
        <p:spPr bwMode="auto">
          <a:xfrm>
            <a:off x="8140411" y="30321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7" name="Text Box 26">
            <a:extLst>
              <a:ext uri="{FF2B5EF4-FFF2-40B4-BE49-F238E27FC236}">
                <a16:creationId xmlns:a16="http://schemas.microsoft.com/office/drawing/2014/main" id="{31A0CB7D-BCCB-D34A-A890-C07347817887}"/>
              </a:ext>
            </a:extLst>
          </p:cNvPr>
          <p:cNvSpPr txBox="1">
            <a:spLocks noChangeArrowheads="1"/>
          </p:cNvSpPr>
          <p:nvPr/>
        </p:nvSpPr>
        <p:spPr bwMode="auto">
          <a:xfrm>
            <a:off x="8130886" y="27369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58" name="Oval 53">
            <a:extLst>
              <a:ext uri="{FF2B5EF4-FFF2-40B4-BE49-F238E27FC236}">
                <a16:creationId xmlns:a16="http://schemas.microsoft.com/office/drawing/2014/main" id="{F992062B-7A21-DE43-9A4C-83CB3E9CB13F}"/>
              </a:ext>
            </a:extLst>
          </p:cNvPr>
          <p:cNvSpPr>
            <a:spLocks noChangeArrowheads="1"/>
          </p:cNvSpPr>
          <p:nvPr/>
        </p:nvSpPr>
        <p:spPr bwMode="auto">
          <a:xfrm>
            <a:off x="80864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P2</a:t>
            </a:r>
          </a:p>
        </p:txBody>
      </p:sp>
      <p:sp>
        <p:nvSpPr>
          <p:cNvPr id="559" name="Freeform 54">
            <a:extLst>
              <a:ext uri="{FF2B5EF4-FFF2-40B4-BE49-F238E27FC236}">
                <a16:creationId xmlns:a16="http://schemas.microsoft.com/office/drawing/2014/main" id="{AC38FC98-798D-384B-B25B-E64D646DDFC5}"/>
              </a:ext>
            </a:extLst>
          </p:cNvPr>
          <p:cNvSpPr>
            <a:spLocks/>
          </p:cNvSpPr>
          <p:nvPr/>
        </p:nvSpPr>
        <p:spPr bwMode="auto">
          <a:xfrm>
            <a:off x="9661236" y="1636767"/>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8" name="Text Box 93">
            <a:extLst>
              <a:ext uri="{FF2B5EF4-FFF2-40B4-BE49-F238E27FC236}">
                <a16:creationId xmlns:a16="http://schemas.microsoft.com/office/drawing/2014/main" id="{28913095-A052-0A42-8972-4D75538256AD}"/>
              </a:ext>
            </a:extLst>
          </p:cNvPr>
          <p:cNvSpPr txBox="1">
            <a:spLocks noChangeArrowheads="1"/>
          </p:cNvSpPr>
          <p:nvPr/>
        </p:nvSpPr>
        <p:spPr bwMode="auto">
          <a:xfrm flipH="1">
            <a:off x="1723736" y="4418067"/>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A</a:t>
            </a:r>
          </a:p>
        </p:txBody>
      </p:sp>
      <p:sp>
        <p:nvSpPr>
          <p:cNvPr id="569" name="Text Box 94">
            <a:extLst>
              <a:ext uri="{FF2B5EF4-FFF2-40B4-BE49-F238E27FC236}">
                <a16:creationId xmlns:a16="http://schemas.microsoft.com/office/drawing/2014/main" id="{E982CF1A-0928-6A45-8462-D083EBC09BA7}"/>
              </a:ext>
            </a:extLst>
          </p:cNvPr>
          <p:cNvSpPr txBox="1">
            <a:spLocks noChangeArrowheads="1"/>
          </p:cNvSpPr>
          <p:nvPr/>
        </p:nvSpPr>
        <p:spPr bwMode="auto">
          <a:xfrm flipH="1">
            <a:off x="9480261" y="4314880"/>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C</a:t>
            </a:r>
          </a:p>
        </p:txBody>
      </p:sp>
      <p:sp>
        <p:nvSpPr>
          <p:cNvPr id="570" name="Line 96">
            <a:extLst>
              <a:ext uri="{FF2B5EF4-FFF2-40B4-BE49-F238E27FC236}">
                <a16:creationId xmlns:a16="http://schemas.microsoft.com/office/drawing/2014/main" id="{2EEED614-F433-E440-B256-A6E56708BB1E}"/>
              </a:ext>
            </a:extLst>
          </p:cNvPr>
          <p:cNvSpPr>
            <a:spLocks noChangeShapeType="1"/>
          </p:cNvSpPr>
          <p:nvPr/>
        </p:nvSpPr>
        <p:spPr bwMode="auto">
          <a:xfrm>
            <a:off x="4989224" y="314489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1" name="Line 97">
            <a:extLst>
              <a:ext uri="{FF2B5EF4-FFF2-40B4-BE49-F238E27FC236}">
                <a16:creationId xmlns:a16="http://schemas.microsoft.com/office/drawing/2014/main" id="{098FD8B8-DDC2-8146-812C-346AC97FA30A}"/>
              </a:ext>
            </a:extLst>
          </p:cNvPr>
          <p:cNvSpPr>
            <a:spLocks noChangeShapeType="1"/>
          </p:cNvSpPr>
          <p:nvPr/>
        </p:nvSpPr>
        <p:spPr bwMode="auto">
          <a:xfrm>
            <a:off x="5005099" y="2843267"/>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2" name="Text Box 26">
            <a:extLst>
              <a:ext uri="{FF2B5EF4-FFF2-40B4-BE49-F238E27FC236}">
                <a16:creationId xmlns:a16="http://schemas.microsoft.com/office/drawing/2014/main" id="{8BEC305F-DB39-A945-9B16-8D9FBE53F071}"/>
              </a:ext>
            </a:extLst>
          </p:cNvPr>
          <p:cNvSpPr txBox="1">
            <a:spLocks noChangeArrowheads="1"/>
          </p:cNvSpPr>
          <p:nvPr/>
        </p:nvSpPr>
        <p:spPr bwMode="auto">
          <a:xfrm>
            <a:off x="5392449" y="25083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73" name="Line 99">
            <a:extLst>
              <a:ext uri="{FF2B5EF4-FFF2-40B4-BE49-F238E27FC236}">
                <a16:creationId xmlns:a16="http://schemas.microsoft.com/office/drawing/2014/main" id="{7CB610F0-F0BE-7D49-8D7A-0F03DEB1C350}"/>
              </a:ext>
            </a:extLst>
          </p:cNvPr>
          <p:cNvSpPr>
            <a:spLocks noChangeShapeType="1"/>
          </p:cNvSpPr>
          <p:nvPr/>
        </p:nvSpPr>
        <p:spPr bwMode="auto">
          <a:xfrm>
            <a:off x="5008274" y="2521005"/>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4" name="Line 100">
            <a:extLst>
              <a:ext uri="{FF2B5EF4-FFF2-40B4-BE49-F238E27FC236}">
                <a16:creationId xmlns:a16="http://schemas.microsoft.com/office/drawing/2014/main" id="{1D31CBE9-4A8E-BC4A-A036-BA509B6CF5EA}"/>
              </a:ext>
            </a:extLst>
          </p:cNvPr>
          <p:cNvSpPr>
            <a:spLocks noChangeShapeType="1"/>
          </p:cNvSpPr>
          <p:nvPr/>
        </p:nvSpPr>
        <p:spPr bwMode="auto">
          <a:xfrm>
            <a:off x="5011449" y="219874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5" name="Group 101">
            <a:extLst>
              <a:ext uri="{FF2B5EF4-FFF2-40B4-BE49-F238E27FC236}">
                <a16:creationId xmlns:a16="http://schemas.microsoft.com/office/drawing/2014/main" id="{91441727-AAD7-1140-AF05-A3D324B8DC6B}"/>
              </a:ext>
            </a:extLst>
          </p:cNvPr>
          <p:cNvGrpSpPr>
            <a:grpSpLocks/>
          </p:cNvGrpSpPr>
          <p:nvPr/>
        </p:nvGrpSpPr>
        <p:grpSpPr bwMode="auto">
          <a:xfrm>
            <a:off x="5187661" y="2060630"/>
            <a:ext cx="473075" cy="228600"/>
            <a:chOff x="1287" y="2524"/>
            <a:chExt cx="260" cy="100"/>
          </a:xfrm>
        </p:grpSpPr>
        <p:sp>
          <p:nvSpPr>
            <p:cNvPr id="576" name="Rectangle 102">
              <a:extLst>
                <a:ext uri="{FF2B5EF4-FFF2-40B4-BE49-F238E27FC236}">
                  <a16:creationId xmlns:a16="http://schemas.microsoft.com/office/drawing/2014/main" id="{70206F36-B050-C844-A36F-47D4A71EE355}"/>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7" name="Rectangle 103">
              <a:extLst>
                <a:ext uri="{FF2B5EF4-FFF2-40B4-BE49-F238E27FC236}">
                  <a16:creationId xmlns:a16="http://schemas.microsoft.com/office/drawing/2014/main" id="{5F70B84F-C600-BF41-9794-BB79AB85B4E5}"/>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8" name="Rectangle 104">
              <a:extLst>
                <a:ext uri="{FF2B5EF4-FFF2-40B4-BE49-F238E27FC236}">
                  <a16:creationId xmlns:a16="http://schemas.microsoft.com/office/drawing/2014/main" id="{9352E66B-31B1-0244-9A00-013E38F02047}"/>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9" name="Rectangle 105">
              <a:extLst>
                <a:ext uri="{FF2B5EF4-FFF2-40B4-BE49-F238E27FC236}">
                  <a16:creationId xmlns:a16="http://schemas.microsoft.com/office/drawing/2014/main" id="{A72F3B32-D2F7-184C-B710-25A136D5D06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0" name="Oval 106">
            <a:extLst>
              <a:ext uri="{FF2B5EF4-FFF2-40B4-BE49-F238E27FC236}">
                <a16:creationId xmlns:a16="http://schemas.microsoft.com/office/drawing/2014/main" id="{775F6544-1FEC-F148-8D8D-09EF67871450}"/>
              </a:ext>
            </a:extLst>
          </p:cNvPr>
          <p:cNvSpPr>
            <a:spLocks noChangeArrowheads="1"/>
          </p:cNvSpPr>
          <p:nvPr/>
        </p:nvSpPr>
        <p:spPr bwMode="auto">
          <a:xfrm>
            <a:off x="6498936" y="173201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P6</a:t>
            </a:r>
          </a:p>
        </p:txBody>
      </p:sp>
      <p:sp>
        <p:nvSpPr>
          <p:cNvPr id="581" name="Oval 112">
            <a:extLst>
              <a:ext uri="{FF2B5EF4-FFF2-40B4-BE49-F238E27FC236}">
                <a16:creationId xmlns:a16="http://schemas.microsoft.com/office/drawing/2014/main" id="{1A7AFB65-C131-864D-BB01-D752C9A2B6C2}"/>
              </a:ext>
            </a:extLst>
          </p:cNvPr>
          <p:cNvSpPr>
            <a:spLocks noChangeArrowheads="1"/>
          </p:cNvSpPr>
          <p:nvPr/>
        </p:nvSpPr>
        <p:spPr bwMode="auto">
          <a:xfrm>
            <a:off x="5827424" y="1730430"/>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P5</a:t>
            </a:r>
          </a:p>
        </p:txBody>
      </p:sp>
      <p:grpSp>
        <p:nvGrpSpPr>
          <p:cNvPr id="582" name="Group 118">
            <a:extLst>
              <a:ext uri="{FF2B5EF4-FFF2-40B4-BE49-F238E27FC236}">
                <a16:creationId xmlns:a16="http://schemas.microsoft.com/office/drawing/2014/main" id="{72BEDA86-D9D6-634C-B8D0-F4A3A594F27F}"/>
              </a:ext>
            </a:extLst>
          </p:cNvPr>
          <p:cNvGrpSpPr>
            <a:grpSpLocks/>
          </p:cNvGrpSpPr>
          <p:nvPr/>
        </p:nvGrpSpPr>
        <p:grpSpPr bwMode="auto">
          <a:xfrm>
            <a:off x="5892511" y="2065392"/>
            <a:ext cx="473075" cy="228600"/>
            <a:chOff x="1287" y="2524"/>
            <a:chExt cx="260" cy="100"/>
          </a:xfrm>
        </p:grpSpPr>
        <p:sp>
          <p:nvSpPr>
            <p:cNvPr id="583" name="Rectangle 119">
              <a:extLst>
                <a:ext uri="{FF2B5EF4-FFF2-40B4-BE49-F238E27FC236}">
                  <a16:creationId xmlns:a16="http://schemas.microsoft.com/office/drawing/2014/main" id="{967F16BC-79F0-D947-BF48-B3D4DFC37607}"/>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4" name="Rectangle 120">
              <a:extLst>
                <a:ext uri="{FF2B5EF4-FFF2-40B4-BE49-F238E27FC236}">
                  <a16:creationId xmlns:a16="http://schemas.microsoft.com/office/drawing/2014/main" id="{E857091F-6411-DE41-A408-86F1597775F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5" name="Rectangle 121">
              <a:extLst>
                <a:ext uri="{FF2B5EF4-FFF2-40B4-BE49-F238E27FC236}">
                  <a16:creationId xmlns:a16="http://schemas.microsoft.com/office/drawing/2014/main" id="{10EEFABE-8406-A849-8F8B-3E87430B80EE}"/>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6" name="Rectangle 122">
              <a:extLst>
                <a:ext uri="{FF2B5EF4-FFF2-40B4-BE49-F238E27FC236}">
                  <a16:creationId xmlns:a16="http://schemas.microsoft.com/office/drawing/2014/main" id="{65CA8326-C8A6-0740-8CBC-12905C52988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87" name="Group 123">
            <a:extLst>
              <a:ext uri="{FF2B5EF4-FFF2-40B4-BE49-F238E27FC236}">
                <a16:creationId xmlns:a16="http://schemas.microsoft.com/office/drawing/2014/main" id="{997E9D96-904C-5A46-A87E-C65B0FD83028}"/>
              </a:ext>
            </a:extLst>
          </p:cNvPr>
          <p:cNvGrpSpPr>
            <a:grpSpLocks/>
          </p:cNvGrpSpPr>
          <p:nvPr/>
        </p:nvGrpSpPr>
        <p:grpSpPr bwMode="auto">
          <a:xfrm>
            <a:off x="6564024" y="2070155"/>
            <a:ext cx="473075" cy="228600"/>
            <a:chOff x="1287" y="2524"/>
            <a:chExt cx="260" cy="100"/>
          </a:xfrm>
        </p:grpSpPr>
        <p:sp>
          <p:nvSpPr>
            <p:cNvPr id="588" name="Rectangle 124">
              <a:extLst>
                <a:ext uri="{FF2B5EF4-FFF2-40B4-BE49-F238E27FC236}">
                  <a16:creationId xmlns:a16="http://schemas.microsoft.com/office/drawing/2014/main" id="{83A5305C-938A-3540-92FC-D9E6B3AA52E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9" name="Rectangle 125">
              <a:extLst>
                <a:ext uri="{FF2B5EF4-FFF2-40B4-BE49-F238E27FC236}">
                  <a16:creationId xmlns:a16="http://schemas.microsoft.com/office/drawing/2014/main" id="{5B51F3FA-BED2-9741-B674-7BC7A9E263F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0" name="Rectangle 126">
              <a:extLst>
                <a:ext uri="{FF2B5EF4-FFF2-40B4-BE49-F238E27FC236}">
                  <a16:creationId xmlns:a16="http://schemas.microsoft.com/office/drawing/2014/main" id="{79C8DFFC-9ECB-D741-B85F-80F0EF7532BF}"/>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1" name="Rectangle 127">
              <a:extLst>
                <a:ext uri="{FF2B5EF4-FFF2-40B4-BE49-F238E27FC236}">
                  <a16:creationId xmlns:a16="http://schemas.microsoft.com/office/drawing/2014/main" id="{978D323D-4AE7-9141-B532-67630F4025D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92" name="Line 133">
            <a:extLst>
              <a:ext uri="{FF2B5EF4-FFF2-40B4-BE49-F238E27FC236}">
                <a16:creationId xmlns:a16="http://schemas.microsoft.com/office/drawing/2014/main" id="{B3924FC9-2487-424F-B323-57225BB1F6F0}"/>
              </a:ext>
            </a:extLst>
          </p:cNvPr>
          <p:cNvSpPr>
            <a:spLocks noChangeShapeType="1"/>
          </p:cNvSpPr>
          <p:nvPr/>
        </p:nvSpPr>
        <p:spPr bwMode="auto">
          <a:xfrm>
            <a:off x="7997536" y="336079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3" name="Line 134">
            <a:extLst>
              <a:ext uri="{FF2B5EF4-FFF2-40B4-BE49-F238E27FC236}">
                <a16:creationId xmlns:a16="http://schemas.microsoft.com/office/drawing/2014/main" id="{8C5E5D9B-06EC-8040-963A-0448FFE65135}"/>
              </a:ext>
            </a:extLst>
          </p:cNvPr>
          <p:cNvSpPr>
            <a:spLocks noChangeShapeType="1"/>
          </p:cNvSpPr>
          <p:nvPr/>
        </p:nvSpPr>
        <p:spPr bwMode="auto">
          <a:xfrm>
            <a:off x="7988011" y="3065517"/>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4" name="Line 135">
            <a:extLst>
              <a:ext uri="{FF2B5EF4-FFF2-40B4-BE49-F238E27FC236}">
                <a16:creationId xmlns:a16="http://schemas.microsoft.com/office/drawing/2014/main" id="{B6E44884-802F-C140-8F4F-ECCAD20C64C2}"/>
              </a:ext>
            </a:extLst>
          </p:cNvPr>
          <p:cNvSpPr>
            <a:spLocks noChangeShapeType="1"/>
          </p:cNvSpPr>
          <p:nvPr/>
        </p:nvSpPr>
        <p:spPr bwMode="auto">
          <a:xfrm>
            <a:off x="7988011" y="27702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5" name="Line 136">
            <a:extLst>
              <a:ext uri="{FF2B5EF4-FFF2-40B4-BE49-F238E27FC236}">
                <a16:creationId xmlns:a16="http://schemas.microsoft.com/office/drawing/2014/main" id="{267911A5-63F3-4640-87F3-C5B06264CB37}"/>
              </a:ext>
            </a:extLst>
          </p:cNvPr>
          <p:cNvSpPr>
            <a:spLocks noChangeShapeType="1"/>
          </p:cNvSpPr>
          <p:nvPr/>
        </p:nvSpPr>
        <p:spPr bwMode="auto">
          <a:xfrm>
            <a:off x="7988011" y="24654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96" name="Group 128">
            <a:extLst>
              <a:ext uri="{FF2B5EF4-FFF2-40B4-BE49-F238E27FC236}">
                <a16:creationId xmlns:a16="http://schemas.microsoft.com/office/drawing/2014/main" id="{7EE1E98D-B6C0-2C4E-AD21-6D19C0FB7F86}"/>
              </a:ext>
            </a:extLst>
          </p:cNvPr>
          <p:cNvGrpSpPr>
            <a:grpSpLocks/>
          </p:cNvGrpSpPr>
          <p:nvPr/>
        </p:nvGrpSpPr>
        <p:grpSpPr bwMode="auto">
          <a:xfrm>
            <a:off x="8140411" y="2292405"/>
            <a:ext cx="473075" cy="228600"/>
            <a:chOff x="1287" y="2524"/>
            <a:chExt cx="260" cy="100"/>
          </a:xfrm>
        </p:grpSpPr>
        <p:sp>
          <p:nvSpPr>
            <p:cNvPr id="597" name="Rectangle 129">
              <a:extLst>
                <a:ext uri="{FF2B5EF4-FFF2-40B4-BE49-F238E27FC236}">
                  <a16:creationId xmlns:a16="http://schemas.microsoft.com/office/drawing/2014/main" id="{61B34E55-D106-A049-9E71-650BFC4F134B}"/>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8" name="Rectangle 130">
              <a:extLst>
                <a:ext uri="{FF2B5EF4-FFF2-40B4-BE49-F238E27FC236}">
                  <a16:creationId xmlns:a16="http://schemas.microsoft.com/office/drawing/2014/main" id="{11316511-2186-B14B-B2A0-0967B623A5F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9" name="Rectangle 131">
              <a:extLst>
                <a:ext uri="{FF2B5EF4-FFF2-40B4-BE49-F238E27FC236}">
                  <a16:creationId xmlns:a16="http://schemas.microsoft.com/office/drawing/2014/main" id="{7A116F04-A632-B845-B528-4E4C72A9479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0" name="Rectangle 132">
              <a:extLst>
                <a:ext uri="{FF2B5EF4-FFF2-40B4-BE49-F238E27FC236}">
                  <a16:creationId xmlns:a16="http://schemas.microsoft.com/office/drawing/2014/main" id="{4A85FADB-4AF1-F94D-8774-770D5D08763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01" name="Group 137">
            <a:extLst>
              <a:ext uri="{FF2B5EF4-FFF2-40B4-BE49-F238E27FC236}">
                <a16:creationId xmlns:a16="http://schemas.microsoft.com/office/drawing/2014/main" id="{9F60C830-B1B4-8D40-9EFA-BCF609F3183A}"/>
              </a:ext>
            </a:extLst>
          </p:cNvPr>
          <p:cNvGrpSpPr>
            <a:grpSpLocks/>
          </p:cNvGrpSpPr>
          <p:nvPr/>
        </p:nvGrpSpPr>
        <p:grpSpPr bwMode="auto">
          <a:xfrm>
            <a:off x="8935749" y="2282880"/>
            <a:ext cx="473075" cy="228600"/>
            <a:chOff x="1287" y="2524"/>
            <a:chExt cx="260" cy="100"/>
          </a:xfrm>
        </p:grpSpPr>
        <p:sp>
          <p:nvSpPr>
            <p:cNvPr id="602" name="Rectangle 138">
              <a:extLst>
                <a:ext uri="{FF2B5EF4-FFF2-40B4-BE49-F238E27FC236}">
                  <a16:creationId xmlns:a16="http://schemas.microsoft.com/office/drawing/2014/main" id="{6EF6EEDA-22BF-6241-8415-4BAB32D1286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3" name="Rectangle 139">
              <a:extLst>
                <a:ext uri="{FF2B5EF4-FFF2-40B4-BE49-F238E27FC236}">
                  <a16:creationId xmlns:a16="http://schemas.microsoft.com/office/drawing/2014/main" id="{3DD5FE6D-6228-3940-8146-E91BBCD9F57B}"/>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4" name="Rectangle 140">
              <a:extLst>
                <a:ext uri="{FF2B5EF4-FFF2-40B4-BE49-F238E27FC236}">
                  <a16:creationId xmlns:a16="http://schemas.microsoft.com/office/drawing/2014/main" id="{15547CDB-C790-C348-AE10-9B28B2C54F9B}"/>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5" name="Rectangle 141">
              <a:extLst>
                <a:ext uri="{FF2B5EF4-FFF2-40B4-BE49-F238E27FC236}">
                  <a16:creationId xmlns:a16="http://schemas.microsoft.com/office/drawing/2014/main" id="{59BAD7A1-391C-F44A-8C97-BB2749F44B10}"/>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6" name="Oval 143">
            <a:extLst>
              <a:ext uri="{FF2B5EF4-FFF2-40B4-BE49-F238E27FC236}">
                <a16:creationId xmlns:a16="http://schemas.microsoft.com/office/drawing/2014/main" id="{714C3193-ABA3-E549-9000-1B9EA94280C7}"/>
              </a:ext>
            </a:extLst>
          </p:cNvPr>
          <p:cNvSpPr>
            <a:spLocks noChangeArrowheads="1"/>
          </p:cNvSpPr>
          <p:nvPr/>
        </p:nvSpPr>
        <p:spPr bwMode="auto">
          <a:xfrm>
            <a:off x="8877011" y="1949505"/>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5" name="Group 4"/>
          <p:cNvGrpSpPr/>
          <p:nvPr/>
        </p:nvGrpSpPr>
        <p:grpSpPr>
          <a:xfrm>
            <a:off x="3128674" y="2152705"/>
            <a:ext cx="2695575" cy="3382962"/>
            <a:chOff x="3128674" y="2152705"/>
            <a:chExt cx="2695575" cy="3382962"/>
          </a:xfrm>
        </p:grpSpPr>
        <p:grpSp>
          <p:nvGrpSpPr>
            <p:cNvPr id="4" name="Group 3"/>
            <p:cNvGrpSpPr/>
            <p:nvPr/>
          </p:nvGrpSpPr>
          <p:grpSpPr>
            <a:xfrm>
              <a:off x="3301711" y="4192642"/>
              <a:ext cx="2173288" cy="1343025"/>
              <a:chOff x="3301711" y="4192642"/>
              <a:chExt cx="2173288" cy="1343025"/>
            </a:xfrm>
          </p:grpSpPr>
          <p:grpSp>
            <p:nvGrpSpPr>
              <p:cNvPr id="560" name="Group 76">
                <a:extLst>
                  <a:ext uri="{FF2B5EF4-FFF2-40B4-BE49-F238E27FC236}">
                    <a16:creationId xmlns:a16="http://schemas.microsoft.com/office/drawing/2014/main" id="{54B1DF71-9399-154E-A326-E57B31715B46}"/>
                  </a:ext>
                </a:extLst>
              </p:cNvPr>
              <p:cNvGrpSpPr>
                <a:grpSpLocks/>
              </p:cNvGrpSpPr>
              <p:nvPr/>
            </p:nvGrpSpPr>
            <p:grpSpPr bwMode="auto">
              <a:xfrm>
                <a:off x="3450936" y="4883205"/>
                <a:ext cx="2024063" cy="652462"/>
                <a:chOff x="1079" y="3697"/>
                <a:chExt cx="1275" cy="411"/>
              </a:xfrm>
            </p:grpSpPr>
            <p:sp>
              <p:nvSpPr>
                <p:cNvPr id="561" name="Rectangle 77">
                  <a:extLst>
                    <a:ext uri="{FF2B5EF4-FFF2-40B4-BE49-F238E27FC236}">
                      <a16:creationId xmlns:a16="http://schemas.microsoft.com/office/drawing/2014/main" id="{126F8F0C-1620-8242-B2D8-31D60CE3B0C0}"/>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562" name="Line 78">
                  <a:extLst>
                    <a:ext uri="{FF2B5EF4-FFF2-40B4-BE49-F238E27FC236}">
                      <a16:creationId xmlns:a16="http://schemas.microsoft.com/office/drawing/2014/main" id="{B4AFF46B-1913-5749-A0C2-475F8713C47B}"/>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3" name="Text Box 79">
                  <a:extLst>
                    <a:ext uri="{FF2B5EF4-FFF2-40B4-BE49-F238E27FC236}">
                      <a16:creationId xmlns:a16="http://schemas.microsoft.com/office/drawing/2014/main" id="{CE607ED2-10F4-764C-A00E-207E57A6B5CE}"/>
                    </a:ext>
                  </a:extLst>
                </p:cNvPr>
                <p:cNvSpPr txBox="1">
                  <a:spLocks noChangeArrowheads="1"/>
                </p:cNvSpPr>
                <p:nvPr/>
              </p:nvSpPr>
              <p:spPr bwMode="auto">
                <a:xfrm>
                  <a:off x="1079" y="3822"/>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IP, port: B,80</a:t>
                  </a:r>
                </a:p>
              </p:txBody>
            </p:sp>
          </p:grpSp>
          <p:grpSp>
            <p:nvGrpSpPr>
              <p:cNvPr id="564" name="Group 80">
                <a:extLst>
                  <a:ext uri="{FF2B5EF4-FFF2-40B4-BE49-F238E27FC236}">
                    <a16:creationId xmlns:a16="http://schemas.microsoft.com/office/drawing/2014/main" id="{BE97DD4B-C63C-784B-AC3B-62C82E3DEAE1}"/>
                  </a:ext>
                </a:extLst>
              </p:cNvPr>
              <p:cNvGrpSpPr>
                <a:grpSpLocks/>
              </p:cNvGrpSpPr>
              <p:nvPr/>
            </p:nvGrpSpPr>
            <p:grpSpPr bwMode="auto">
              <a:xfrm>
                <a:off x="3301711" y="4192642"/>
                <a:ext cx="1887538" cy="652463"/>
                <a:chOff x="2741" y="3750"/>
                <a:chExt cx="1189" cy="411"/>
              </a:xfrm>
            </p:grpSpPr>
            <p:sp>
              <p:nvSpPr>
                <p:cNvPr id="565" name="Rectangle 81">
                  <a:extLst>
                    <a:ext uri="{FF2B5EF4-FFF2-40B4-BE49-F238E27FC236}">
                      <a16:creationId xmlns:a16="http://schemas.microsoft.com/office/drawing/2014/main" id="{4CBF1123-14B9-314E-90DC-C336B1E5677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6" name="Line 82">
                  <a:extLst>
                    <a:ext uri="{FF2B5EF4-FFF2-40B4-BE49-F238E27FC236}">
                      <a16:creationId xmlns:a16="http://schemas.microsoft.com/office/drawing/2014/main" id="{C63CC2F7-6C69-D341-8C27-77AE238CB115}"/>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7" name="Text Box 83">
                  <a:extLst>
                    <a:ext uri="{FF2B5EF4-FFF2-40B4-BE49-F238E27FC236}">
                      <a16:creationId xmlns:a16="http://schemas.microsoft.com/office/drawing/2014/main" id="{FEC19C07-3FF2-1243-80F2-5776AC478D33}"/>
                    </a:ext>
                  </a:extLst>
                </p:cNvPr>
                <p:cNvSpPr txBox="1">
                  <a:spLocks noChangeArrowheads="1"/>
                </p:cNvSpPr>
                <p:nvPr/>
              </p:nvSpPr>
              <p:spPr bwMode="auto">
                <a:xfrm>
                  <a:off x="2813" y="3875"/>
                  <a:ext cx="1117"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B,80</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A,9157</a:t>
                  </a:r>
                </a:p>
              </p:txBody>
            </p:sp>
          </p:grpSp>
        </p:grpSp>
        <p:sp>
          <p:nvSpPr>
            <p:cNvPr id="607" name="Freeform 144">
              <a:extLst>
                <a:ext uri="{FF2B5EF4-FFF2-40B4-BE49-F238E27FC236}">
                  <a16:creationId xmlns:a16="http://schemas.microsoft.com/office/drawing/2014/main" id="{C20C0751-24F4-5540-AE77-1F150DE44DAE}"/>
                </a:ext>
              </a:extLst>
            </p:cNvPr>
            <p:cNvSpPr>
              <a:spLocks/>
            </p:cNvSpPr>
            <p:nvPr/>
          </p:nvSpPr>
          <p:spPr bwMode="auto">
            <a:xfrm>
              <a:off x="3128674" y="2152705"/>
              <a:ext cx="2695575" cy="2695575"/>
            </a:xfrm>
            <a:custGeom>
              <a:avLst/>
              <a:gdLst>
                <a:gd name="T0" fmla="*/ 0 w 1698"/>
                <a:gd name="T1" fmla="*/ 2147483647 h 1698"/>
                <a:gd name="T2" fmla="*/ 0 w 1698"/>
                <a:gd name="T3" fmla="*/ 2147483647 h 1698"/>
                <a:gd name="T4" fmla="*/ 2147483647 w 1698"/>
                <a:gd name="T5" fmla="*/ 2147483647 h 1698"/>
                <a:gd name="T6" fmla="*/ 2147483647 w 1698"/>
                <a:gd name="T7" fmla="*/ 2147483647 h 1698"/>
                <a:gd name="T8" fmla="*/ 2147483647 w 1698"/>
                <a:gd name="T9" fmla="*/ 0 h 16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 h="1698">
                  <a:moveTo>
                    <a:pt x="0" y="131"/>
                  </a:moveTo>
                  <a:lnTo>
                    <a:pt x="0" y="1698"/>
                  </a:lnTo>
                  <a:lnTo>
                    <a:pt x="1698" y="1690"/>
                  </a:lnTo>
                  <a:lnTo>
                    <a:pt x="1691" y="148"/>
                  </a:lnTo>
                  <a:lnTo>
                    <a:pt x="1443" y="0"/>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8" name="Freeform 145">
            <a:extLst>
              <a:ext uri="{FF2B5EF4-FFF2-40B4-BE49-F238E27FC236}">
                <a16:creationId xmlns:a16="http://schemas.microsoft.com/office/drawing/2014/main" id="{29302AA3-50A5-1244-9A33-D38F93F145D5}"/>
              </a:ext>
            </a:extLst>
          </p:cNvPr>
          <p:cNvSpPr>
            <a:spLocks/>
          </p:cNvSpPr>
          <p:nvPr/>
        </p:nvSpPr>
        <p:spPr bwMode="auto">
          <a:xfrm>
            <a:off x="6114761" y="2184455"/>
            <a:ext cx="3089275" cy="3252787"/>
          </a:xfrm>
          <a:custGeom>
            <a:avLst/>
            <a:gdLst>
              <a:gd name="T0" fmla="*/ 0 w 1946"/>
              <a:gd name="T1" fmla="*/ 0 h 1801"/>
              <a:gd name="T2" fmla="*/ 0 w 1946"/>
              <a:gd name="T3" fmla="*/ 2147483647 h 1801"/>
              <a:gd name="T4" fmla="*/ 2147483647 w 1946"/>
              <a:gd name="T5" fmla="*/ 2147483647 h 1801"/>
              <a:gd name="T6" fmla="*/ 2147483647 w 1946"/>
              <a:gd name="T7" fmla="*/ 2147483647 h 18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6" h="1801">
                <a:moveTo>
                  <a:pt x="0" y="0"/>
                </a:moveTo>
                <a:lnTo>
                  <a:pt x="0" y="1801"/>
                </a:lnTo>
                <a:lnTo>
                  <a:pt x="1946" y="1794"/>
                </a:lnTo>
                <a:lnTo>
                  <a:pt x="1925" y="132"/>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6773574" y="2173342"/>
            <a:ext cx="2170112" cy="2876550"/>
            <a:chOff x="6773574" y="2173342"/>
            <a:chExt cx="2170112" cy="2876550"/>
          </a:xfrm>
        </p:grpSpPr>
        <p:sp>
          <p:nvSpPr>
            <p:cNvPr id="609" name="Freeform 146">
              <a:extLst>
                <a:ext uri="{FF2B5EF4-FFF2-40B4-BE49-F238E27FC236}">
                  <a16:creationId xmlns:a16="http://schemas.microsoft.com/office/drawing/2014/main" id="{6BB33F5D-182F-DB4B-A83A-42910CF0B783}"/>
                </a:ext>
              </a:extLst>
            </p:cNvPr>
            <p:cNvSpPr>
              <a:spLocks/>
            </p:cNvSpPr>
            <p:nvPr/>
          </p:nvSpPr>
          <p:spPr bwMode="auto">
            <a:xfrm>
              <a:off x="6773574" y="2173342"/>
              <a:ext cx="1609725" cy="2465388"/>
            </a:xfrm>
            <a:custGeom>
              <a:avLst/>
              <a:gdLst>
                <a:gd name="T0" fmla="*/ 0 w 1014"/>
                <a:gd name="T1" fmla="*/ 0 h 1480"/>
                <a:gd name="T2" fmla="*/ 0 w 1014"/>
                <a:gd name="T3" fmla="*/ 2147483647 h 1480"/>
                <a:gd name="T4" fmla="*/ 2147483647 w 1014"/>
                <a:gd name="T5" fmla="*/ 2147483647 h 1480"/>
                <a:gd name="T6" fmla="*/ 2147483647 w 1014"/>
                <a:gd name="T7" fmla="*/ 2147483647 h 14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14" h="1480">
                  <a:moveTo>
                    <a:pt x="0" y="0"/>
                  </a:moveTo>
                  <a:lnTo>
                    <a:pt x="0" y="1480"/>
                  </a:lnTo>
                  <a:lnTo>
                    <a:pt x="1014" y="1480"/>
                  </a:lnTo>
                  <a:lnTo>
                    <a:pt x="1014" y="146"/>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0" name="Group 147">
              <a:extLst>
                <a:ext uri="{FF2B5EF4-FFF2-40B4-BE49-F238E27FC236}">
                  <a16:creationId xmlns:a16="http://schemas.microsoft.com/office/drawing/2014/main" id="{8F2EC129-42A1-CA45-9C29-F66369B61163}"/>
                </a:ext>
              </a:extLst>
            </p:cNvPr>
            <p:cNvGrpSpPr>
              <a:grpSpLocks/>
            </p:cNvGrpSpPr>
            <p:nvPr/>
          </p:nvGrpSpPr>
          <p:grpSpPr bwMode="auto">
            <a:xfrm>
              <a:off x="6871999" y="4397430"/>
              <a:ext cx="2071687" cy="652462"/>
              <a:chOff x="2741" y="3750"/>
              <a:chExt cx="1305" cy="411"/>
            </a:xfrm>
          </p:grpSpPr>
          <p:sp>
            <p:nvSpPr>
              <p:cNvPr id="611" name="Rectangle 148">
                <a:extLst>
                  <a:ext uri="{FF2B5EF4-FFF2-40B4-BE49-F238E27FC236}">
                    <a16:creationId xmlns:a16="http://schemas.microsoft.com/office/drawing/2014/main" id="{5531015F-C493-CC46-9820-D16FD213713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2" name="Line 149">
                <a:extLst>
                  <a:ext uri="{FF2B5EF4-FFF2-40B4-BE49-F238E27FC236}">
                    <a16:creationId xmlns:a16="http://schemas.microsoft.com/office/drawing/2014/main" id="{2E6849E0-3812-A84C-9E80-84DB1D6B09BE}"/>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3" name="Text Box 150">
                <a:extLst>
                  <a:ext uri="{FF2B5EF4-FFF2-40B4-BE49-F238E27FC236}">
                    <a16:creationId xmlns:a16="http://schemas.microsoft.com/office/drawing/2014/main" id="{EC838B59-7BC3-3F46-8B4A-83CBD6DB573B}"/>
                  </a:ext>
                </a:extLst>
              </p:cNvPr>
              <p:cNvSpPr txBox="1">
                <a:spLocks noChangeArrowheads="1"/>
              </p:cNvSpPr>
              <p:nvPr/>
            </p:nvSpPr>
            <p:spPr bwMode="auto">
              <a:xfrm>
                <a:off x="2813" y="3875"/>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C,5775</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B,80</a:t>
                </a:r>
              </a:p>
            </p:txBody>
          </p:sp>
        </p:grpSp>
      </p:grpSp>
      <p:grpSp>
        <p:nvGrpSpPr>
          <p:cNvPr id="614" name="Group 151">
            <a:extLst>
              <a:ext uri="{FF2B5EF4-FFF2-40B4-BE49-F238E27FC236}">
                <a16:creationId xmlns:a16="http://schemas.microsoft.com/office/drawing/2014/main" id="{69105778-FE71-EB4F-B01B-3760910DFB08}"/>
              </a:ext>
            </a:extLst>
          </p:cNvPr>
          <p:cNvGrpSpPr>
            <a:grpSpLocks/>
          </p:cNvGrpSpPr>
          <p:nvPr/>
        </p:nvGrpSpPr>
        <p:grpSpPr bwMode="auto">
          <a:xfrm>
            <a:off x="6941849" y="5186417"/>
            <a:ext cx="2063750" cy="661988"/>
            <a:chOff x="2741" y="3750"/>
            <a:chExt cx="1300" cy="417"/>
          </a:xfrm>
        </p:grpSpPr>
        <p:sp>
          <p:nvSpPr>
            <p:cNvPr id="615" name="Rectangle 152">
              <a:extLst>
                <a:ext uri="{FF2B5EF4-FFF2-40B4-BE49-F238E27FC236}">
                  <a16:creationId xmlns:a16="http://schemas.microsoft.com/office/drawing/2014/main" id="{885FFA84-ACB8-0744-B24C-9A28B05875F1}"/>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6" name="Line 153">
              <a:extLst>
                <a:ext uri="{FF2B5EF4-FFF2-40B4-BE49-F238E27FC236}">
                  <a16:creationId xmlns:a16="http://schemas.microsoft.com/office/drawing/2014/main" id="{0B2DDB46-0A9D-004F-9F24-788225385A0B}"/>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Text Box 154">
              <a:extLst>
                <a:ext uri="{FF2B5EF4-FFF2-40B4-BE49-F238E27FC236}">
                  <a16:creationId xmlns:a16="http://schemas.microsoft.com/office/drawing/2014/main" id="{33813E80-F8C8-1546-93E7-7005B836EEC5}"/>
                </a:ext>
              </a:extLst>
            </p:cNvPr>
            <p:cNvSpPr txBox="1">
              <a:spLocks noChangeArrowheads="1"/>
            </p:cNvSpPr>
            <p:nvPr/>
          </p:nvSpPr>
          <p:spPr bwMode="auto">
            <a:xfrm>
              <a:off x="2813" y="3875"/>
              <a:ext cx="1228" cy="2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C,9157</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B,80</a:t>
              </a:r>
            </a:p>
          </p:txBody>
        </p:sp>
      </p:grpSp>
      <p:sp>
        <p:nvSpPr>
          <p:cNvPr id="621" name="Text Box 160">
            <a:extLst>
              <a:ext uri="{FF2B5EF4-FFF2-40B4-BE49-F238E27FC236}">
                <a16:creationId xmlns:a16="http://schemas.microsoft.com/office/drawing/2014/main" id="{49EFE28C-CCBF-994C-948D-5E439252E1FF}"/>
              </a:ext>
            </a:extLst>
          </p:cNvPr>
          <p:cNvSpPr txBox="1">
            <a:spLocks noChangeArrowheads="1"/>
          </p:cNvSpPr>
          <p:nvPr/>
        </p:nvSpPr>
        <p:spPr bwMode="auto">
          <a:xfrm flipH="1">
            <a:off x="6681499" y="3414767"/>
            <a:ext cx="1147762"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server: IP address B</a:t>
            </a:r>
          </a:p>
        </p:txBody>
      </p:sp>
      <p:grpSp>
        <p:nvGrpSpPr>
          <p:cNvPr id="622" name="Group 161">
            <a:extLst>
              <a:ext uri="{FF2B5EF4-FFF2-40B4-BE49-F238E27FC236}">
                <a16:creationId xmlns:a16="http://schemas.microsoft.com/office/drawing/2014/main" id="{F577BA28-7CF9-6040-97DF-D64452645ABD}"/>
              </a:ext>
            </a:extLst>
          </p:cNvPr>
          <p:cNvGrpSpPr>
            <a:grpSpLocks/>
          </p:cNvGrpSpPr>
          <p:nvPr/>
        </p:nvGrpSpPr>
        <p:grpSpPr bwMode="auto">
          <a:xfrm>
            <a:off x="4455824" y="2905180"/>
            <a:ext cx="358775" cy="704850"/>
            <a:chOff x="4140" y="429"/>
            <a:chExt cx="1425" cy="2396"/>
          </a:xfrm>
        </p:grpSpPr>
        <p:sp>
          <p:nvSpPr>
            <p:cNvPr id="623" name="Freeform 162">
              <a:extLst>
                <a:ext uri="{FF2B5EF4-FFF2-40B4-BE49-F238E27FC236}">
                  <a16:creationId xmlns:a16="http://schemas.microsoft.com/office/drawing/2014/main" id="{933B9AE8-1AB5-0247-896A-09244B6616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4" name="Rectangle 163">
              <a:extLst>
                <a:ext uri="{FF2B5EF4-FFF2-40B4-BE49-F238E27FC236}">
                  <a16:creationId xmlns:a16="http://schemas.microsoft.com/office/drawing/2014/main" id="{69892481-5981-1C41-BD9D-4791FA8BA07F}"/>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5" name="Freeform 164">
              <a:extLst>
                <a:ext uri="{FF2B5EF4-FFF2-40B4-BE49-F238E27FC236}">
                  <a16:creationId xmlns:a16="http://schemas.microsoft.com/office/drawing/2014/main" id="{354758CC-97E4-CA41-BF22-FC3AA11AB13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6" name="Freeform 165">
              <a:extLst>
                <a:ext uri="{FF2B5EF4-FFF2-40B4-BE49-F238E27FC236}">
                  <a16:creationId xmlns:a16="http://schemas.microsoft.com/office/drawing/2014/main" id="{452D8B73-C85C-AF42-85A5-B7F8AAB96935}"/>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7" name="Rectangle 166">
              <a:extLst>
                <a:ext uri="{FF2B5EF4-FFF2-40B4-BE49-F238E27FC236}">
                  <a16:creationId xmlns:a16="http://schemas.microsoft.com/office/drawing/2014/main" id="{4CB417AA-005D-CD44-9481-C2F20963092B}"/>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28" name="Group 167">
              <a:extLst>
                <a:ext uri="{FF2B5EF4-FFF2-40B4-BE49-F238E27FC236}">
                  <a16:creationId xmlns:a16="http://schemas.microsoft.com/office/drawing/2014/main" id="{54399D05-60E0-3447-A0B8-793547A7FDFA}"/>
                </a:ext>
              </a:extLst>
            </p:cNvPr>
            <p:cNvGrpSpPr>
              <a:grpSpLocks/>
            </p:cNvGrpSpPr>
            <p:nvPr/>
          </p:nvGrpSpPr>
          <p:grpSpPr bwMode="auto">
            <a:xfrm>
              <a:off x="4749" y="668"/>
              <a:ext cx="581" cy="145"/>
              <a:chOff x="614" y="2568"/>
              <a:chExt cx="725" cy="139"/>
            </a:xfrm>
          </p:grpSpPr>
          <p:sp>
            <p:nvSpPr>
              <p:cNvPr id="653" name="AutoShape 168">
                <a:extLst>
                  <a:ext uri="{FF2B5EF4-FFF2-40B4-BE49-F238E27FC236}">
                    <a16:creationId xmlns:a16="http://schemas.microsoft.com/office/drawing/2014/main" id="{0E8C1976-030F-F746-864E-A99490854668}"/>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4" name="AutoShape 169">
                <a:extLst>
                  <a:ext uri="{FF2B5EF4-FFF2-40B4-BE49-F238E27FC236}">
                    <a16:creationId xmlns:a16="http://schemas.microsoft.com/office/drawing/2014/main" id="{C0F343F2-B11A-FB40-AC3A-93CAC1E9A9F0}"/>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29" name="Rectangle 170">
              <a:extLst>
                <a:ext uri="{FF2B5EF4-FFF2-40B4-BE49-F238E27FC236}">
                  <a16:creationId xmlns:a16="http://schemas.microsoft.com/office/drawing/2014/main" id="{72257BB6-BE40-C84A-9F2C-7D75F5B3408A}"/>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0" name="Group 171">
              <a:extLst>
                <a:ext uri="{FF2B5EF4-FFF2-40B4-BE49-F238E27FC236}">
                  <a16:creationId xmlns:a16="http://schemas.microsoft.com/office/drawing/2014/main" id="{249FAA90-2012-A843-9B2F-CC46D38944BE}"/>
                </a:ext>
              </a:extLst>
            </p:cNvPr>
            <p:cNvGrpSpPr>
              <a:grpSpLocks/>
            </p:cNvGrpSpPr>
            <p:nvPr/>
          </p:nvGrpSpPr>
          <p:grpSpPr bwMode="auto">
            <a:xfrm>
              <a:off x="4747" y="994"/>
              <a:ext cx="581" cy="134"/>
              <a:chOff x="614" y="2568"/>
              <a:chExt cx="725" cy="139"/>
            </a:xfrm>
          </p:grpSpPr>
          <p:sp>
            <p:nvSpPr>
              <p:cNvPr id="651" name="AutoShape 172">
                <a:extLst>
                  <a:ext uri="{FF2B5EF4-FFF2-40B4-BE49-F238E27FC236}">
                    <a16:creationId xmlns:a16="http://schemas.microsoft.com/office/drawing/2014/main" id="{1EEEC70E-1D82-B143-BDE1-8B59092C041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2" name="AutoShape 173">
                <a:extLst>
                  <a:ext uri="{FF2B5EF4-FFF2-40B4-BE49-F238E27FC236}">
                    <a16:creationId xmlns:a16="http://schemas.microsoft.com/office/drawing/2014/main" id="{EAE13528-3255-7344-B721-B6980B90F5D4}"/>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1" name="Rectangle 174">
              <a:extLst>
                <a:ext uri="{FF2B5EF4-FFF2-40B4-BE49-F238E27FC236}">
                  <a16:creationId xmlns:a16="http://schemas.microsoft.com/office/drawing/2014/main" id="{7188C30C-A22A-5D45-91C2-1ACAE8C1CB9F}"/>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2" name="Rectangle 175">
              <a:extLst>
                <a:ext uri="{FF2B5EF4-FFF2-40B4-BE49-F238E27FC236}">
                  <a16:creationId xmlns:a16="http://schemas.microsoft.com/office/drawing/2014/main" id="{F5086B84-99D0-6841-BE96-8395BC0620D5}"/>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3" name="Group 176">
              <a:extLst>
                <a:ext uri="{FF2B5EF4-FFF2-40B4-BE49-F238E27FC236}">
                  <a16:creationId xmlns:a16="http://schemas.microsoft.com/office/drawing/2014/main" id="{962F32CB-2CBA-0D4F-B8E2-EFFEF093D1AA}"/>
                </a:ext>
              </a:extLst>
            </p:cNvPr>
            <p:cNvGrpSpPr>
              <a:grpSpLocks/>
            </p:cNvGrpSpPr>
            <p:nvPr/>
          </p:nvGrpSpPr>
          <p:grpSpPr bwMode="auto">
            <a:xfrm>
              <a:off x="4735" y="1627"/>
              <a:ext cx="582" cy="151"/>
              <a:chOff x="614" y="2568"/>
              <a:chExt cx="725" cy="139"/>
            </a:xfrm>
          </p:grpSpPr>
          <p:sp>
            <p:nvSpPr>
              <p:cNvPr id="649" name="AutoShape 177">
                <a:extLst>
                  <a:ext uri="{FF2B5EF4-FFF2-40B4-BE49-F238E27FC236}">
                    <a16:creationId xmlns:a16="http://schemas.microsoft.com/office/drawing/2014/main" id="{EE96D227-3E09-6043-A826-C244873EE1DF}"/>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0" name="AutoShape 178">
                <a:extLst>
                  <a:ext uri="{FF2B5EF4-FFF2-40B4-BE49-F238E27FC236}">
                    <a16:creationId xmlns:a16="http://schemas.microsoft.com/office/drawing/2014/main" id="{EE37F51B-AE5B-774A-9400-F6B84CC895AF}"/>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4" name="Freeform 179">
              <a:extLst>
                <a:ext uri="{FF2B5EF4-FFF2-40B4-BE49-F238E27FC236}">
                  <a16:creationId xmlns:a16="http://schemas.microsoft.com/office/drawing/2014/main" id="{BB4E54F7-0208-D144-94CD-AE16252B07BE}"/>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35" name="Group 180">
              <a:extLst>
                <a:ext uri="{FF2B5EF4-FFF2-40B4-BE49-F238E27FC236}">
                  <a16:creationId xmlns:a16="http://schemas.microsoft.com/office/drawing/2014/main" id="{CDDF1C6E-720C-1C4E-97D6-FEEA034A422E}"/>
                </a:ext>
              </a:extLst>
            </p:cNvPr>
            <p:cNvGrpSpPr>
              <a:grpSpLocks/>
            </p:cNvGrpSpPr>
            <p:nvPr/>
          </p:nvGrpSpPr>
          <p:grpSpPr bwMode="auto">
            <a:xfrm>
              <a:off x="4739" y="1327"/>
              <a:ext cx="582" cy="139"/>
              <a:chOff x="614" y="2568"/>
              <a:chExt cx="725" cy="139"/>
            </a:xfrm>
          </p:grpSpPr>
          <p:sp>
            <p:nvSpPr>
              <p:cNvPr id="647" name="AutoShape 181">
                <a:extLst>
                  <a:ext uri="{FF2B5EF4-FFF2-40B4-BE49-F238E27FC236}">
                    <a16:creationId xmlns:a16="http://schemas.microsoft.com/office/drawing/2014/main" id="{FCE1B24C-C6D5-A74E-BCC9-1790A44777C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8" name="AutoShape 182">
                <a:extLst>
                  <a:ext uri="{FF2B5EF4-FFF2-40B4-BE49-F238E27FC236}">
                    <a16:creationId xmlns:a16="http://schemas.microsoft.com/office/drawing/2014/main" id="{ECD7FAA8-997C-6741-B542-8F6CB8A79865}"/>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6" name="Rectangle 183">
              <a:extLst>
                <a:ext uri="{FF2B5EF4-FFF2-40B4-BE49-F238E27FC236}">
                  <a16:creationId xmlns:a16="http://schemas.microsoft.com/office/drawing/2014/main" id="{FABC00AC-70CA-7043-A832-BD8E42059D3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7" name="Freeform 184">
              <a:extLst>
                <a:ext uri="{FF2B5EF4-FFF2-40B4-BE49-F238E27FC236}">
                  <a16:creationId xmlns:a16="http://schemas.microsoft.com/office/drawing/2014/main" id="{113F4917-6305-434E-A2A6-9F8FC8CD207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8" name="Freeform 185">
              <a:extLst>
                <a:ext uri="{FF2B5EF4-FFF2-40B4-BE49-F238E27FC236}">
                  <a16:creationId xmlns:a16="http://schemas.microsoft.com/office/drawing/2014/main" id="{14DDB482-D40B-9E4B-B569-8524D8E8FF9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9" name="Oval 186">
              <a:extLst>
                <a:ext uri="{FF2B5EF4-FFF2-40B4-BE49-F238E27FC236}">
                  <a16:creationId xmlns:a16="http://schemas.microsoft.com/office/drawing/2014/main" id="{44EB568A-9CE3-C54A-9206-BDCE5E179782}"/>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0" name="Freeform 187">
              <a:extLst>
                <a:ext uri="{FF2B5EF4-FFF2-40B4-BE49-F238E27FC236}">
                  <a16:creationId xmlns:a16="http://schemas.microsoft.com/office/drawing/2014/main" id="{47334A5D-96E6-664D-926C-2595FA58305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1" name="AutoShape 188">
              <a:extLst>
                <a:ext uri="{FF2B5EF4-FFF2-40B4-BE49-F238E27FC236}">
                  <a16:creationId xmlns:a16="http://schemas.microsoft.com/office/drawing/2014/main" id="{013B8477-EEF2-7747-8060-985EE5C53AC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2" name="AutoShape 189">
              <a:extLst>
                <a:ext uri="{FF2B5EF4-FFF2-40B4-BE49-F238E27FC236}">
                  <a16:creationId xmlns:a16="http://schemas.microsoft.com/office/drawing/2014/main" id="{8385C752-6DAC-4A48-9BB5-AEA57D6A9BF6}"/>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3" name="Oval 190">
              <a:extLst>
                <a:ext uri="{FF2B5EF4-FFF2-40B4-BE49-F238E27FC236}">
                  <a16:creationId xmlns:a16="http://schemas.microsoft.com/office/drawing/2014/main" id="{0B04B216-03CD-F645-ACA2-BD47FCE98AD8}"/>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4" name="Oval 191">
              <a:extLst>
                <a:ext uri="{FF2B5EF4-FFF2-40B4-BE49-F238E27FC236}">
                  <a16:creationId xmlns:a16="http://schemas.microsoft.com/office/drawing/2014/main" id="{268FC658-A568-D546-9053-FA503C84E7FB}"/>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45" name="Oval 192">
              <a:extLst>
                <a:ext uri="{FF2B5EF4-FFF2-40B4-BE49-F238E27FC236}">
                  <a16:creationId xmlns:a16="http://schemas.microsoft.com/office/drawing/2014/main" id="{E3521055-5803-D44C-B1AC-A56EE246B7A9}"/>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6" name="Rectangle 193">
              <a:extLst>
                <a:ext uri="{FF2B5EF4-FFF2-40B4-BE49-F238E27FC236}">
                  <a16:creationId xmlns:a16="http://schemas.microsoft.com/office/drawing/2014/main" id="{B01113D0-7A5F-2845-BBE5-E5DEE7D3C216}"/>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55" name="Group 194">
            <a:extLst>
              <a:ext uri="{FF2B5EF4-FFF2-40B4-BE49-F238E27FC236}">
                <a16:creationId xmlns:a16="http://schemas.microsoft.com/office/drawing/2014/main" id="{AE6C24AF-B399-914A-BD00-8F2930D965CE}"/>
              </a:ext>
            </a:extLst>
          </p:cNvPr>
          <p:cNvGrpSpPr>
            <a:grpSpLocks/>
          </p:cNvGrpSpPr>
          <p:nvPr/>
        </p:nvGrpSpPr>
        <p:grpSpPr bwMode="auto">
          <a:xfrm>
            <a:off x="1590386" y="3325867"/>
            <a:ext cx="711200" cy="669925"/>
            <a:chOff x="-44" y="1473"/>
            <a:chExt cx="981" cy="1105"/>
          </a:xfrm>
        </p:grpSpPr>
        <p:pic>
          <p:nvPicPr>
            <p:cNvPr id="656" name="Picture 195" descr="desktop_computer_stylized_medium">
              <a:extLst>
                <a:ext uri="{FF2B5EF4-FFF2-40B4-BE49-F238E27FC236}">
                  <a16:creationId xmlns:a16="http://schemas.microsoft.com/office/drawing/2014/main" id="{449668ED-5F76-8646-97D9-D6F2A29D0D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57" name="Freeform 196">
              <a:extLst>
                <a:ext uri="{FF2B5EF4-FFF2-40B4-BE49-F238E27FC236}">
                  <a16:creationId xmlns:a16="http://schemas.microsoft.com/office/drawing/2014/main" id="{AF9581BE-4372-754E-A062-1EE3EABE6AD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58" name="Group 197">
            <a:extLst>
              <a:ext uri="{FF2B5EF4-FFF2-40B4-BE49-F238E27FC236}">
                <a16:creationId xmlns:a16="http://schemas.microsoft.com/office/drawing/2014/main" id="{30AD3BDA-F1F4-4640-8F27-22736C618AA1}"/>
              </a:ext>
            </a:extLst>
          </p:cNvPr>
          <p:cNvGrpSpPr>
            <a:grpSpLocks/>
          </p:cNvGrpSpPr>
          <p:nvPr/>
        </p:nvGrpSpPr>
        <p:grpSpPr bwMode="auto">
          <a:xfrm flipH="1">
            <a:off x="9893011" y="3241730"/>
            <a:ext cx="711200" cy="669925"/>
            <a:chOff x="-44" y="1473"/>
            <a:chExt cx="981" cy="1105"/>
          </a:xfrm>
        </p:grpSpPr>
        <p:pic>
          <p:nvPicPr>
            <p:cNvPr id="659" name="Picture 198" descr="desktop_computer_stylized_medium">
              <a:extLst>
                <a:ext uri="{FF2B5EF4-FFF2-40B4-BE49-F238E27FC236}">
                  <a16:creationId xmlns:a16="http://schemas.microsoft.com/office/drawing/2014/main" id="{C3C56932-EC72-5E4B-9CCA-7833A8B91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60" name="Freeform 199">
              <a:extLst>
                <a:ext uri="{FF2B5EF4-FFF2-40B4-BE49-F238E27FC236}">
                  <a16:creationId xmlns:a16="http://schemas.microsoft.com/office/drawing/2014/main" id="{6742962E-DBDD-4F4E-8296-B71CC5A6A68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61" name="Text Box 155">
            <a:extLst>
              <a:ext uri="{FF2B5EF4-FFF2-40B4-BE49-F238E27FC236}">
                <a16:creationId xmlns:a16="http://schemas.microsoft.com/office/drawing/2014/main" id="{05C5CCE5-0F17-B045-BA74-C5A452C2E19A}"/>
              </a:ext>
            </a:extLst>
          </p:cNvPr>
          <p:cNvSpPr txBox="1">
            <a:spLocks noChangeArrowheads="1"/>
          </p:cNvSpPr>
          <p:nvPr/>
        </p:nvSpPr>
        <p:spPr bwMode="auto">
          <a:xfrm>
            <a:off x="822086" y="5737235"/>
            <a:ext cx="6642844"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Three segments, all destined to IP address: 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dest</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port: 80 are demultiplexed to </a:t>
            </a:r>
            <a:r>
              <a:rPr kumimoji="0" lang="en-US" sz="24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different</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a:t>
            </a:r>
          </a:p>
        </p:txBody>
      </p:sp>
      <p:sp>
        <p:nvSpPr>
          <p:cNvPr id="6" name="Oval 5"/>
          <p:cNvSpPr/>
          <p:nvPr/>
        </p:nvSpPr>
        <p:spPr>
          <a:xfrm>
            <a:off x="4454237" y="5186417"/>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5" name="Oval 144"/>
          <p:cNvSpPr/>
          <p:nvPr/>
        </p:nvSpPr>
        <p:spPr>
          <a:xfrm>
            <a:off x="7577600" y="4694310"/>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6" name="Oval 145"/>
          <p:cNvSpPr/>
          <p:nvPr/>
        </p:nvSpPr>
        <p:spPr>
          <a:xfrm>
            <a:off x="7631575" y="5530882"/>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47"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2538" y="1073700"/>
            <a:ext cx="1474756" cy="644858"/>
          </a:xfrm>
          <a:prstGeom prst="rect">
            <a:avLst/>
          </a:prstGeom>
          <a:noFill/>
          <a:extLst>
            <a:ext uri="{909E8E84-426E-40dd-AFC4-6F175D3DCCD1}">
              <a14:hiddenFill xmlns="" xmlns:a14="http://schemas.microsoft.com/office/drawing/2010/main">
                <a:solidFill>
                  <a:srgbClr val="FFFFFF"/>
                </a:solidFill>
              </a14:hiddenFill>
            </a:ext>
          </a:extLst>
        </p:spPr>
      </p:pic>
      <p:sp>
        <p:nvSpPr>
          <p:cNvPr id="144" name="Slide Number Placeholder 2">
            <a:extLst>
              <a:ext uri="{FF2B5EF4-FFF2-40B4-BE49-F238E27FC236}">
                <a16:creationId xmlns:a16="http://schemas.microsoft.com/office/drawing/2014/main" id="{AAD45FF3-B333-6B47-9ECE-46B770CFE6C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21</a:t>
            </a:fld>
            <a:endParaRPr lang="en-US" dirty="0"/>
          </a:p>
        </p:txBody>
      </p:sp>
    </p:spTree>
    <p:extLst>
      <p:ext uri="{BB962C8B-B14F-4D97-AF65-F5344CB8AC3E}">
        <p14:creationId xmlns:p14="http://schemas.microsoft.com/office/powerpoint/2010/main" val="20223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08"/>
                                        </p:tgtEl>
                                        <p:attrNameLst>
                                          <p:attrName>style.visibility</p:attrName>
                                        </p:attrNameLst>
                                      </p:cBhvr>
                                      <p:to>
                                        <p:strVal val="visible"/>
                                      </p:to>
                                    </p:set>
                                    <p:animEffect transition="in" filter="dissolve">
                                      <p:cBhvr>
                                        <p:cTn id="17" dur="500"/>
                                        <p:tgtEl>
                                          <p:spTgt spid="608"/>
                                        </p:tgtEl>
                                      </p:cBhvr>
                                    </p:animEffect>
                                  </p:childTnLst>
                                </p:cTn>
                              </p:par>
                              <p:par>
                                <p:cTn id="18" presetID="9" presetClass="entr" presetSubtype="0" fill="hold" nodeType="withEffect">
                                  <p:stCondLst>
                                    <p:cond delay="0"/>
                                  </p:stCondLst>
                                  <p:childTnLst>
                                    <p:set>
                                      <p:cBhvr>
                                        <p:cTn id="19" dur="1" fill="hold">
                                          <p:stCondLst>
                                            <p:cond delay="0"/>
                                          </p:stCondLst>
                                        </p:cTn>
                                        <p:tgtEl>
                                          <p:spTgt spid="614"/>
                                        </p:tgtEl>
                                        <p:attrNameLst>
                                          <p:attrName>style.visibility</p:attrName>
                                        </p:attrNameLst>
                                      </p:cBhvr>
                                      <p:to>
                                        <p:strVal val="visible"/>
                                      </p:to>
                                    </p:set>
                                    <p:animEffect transition="in" filter="dissolve">
                                      <p:cBhvr>
                                        <p:cTn id="20" dur="500"/>
                                        <p:tgtEl>
                                          <p:spTgt spid="61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45"/>
                                        </p:tgtEl>
                                        <p:attrNameLst>
                                          <p:attrName>style.visibility</p:attrName>
                                        </p:attrNameLst>
                                      </p:cBhvr>
                                      <p:to>
                                        <p:strVal val="visible"/>
                                      </p:to>
                                    </p:set>
                                    <p:animEffect transition="in" filter="dissolve">
                                      <p:cBhvr>
                                        <p:cTn id="28" dur="500"/>
                                        <p:tgtEl>
                                          <p:spTgt spid="14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dissolve">
                                      <p:cBhvr>
                                        <p:cTn id="31" dur="500"/>
                                        <p:tgtEl>
                                          <p:spTgt spid="14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61"/>
                                        </p:tgtEl>
                                        <p:attrNameLst>
                                          <p:attrName>style.visibility</p:attrName>
                                        </p:attrNameLst>
                                      </p:cBhvr>
                                      <p:to>
                                        <p:strVal val="visible"/>
                                      </p:to>
                                    </p:set>
                                    <p:animEffect transition="in" filter="dissolve">
                                      <p:cBhvr>
                                        <p:cTn id="34" dur="500"/>
                                        <p:tgtEl>
                                          <p:spTgt spid="6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 grpId="0" animBg="1"/>
      <p:bldP spid="661" grpId="0"/>
      <p:bldP spid="6" grpId="0" animBg="1"/>
      <p:bldP spid="145" grpId="0" animBg="1"/>
      <p:bldP spid="14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1206442"/>
          </a:xfrm>
        </p:spPr>
        <p:txBody>
          <a:bodyPr>
            <a:normAutofit/>
          </a:bodyPr>
          <a:lstStyle/>
          <a:p>
            <a:r>
              <a:rPr lang="en-US" sz="5400" dirty="0"/>
              <a:t>Summary</a:t>
            </a:r>
            <a:endParaRPr lang="en-US" sz="6000" dirty="0"/>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90" y="1610067"/>
            <a:ext cx="11100625" cy="524793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 demultiplexing: based on segment, datagram header field values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1" i="0" u="none" strike="noStrike" kern="1200" cap="none" spc="0" normalizeH="0" baseline="0" noProof="0" dirty="0">
                <a:ln>
                  <a:noFill/>
                </a:ln>
                <a:solidFill>
                  <a:srgbClr val="C00000"/>
                </a:solidFill>
                <a:effectLst/>
                <a:uLnTx/>
                <a:uFillTx/>
                <a:latin typeface="Calibri"/>
                <a:ea typeface="+mn-ea"/>
                <a:cs typeface="+mn-cs"/>
              </a:rPr>
              <a:t>UDP: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destination port number (only)</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600" b="1" i="0" u="none" strike="noStrike" kern="1200" cap="none" spc="0" normalizeH="0" baseline="0" noProof="0" dirty="0">
                <a:ln>
                  <a:noFill/>
                </a:ln>
                <a:solidFill>
                  <a:srgbClr val="C00000"/>
                </a:solidFill>
                <a:effectLst/>
                <a:uLnTx/>
                <a:uFillTx/>
                <a:latin typeface="Calibri"/>
                <a:ea typeface="+mn-ea"/>
                <a:cs typeface="+mn-cs"/>
              </a:rPr>
              <a:t>TCP: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4-tuple: source and destination IP addresses, and port numbers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Multiplexing/demultiplexing happen at </a:t>
            </a:r>
            <a:r>
              <a:rPr kumimoji="0" lang="en-US" sz="3200" b="0" i="1" u="none" strike="noStrike" kern="1200" cap="none" spc="0" normalizeH="0" baseline="0" noProof="0" dirty="0">
                <a:ln>
                  <a:noFill/>
                </a:ln>
                <a:solidFill>
                  <a:prstClr val="black"/>
                </a:solidFill>
                <a:effectLst/>
                <a:uLnTx/>
                <a:uFillTx/>
                <a:latin typeface="Calibri"/>
                <a:ea typeface="+mn-ea"/>
                <a:cs typeface="+mn-cs"/>
              </a:rPr>
              <a:t>all</a:t>
            </a:r>
            <a:r>
              <a:rPr kumimoji="0" lang="en-US" sz="3200" b="0" i="0" u="none" strike="noStrike" kern="1200" cap="none" spc="0" normalizeH="0" baseline="0" noProof="0" dirty="0">
                <a:ln>
                  <a:noFill/>
                </a:ln>
                <a:solidFill>
                  <a:prstClr val="black"/>
                </a:solidFill>
                <a:effectLst/>
                <a:uLnTx/>
                <a:uFillTx/>
                <a:latin typeface="Calibri"/>
                <a:ea typeface="+mn-ea"/>
                <a:cs typeface="+mn-cs"/>
              </a:rPr>
              <a:t> layers</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Slide Number Placeholder 2">
            <a:extLst>
              <a:ext uri="{FF2B5EF4-FFF2-40B4-BE49-F238E27FC236}">
                <a16:creationId xmlns:a16="http://schemas.microsoft.com/office/drawing/2014/main" id="{81F71E3E-46C8-564B-892B-6C69AC246E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22</a:t>
            </a:fld>
            <a:endParaRPr lang="en-US" dirty="0"/>
          </a:p>
        </p:txBody>
      </p:sp>
    </p:spTree>
    <p:extLst>
      <p:ext uri="{BB962C8B-B14F-4D97-AF65-F5344CB8AC3E}">
        <p14:creationId xmlns:p14="http://schemas.microsoft.com/office/powerpoint/2010/main" val="328910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1" end="1"/>
                                            </p:txEl>
                                          </p:spTgt>
                                        </p:tgtEl>
                                        <p:attrNameLst>
                                          <p:attrName>style.visibility</p:attrName>
                                        </p:attrNameLst>
                                      </p:cBhvr>
                                      <p:to>
                                        <p:strVal val="visible"/>
                                      </p:to>
                                    </p:set>
                                    <p:animEffect transition="in" filter="dissolve">
                                      <p:cBhvr>
                                        <p:cTn id="7" dur="500"/>
                                        <p:tgtEl>
                                          <p:spTgt spid="12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8">
                                            <p:txEl>
                                              <p:pRg st="2" end="2"/>
                                            </p:txEl>
                                          </p:spTgt>
                                        </p:tgtEl>
                                        <p:attrNameLst>
                                          <p:attrName>style.visibility</p:attrName>
                                        </p:attrNameLst>
                                      </p:cBhvr>
                                      <p:to>
                                        <p:strVal val="visible"/>
                                      </p:to>
                                    </p:set>
                                    <p:animEffect transition="in" filter="dissolve">
                                      <p:cBhvr>
                                        <p:cTn id="12" dur="500"/>
                                        <p:tgtEl>
                                          <p:spTgt spid="12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8">
                                            <p:txEl>
                                              <p:pRg st="3" end="3"/>
                                            </p:txEl>
                                          </p:spTgt>
                                        </p:tgtEl>
                                        <p:attrNameLst>
                                          <p:attrName>style.visibility</p:attrName>
                                        </p:attrNameLst>
                                      </p:cBhvr>
                                      <p:to>
                                        <p:strVal val="visible"/>
                                      </p:to>
                                    </p:set>
                                    <p:animEffect transition="in" filter="dissolve">
                                      <p:cBhvr>
                                        <p:cTn id="17" dur="500"/>
                                        <p:tgtEl>
                                          <p:spTgt spid="12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pPr>
            <a:r>
              <a:rPr lang="en-US" altLang="en-US" sz="3200" dirty="0">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117475" indent="0">
              <a:spcBef>
                <a:spcPts val="800"/>
              </a:spcBef>
              <a:buClr>
                <a:schemeClr val="bg1">
                  <a:lumMod val="75000"/>
                </a:schemeClr>
              </a:buClr>
              <a:buNone/>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15CF63D-A871-3249-B853-1FF5A26EE5FD}"/>
              </a:ext>
            </a:extLst>
          </p:cNvPr>
          <p:cNvSpPr>
            <a:spLocks noGrp="1"/>
          </p:cNvSpPr>
          <p:nvPr>
            <p:ph type="sldNum" sz="quarter" idx="4"/>
          </p:nvPr>
        </p:nvSpPr>
        <p:spPr/>
        <p:txBody>
          <a:bodyPr/>
          <a:lstStyle/>
          <a:p>
            <a:r>
              <a:rPr lang="en-US"/>
              <a:t>Transport Layer: 3-</a:t>
            </a:r>
            <a:fld id="{C4204591-24BD-A542-B9D5-F8D8A88D2FEE}" type="slidenum">
              <a:rPr lang="en-US" smtClean="0"/>
              <a:pPr/>
              <a:t>23</a:t>
            </a:fld>
            <a:endParaRPr lang="en-US" dirty="0"/>
          </a:p>
        </p:txBody>
      </p:sp>
      <p:pic>
        <p:nvPicPr>
          <p:cNvPr id="6" name="Picture 5">
            <a:extLst>
              <a:ext uri="{FF2B5EF4-FFF2-40B4-BE49-F238E27FC236}">
                <a16:creationId xmlns:a16="http://schemas.microsoft.com/office/drawing/2014/main" id="{1BA4839A-73B6-AB4F-BAAF-2F0309156AE9}"/>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894079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6" name="Rectangle 3">
            <a:extLst>
              <a:ext uri="{FF2B5EF4-FFF2-40B4-BE49-F238E27FC236}">
                <a16:creationId xmlns:a16="http://schemas.microsoft.com/office/drawing/2014/main" id="{C770DED9-87F6-FB46-A967-6223B68A3E96}"/>
              </a:ext>
            </a:extLst>
          </p:cNvPr>
          <p:cNvSpPr txBox="1">
            <a:spLocks noChangeArrowheads="1"/>
          </p:cNvSpPr>
          <p:nvPr/>
        </p:nvSpPr>
        <p:spPr>
          <a:xfrm>
            <a:off x="618385" y="1528553"/>
            <a:ext cx="5550595" cy="2927537"/>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frills,” “bare bones” Internet transport protocol</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 effort” service, UDP segments may be:</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lost</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delivered out-of-order to app</a:t>
            </a:r>
          </a:p>
        </p:txBody>
      </p:sp>
      <p:grpSp>
        <p:nvGrpSpPr>
          <p:cNvPr id="8" name="Group 7">
            <a:extLst>
              <a:ext uri="{FF2B5EF4-FFF2-40B4-BE49-F238E27FC236}">
                <a16:creationId xmlns:a16="http://schemas.microsoft.com/office/drawing/2014/main" id="{82E8D3DA-F7E2-3144-9365-F468AE5A3F1F}"/>
              </a:ext>
            </a:extLst>
          </p:cNvPr>
          <p:cNvGrpSpPr/>
          <p:nvPr/>
        </p:nvGrpSpPr>
        <p:grpSpPr>
          <a:xfrm>
            <a:off x="6568225" y="1335368"/>
            <a:ext cx="5029004" cy="5014363"/>
            <a:chOff x="4979987" y="2821302"/>
            <a:chExt cx="6630121" cy="3829830"/>
          </a:xfrm>
        </p:grpSpPr>
        <p:sp>
          <p:nvSpPr>
            <p:cNvPr id="9" name="Rectangle 26">
              <a:extLst>
                <a:ext uri="{FF2B5EF4-FFF2-40B4-BE49-F238E27FC236}">
                  <a16:creationId xmlns:a16="http://schemas.microsoft.com/office/drawing/2014/main" id="{F9D9BC33-5F55-F54A-B992-1DDB07422224}"/>
                </a:ext>
              </a:extLst>
            </p:cNvPr>
            <p:cNvSpPr txBox="1">
              <a:spLocks noChangeArrowheads="1"/>
            </p:cNvSpPr>
            <p:nvPr/>
          </p:nvSpPr>
          <p:spPr bwMode="auto">
            <a:xfrm>
              <a:off x="5218112" y="3235273"/>
              <a:ext cx="6059488" cy="3044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connection establishment (which can add RTT delay)</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simple: no connection state at sender, receiver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small header size</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congestion control</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UDP can blast away as fast as desired!</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can function in the face of congestion</a:t>
              </a:r>
            </a:p>
          </p:txBody>
        </p:sp>
        <p:sp>
          <p:nvSpPr>
            <p:cNvPr id="10" name="Rectangle 27">
              <a:extLst>
                <a:ext uri="{FF2B5EF4-FFF2-40B4-BE49-F238E27FC236}">
                  <a16:creationId xmlns:a16="http://schemas.microsoft.com/office/drawing/2014/main" id="{E3B96135-5F05-0D44-B7B9-9BD478D4E907}"/>
                </a:ext>
              </a:extLst>
            </p:cNvPr>
            <p:cNvSpPr>
              <a:spLocks noChangeArrowheads="1"/>
            </p:cNvSpPr>
            <p:nvPr/>
          </p:nvSpPr>
          <p:spPr bwMode="auto">
            <a:xfrm>
              <a:off x="4979987" y="2988017"/>
              <a:ext cx="6630121" cy="3663115"/>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1" name="Text Box 28">
              <a:extLst>
                <a:ext uri="{FF2B5EF4-FFF2-40B4-BE49-F238E27FC236}">
                  <a16:creationId xmlns:a16="http://schemas.microsoft.com/office/drawing/2014/main" id="{3BFEAB49-E79F-FF40-AAAE-C9820F50289A}"/>
                </a:ext>
              </a:extLst>
            </p:cNvPr>
            <p:cNvSpPr txBox="1">
              <a:spLocks noChangeArrowheads="1"/>
            </p:cNvSpPr>
            <p:nvPr/>
          </p:nvSpPr>
          <p:spPr bwMode="auto">
            <a:xfrm>
              <a:off x="5124449" y="2821302"/>
              <a:ext cx="5102112" cy="3789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20000"/>
                </a:spcBef>
                <a:spcAft>
                  <a:spcPct val="0"/>
                </a:spcAft>
                <a:buClr>
                  <a:srgbClr val="000099"/>
                </a:buClr>
                <a:buSzPct val="65000"/>
                <a:buFont typeface="Wingdings" charset="0"/>
                <a:buNone/>
                <a:tabLst/>
                <a:defRPr/>
              </a:pPr>
              <a:r>
                <a:rPr kumimoji="0" lang="en-US" sz="3200" b="0" i="0"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W</a:t>
              </a:r>
              <a:r>
                <a:rPr kumimoji="0" lang="en-US" sz="3200" b="0" i="0" u="none" strike="noStrike" kern="0" cap="none" spc="0" normalizeH="0" baseline="0" noProof="0" dirty="0" err="1">
                  <a:ln>
                    <a:noFill/>
                  </a:ln>
                  <a:solidFill>
                    <a:srgbClr val="CC0000"/>
                  </a:solidFill>
                  <a:effectLst/>
                  <a:uLnTx/>
                  <a:uFillTx/>
                  <a:latin typeface="Calibri" panose="020F0502020204030204"/>
                  <a:ea typeface="ＭＳ Ｐゴシック" charset="0"/>
                  <a:cs typeface="+mn-cs"/>
                </a:rPr>
                <a:t>hy</a:t>
              </a:r>
              <a:r>
                <a:rPr kumimoji="0" lang="en-US" sz="3200" b="0" i="0"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 is there a UDP?</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2" name="Rectangle 3">
            <a:extLst>
              <a:ext uri="{FF2B5EF4-FFF2-40B4-BE49-F238E27FC236}">
                <a16:creationId xmlns:a16="http://schemas.microsoft.com/office/drawing/2014/main" id="{B958CE44-F1A4-924D-8CEA-640B52DBA4DF}"/>
              </a:ext>
            </a:extLst>
          </p:cNvPr>
          <p:cNvSpPr txBox="1">
            <a:spLocks noChangeArrowheads="1"/>
          </p:cNvSpPr>
          <p:nvPr/>
        </p:nvSpPr>
        <p:spPr>
          <a:xfrm>
            <a:off x="641997" y="4404835"/>
            <a:ext cx="5550595" cy="2060359"/>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33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connectionless:</a:t>
            </a:r>
            <a:endParaRPr kumimoji="0" lang="en-US" altLang="en-US" sz="36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handshaking between UDP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UDP segment handled independently of others</a:t>
            </a:r>
          </a:p>
        </p:txBody>
      </p:sp>
      <p:sp>
        <p:nvSpPr>
          <p:cNvPr id="13" name="Slide Number Placeholder 2">
            <a:extLst>
              <a:ext uri="{FF2B5EF4-FFF2-40B4-BE49-F238E27FC236}">
                <a16:creationId xmlns:a16="http://schemas.microsoft.com/office/drawing/2014/main" id="{469890C8-B9BA-F74B-84CA-6B1BAB0F6B31}"/>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24</a:t>
            </a:fld>
            <a:endParaRPr lang="en-US" dirty="0"/>
          </a:p>
        </p:txBody>
      </p:sp>
    </p:spTree>
    <p:extLst>
      <p:ext uri="{BB962C8B-B14F-4D97-AF65-F5344CB8AC3E}">
        <p14:creationId xmlns:p14="http://schemas.microsoft.com/office/powerpoint/2010/main" val="379916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7" name="Rectangle 9">
            <a:extLst>
              <a:ext uri="{FF2B5EF4-FFF2-40B4-BE49-F238E27FC236}">
                <a16:creationId xmlns:a16="http://schemas.microsoft.com/office/drawing/2014/main" id="{0EFE9DD4-40BF-D54C-B457-743C8EAA5EAF}"/>
              </a:ext>
            </a:extLst>
          </p:cNvPr>
          <p:cNvSpPr>
            <a:spLocks noChangeArrowheads="1"/>
          </p:cNvSpPr>
          <p:nvPr/>
        </p:nvSpPr>
        <p:spPr bwMode="auto">
          <a:xfrm>
            <a:off x="798690" y="1543058"/>
            <a:ext cx="11100625" cy="48887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UDP use: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streaming multimedia apps (loss tolerant, rate sensitive)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DNS</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SNMP</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HTTP/3</a:t>
            </a: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if reliable transfer needed over UDP (e.g., HTTP/3): </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needed reliability at application layer</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congestion control at application layer</a:t>
            </a:r>
          </a:p>
        </p:txBody>
      </p:sp>
      <p:sp>
        <p:nvSpPr>
          <p:cNvPr id="4" name="Slide Number Placeholder 2">
            <a:extLst>
              <a:ext uri="{FF2B5EF4-FFF2-40B4-BE49-F238E27FC236}">
                <a16:creationId xmlns:a16="http://schemas.microsoft.com/office/drawing/2014/main" id="{B160F1B7-DEB2-9342-B89A-69E5B663950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25</a:t>
            </a:fld>
            <a:endParaRPr lang="en-US" dirty="0"/>
          </a:p>
        </p:txBody>
      </p:sp>
    </p:spTree>
    <p:extLst>
      <p:ext uri="{BB962C8B-B14F-4D97-AF65-F5344CB8AC3E}">
        <p14:creationId xmlns:p14="http://schemas.microsoft.com/office/powerpoint/2010/main" val="166435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 </a:t>
            </a:r>
            <a:r>
              <a:rPr lang="en-US" sz="3600" dirty="0"/>
              <a:t>[RFC 768]</a:t>
            </a:r>
            <a:endParaRPr lang="en-US" sz="4400" dirty="0"/>
          </a:p>
        </p:txBody>
      </p:sp>
      <p:pic>
        <p:nvPicPr>
          <p:cNvPr id="5" name="Picture 4">
            <a:extLst>
              <a:ext uri="{FF2B5EF4-FFF2-40B4-BE49-F238E27FC236}">
                <a16:creationId xmlns:a16="http://schemas.microsoft.com/office/drawing/2014/main" id="{E4AB0D4F-D972-B342-BA50-EC030780A666}"/>
              </a:ext>
            </a:extLst>
          </p:cNvPr>
          <p:cNvPicPr>
            <a:picLocks noChangeAspect="1"/>
          </p:cNvPicPr>
          <p:nvPr/>
        </p:nvPicPr>
        <p:blipFill>
          <a:blip r:embed="rId3"/>
          <a:stretch>
            <a:fillRect/>
          </a:stretch>
        </p:blipFill>
        <p:spPr>
          <a:xfrm>
            <a:off x="1885243" y="1232551"/>
            <a:ext cx="6509995" cy="5467403"/>
          </a:xfrm>
          <a:prstGeom prst="rect">
            <a:avLst/>
          </a:prstGeom>
        </p:spPr>
      </p:pic>
      <p:sp>
        <p:nvSpPr>
          <p:cNvPr id="4" name="Slide Number Placeholder 2">
            <a:extLst>
              <a:ext uri="{FF2B5EF4-FFF2-40B4-BE49-F238E27FC236}">
                <a16:creationId xmlns:a16="http://schemas.microsoft.com/office/drawing/2014/main" id="{D2BA1565-8605-154A-895B-C65D5D0B1EA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26</a:t>
            </a:fld>
            <a:endParaRPr lang="en-US" dirty="0"/>
          </a:p>
        </p:txBody>
      </p:sp>
    </p:spTree>
    <p:extLst>
      <p:ext uri="{BB962C8B-B14F-4D97-AF65-F5344CB8AC3E}">
        <p14:creationId xmlns:p14="http://schemas.microsoft.com/office/powerpoint/2010/main" val="2901892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cxnSp>
        <p:nvCxnSpPr>
          <p:cNvPr id="10" name="Straight Connector 9">
            <a:extLst>
              <a:ext uri="{FF2B5EF4-FFF2-40B4-BE49-F238E27FC236}">
                <a16:creationId xmlns:a16="http://schemas.microsoft.com/office/drawing/2014/main" id="{19E97DC1-5C01-E843-A657-ADC5FEA14075}"/>
              </a:ext>
            </a:extLst>
          </p:cNvPr>
          <p:cNvCxnSpPr>
            <a:cxnSpLocks/>
            <a:stCxn id="151" idx="2"/>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C57AC1A-9B60-DC47-A97D-E9C39D845828}"/>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63" name="Freeform 70">
            <a:extLst>
              <a:ext uri="{FF2B5EF4-FFF2-40B4-BE49-F238E27FC236}">
                <a16:creationId xmlns:a16="http://schemas.microsoft.com/office/drawing/2014/main" id="{93CF945F-B7C1-9B4F-9438-D2DF7708E687}"/>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AA415DCF-A2D2-344B-9A45-F3F58006C5EE}"/>
              </a:ext>
            </a:extLst>
          </p:cNvPr>
          <p:cNvGrpSpPr/>
          <p:nvPr/>
        </p:nvGrpSpPr>
        <p:grpSpPr>
          <a:xfrm>
            <a:off x="1687770" y="2167472"/>
            <a:ext cx="2131701" cy="2912558"/>
            <a:chOff x="8091785" y="2078288"/>
            <a:chExt cx="2364905" cy="2912558"/>
          </a:xfrm>
        </p:grpSpPr>
        <p:sp>
          <p:nvSpPr>
            <p:cNvPr id="165" name="Rectangle 23">
              <a:extLst>
                <a:ext uri="{FF2B5EF4-FFF2-40B4-BE49-F238E27FC236}">
                  <a16:creationId xmlns:a16="http://schemas.microsoft.com/office/drawing/2014/main" id="{20790EF2-7EC4-BF46-AE61-5F193F0894CD}"/>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DF6E9285-B785-804B-BB24-0405637B9911}"/>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C2F7FFF2-43B5-A648-8DB9-1244002B1EED}"/>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38AC5752-2E10-AE4C-AE2E-F2F12589ABF6}"/>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69" name="Line 27">
              <a:extLst>
                <a:ext uri="{FF2B5EF4-FFF2-40B4-BE49-F238E27FC236}">
                  <a16:creationId xmlns:a16="http://schemas.microsoft.com/office/drawing/2014/main" id="{E6411346-D908-6048-94E9-4C9C6A9C97BF}"/>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26">
              <a:extLst>
                <a:ext uri="{FF2B5EF4-FFF2-40B4-BE49-F238E27FC236}">
                  <a16:creationId xmlns:a16="http://schemas.microsoft.com/office/drawing/2014/main" id="{2BD45E5F-4032-7A44-91A7-D2ED37DE30B7}"/>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1" name="Text Box 26">
              <a:extLst>
                <a:ext uri="{FF2B5EF4-FFF2-40B4-BE49-F238E27FC236}">
                  <a16:creationId xmlns:a16="http://schemas.microsoft.com/office/drawing/2014/main" id="{067129BD-4E72-804E-9941-0CFB2ABB0A6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72" name="Text Box 26">
              <a:extLst>
                <a:ext uri="{FF2B5EF4-FFF2-40B4-BE49-F238E27FC236}">
                  <a16:creationId xmlns:a16="http://schemas.microsoft.com/office/drawing/2014/main" id="{586097BE-C9CD-2B44-A610-13D1A1572A56}"/>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73" name="Line 27">
              <a:extLst>
                <a:ext uri="{FF2B5EF4-FFF2-40B4-BE49-F238E27FC236}">
                  <a16:creationId xmlns:a16="http://schemas.microsoft.com/office/drawing/2014/main" id="{9A1DE5DC-7E6A-4747-9541-02B87C77AC36}"/>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7">
              <a:extLst>
                <a:ext uri="{FF2B5EF4-FFF2-40B4-BE49-F238E27FC236}">
                  <a16:creationId xmlns:a16="http://schemas.microsoft.com/office/drawing/2014/main" id="{9B2D570F-120B-6D41-8FE2-002A2DC1204D}"/>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26">
              <a:extLst>
                <a:ext uri="{FF2B5EF4-FFF2-40B4-BE49-F238E27FC236}">
                  <a16:creationId xmlns:a16="http://schemas.microsoft.com/office/drawing/2014/main" id="{3C035217-7FD4-6C48-AB72-7561321B3669}"/>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176" name="Group 175">
            <a:extLst>
              <a:ext uri="{FF2B5EF4-FFF2-40B4-BE49-F238E27FC236}">
                <a16:creationId xmlns:a16="http://schemas.microsoft.com/office/drawing/2014/main" id="{7C64A43A-1B07-3348-A5EB-9B76F69646C0}"/>
              </a:ext>
            </a:extLst>
          </p:cNvPr>
          <p:cNvGrpSpPr/>
          <p:nvPr/>
        </p:nvGrpSpPr>
        <p:grpSpPr>
          <a:xfrm>
            <a:off x="500734" y="4943580"/>
            <a:ext cx="1026523" cy="597153"/>
            <a:chOff x="7493876" y="2774731"/>
            <a:chExt cx="1481958" cy="894622"/>
          </a:xfrm>
        </p:grpSpPr>
        <p:sp>
          <p:nvSpPr>
            <p:cNvPr id="177" name="Freeform 176">
              <a:extLst>
                <a:ext uri="{FF2B5EF4-FFF2-40B4-BE49-F238E27FC236}">
                  <a16:creationId xmlns:a16="http://schemas.microsoft.com/office/drawing/2014/main" id="{0DB8B5ED-7F25-B645-878C-116DE6CD5EA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78" name="Oval 177">
              <a:extLst>
                <a:ext uri="{FF2B5EF4-FFF2-40B4-BE49-F238E27FC236}">
                  <a16:creationId xmlns:a16="http://schemas.microsoft.com/office/drawing/2014/main" id="{AFB4D1D4-1D5D-7C46-A31B-48B19CA0A81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79" name="Group 178">
              <a:extLst>
                <a:ext uri="{FF2B5EF4-FFF2-40B4-BE49-F238E27FC236}">
                  <a16:creationId xmlns:a16="http://schemas.microsoft.com/office/drawing/2014/main" id="{8D1FB4E3-A216-1446-87E1-A06F139F800A}"/>
                </a:ext>
              </a:extLst>
            </p:cNvPr>
            <p:cNvGrpSpPr/>
            <p:nvPr/>
          </p:nvGrpSpPr>
          <p:grpSpPr>
            <a:xfrm>
              <a:off x="7713663" y="2848339"/>
              <a:ext cx="1042107" cy="425543"/>
              <a:chOff x="7786941" y="2884917"/>
              <a:chExt cx="897649" cy="353919"/>
            </a:xfrm>
          </p:grpSpPr>
          <p:sp>
            <p:nvSpPr>
              <p:cNvPr id="180" name="Freeform 179">
                <a:extLst>
                  <a:ext uri="{FF2B5EF4-FFF2-40B4-BE49-F238E27FC236}">
                    <a16:creationId xmlns:a16="http://schemas.microsoft.com/office/drawing/2014/main" id="{2B930530-1BA2-8049-A625-480A1F84B91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1" name="Freeform 180">
                <a:extLst>
                  <a:ext uri="{FF2B5EF4-FFF2-40B4-BE49-F238E27FC236}">
                    <a16:creationId xmlns:a16="http://schemas.microsoft.com/office/drawing/2014/main" id="{C5B65EDD-F107-4D4D-8254-28F27CB3355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5" name="Freeform 194">
                <a:extLst>
                  <a:ext uri="{FF2B5EF4-FFF2-40B4-BE49-F238E27FC236}">
                    <a16:creationId xmlns:a16="http://schemas.microsoft.com/office/drawing/2014/main" id="{052D8468-97DE-CD48-9220-0D7B5D1582B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6" name="Freeform 195">
                <a:extLst>
                  <a:ext uri="{FF2B5EF4-FFF2-40B4-BE49-F238E27FC236}">
                    <a16:creationId xmlns:a16="http://schemas.microsoft.com/office/drawing/2014/main" id="{CD0FBE04-ADDE-184C-8DFE-2575EA709AD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97" name="Group 149">
            <a:extLst>
              <a:ext uri="{FF2B5EF4-FFF2-40B4-BE49-F238E27FC236}">
                <a16:creationId xmlns:a16="http://schemas.microsoft.com/office/drawing/2014/main" id="{1F890155-D0B7-364C-891D-EC128001048E}"/>
              </a:ext>
            </a:extLst>
          </p:cNvPr>
          <p:cNvGrpSpPr>
            <a:grpSpLocks/>
          </p:cNvGrpSpPr>
          <p:nvPr/>
        </p:nvGrpSpPr>
        <p:grpSpPr bwMode="auto">
          <a:xfrm>
            <a:off x="2462207" y="2756023"/>
            <a:ext cx="412750" cy="158750"/>
            <a:chOff x="1287" y="2524"/>
            <a:chExt cx="260" cy="100"/>
          </a:xfrm>
        </p:grpSpPr>
        <p:sp>
          <p:nvSpPr>
            <p:cNvPr id="198" name="Rectangle 73">
              <a:extLst>
                <a:ext uri="{FF2B5EF4-FFF2-40B4-BE49-F238E27FC236}">
                  <a16:creationId xmlns:a16="http://schemas.microsoft.com/office/drawing/2014/main" id="{590049C7-843C-1B4A-89F9-80D6028F7F0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4">
              <a:extLst>
                <a:ext uri="{FF2B5EF4-FFF2-40B4-BE49-F238E27FC236}">
                  <a16:creationId xmlns:a16="http://schemas.microsoft.com/office/drawing/2014/main" id="{060ED392-F3E2-5445-9D40-5D86C1A7E8FA}"/>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75">
              <a:extLst>
                <a:ext uri="{FF2B5EF4-FFF2-40B4-BE49-F238E27FC236}">
                  <a16:creationId xmlns:a16="http://schemas.microsoft.com/office/drawing/2014/main" id="{33BE5C08-8C7C-7149-875A-3BD200DF748C}"/>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Rectangle 129">
              <a:extLst>
                <a:ext uri="{FF2B5EF4-FFF2-40B4-BE49-F238E27FC236}">
                  <a16:creationId xmlns:a16="http://schemas.microsoft.com/office/drawing/2014/main" id="{0140B062-405E-0A48-ABA2-65AE09DF9CCF}"/>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5" name="Group 149">
            <a:extLst>
              <a:ext uri="{FF2B5EF4-FFF2-40B4-BE49-F238E27FC236}">
                <a16:creationId xmlns:a16="http://schemas.microsoft.com/office/drawing/2014/main" id="{2BE2291A-54C4-114A-8062-D743A8CDF9EC}"/>
              </a:ext>
            </a:extLst>
          </p:cNvPr>
          <p:cNvGrpSpPr>
            <a:grpSpLocks/>
          </p:cNvGrpSpPr>
          <p:nvPr/>
        </p:nvGrpSpPr>
        <p:grpSpPr bwMode="auto">
          <a:xfrm>
            <a:off x="9681144" y="2673610"/>
            <a:ext cx="412750" cy="158750"/>
            <a:chOff x="1287" y="2524"/>
            <a:chExt cx="260" cy="100"/>
          </a:xfrm>
        </p:grpSpPr>
        <p:sp>
          <p:nvSpPr>
            <p:cNvPr id="86" name="Rectangle 73">
              <a:extLst>
                <a:ext uri="{FF2B5EF4-FFF2-40B4-BE49-F238E27FC236}">
                  <a16:creationId xmlns:a16="http://schemas.microsoft.com/office/drawing/2014/main" id="{A98E76A7-87AD-8242-988E-0E4DFC2782A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Rectangle 74">
              <a:extLst>
                <a:ext uri="{FF2B5EF4-FFF2-40B4-BE49-F238E27FC236}">
                  <a16:creationId xmlns:a16="http://schemas.microsoft.com/office/drawing/2014/main" id="{05A0AED4-CB55-8B44-A573-91C3CC5195FE}"/>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Rectangle 75">
              <a:extLst>
                <a:ext uri="{FF2B5EF4-FFF2-40B4-BE49-F238E27FC236}">
                  <a16:creationId xmlns:a16="http://schemas.microsoft.com/office/drawing/2014/main" id="{E473A3B0-4DB9-E148-95E3-5518DB468C96}"/>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 name="Rectangle 129">
              <a:extLst>
                <a:ext uri="{FF2B5EF4-FFF2-40B4-BE49-F238E27FC236}">
                  <a16:creationId xmlns:a16="http://schemas.microsoft.com/office/drawing/2014/main" id="{E9ED0EE1-76D9-D04D-8893-5E36E5A75578}"/>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0" name="Slide Number Placeholder 2">
            <a:extLst>
              <a:ext uri="{FF2B5EF4-FFF2-40B4-BE49-F238E27FC236}">
                <a16:creationId xmlns:a16="http://schemas.microsoft.com/office/drawing/2014/main" id="{1B520EE5-2EFC-4746-B182-97170136E2D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27</a:t>
            </a:fld>
            <a:endParaRPr lang="en-US" dirty="0"/>
          </a:p>
        </p:txBody>
      </p:sp>
    </p:spTree>
    <p:extLst>
      <p:ext uri="{BB962C8B-B14F-4D97-AF65-F5344CB8AC3E}">
        <p14:creationId xmlns:p14="http://schemas.microsoft.com/office/powerpoint/2010/main" val="25934546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sender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502120" y="2078245"/>
            <a:ext cx="1986815"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UDP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UDP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98" name="Rectangle 97">
            <a:extLst>
              <a:ext uri="{FF2B5EF4-FFF2-40B4-BE49-F238E27FC236}">
                <a16:creationId xmlns:a16="http://schemas.microsoft.com/office/drawing/2014/main" id="{EB709716-FAB0-AB45-BCAE-75F8CF2AEC09}"/>
              </a:ext>
            </a:extLst>
          </p:cNvPr>
          <p:cNvSpPr/>
          <p:nvPr/>
        </p:nvSpPr>
        <p:spPr>
          <a:xfrm>
            <a:off x="169333" y="1343378"/>
            <a:ext cx="3723445" cy="4402666"/>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5052" y="3003638"/>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9" name="Slide Number Placeholder 2">
            <a:extLst>
              <a:ext uri="{FF2B5EF4-FFF2-40B4-BE49-F238E27FC236}">
                <a16:creationId xmlns:a16="http://schemas.microsoft.com/office/drawing/2014/main" id="{D1B0B0FD-EB4E-1D48-A59A-E323764428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28</a:t>
            </a:fld>
            <a:endParaRPr lang="en-US" dirty="0"/>
          </a:p>
        </p:txBody>
      </p:sp>
    </p:spTree>
    <p:extLst>
      <p:ext uri="{BB962C8B-B14F-4D97-AF65-F5344CB8AC3E}">
        <p14:creationId xmlns:p14="http://schemas.microsoft.com/office/powerpoint/2010/main" val="221610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500"/>
                                        <p:tgtEl>
                                          <p:spTgt spid="88"/>
                                        </p:tgtEl>
                                      </p:cBhvr>
                                    </p:animEffect>
                                  </p:childTnLst>
                                </p:cTn>
                              </p:par>
                              <p:par>
                                <p:cTn id="8" presetID="0" presetClass="path" presetSubtype="0" accel="50000" decel="50000" fill="hold" nodeType="withEffect">
                                  <p:stCondLst>
                                    <p:cond delay="0"/>
                                  </p:stCondLst>
                                  <p:childTnLst>
                                    <p:animMotion origin="layout" path="M -6.25E-7 -1.48148E-6 L 0.00065 0.10139 " pathEditMode="relative" rAng="0" ptsTypes="AA">
                                      <p:cBhvr>
                                        <p:cTn id="9" dur="2000" fill="hold"/>
                                        <p:tgtEl>
                                          <p:spTgt spid="88"/>
                                        </p:tgtEl>
                                        <p:attrNameLst>
                                          <p:attrName>ppt_x</p:attrName>
                                          <p:attrName>ppt_y</p:attrName>
                                        </p:attrNameLst>
                                      </p:cBhvr>
                                      <p:rCtr x="26" y="5069"/>
                                    </p:animMotion>
                                  </p:childTnLst>
                                </p:cTn>
                              </p:par>
                              <p:par>
                                <p:cTn id="10" presetID="9" presetClass="entr" presetSubtype="0" fill="hold" grpId="0" nodeType="with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dissolv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6"/>
                                        </p:tgtEl>
                                        <p:attrNameLst>
                                          <p:attrName>style.visibility</p:attrName>
                                        </p:attrNameLst>
                                      </p:cBhvr>
                                      <p:to>
                                        <p:strVal val="visible"/>
                                      </p:to>
                                    </p:set>
                                    <p:animEffect transition="in" filter="dissolve">
                                      <p:cBhvr>
                                        <p:cTn id="17" dur="500"/>
                                        <p:tgtEl>
                                          <p:spTgt spid="10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dissolve">
                                      <p:cBhvr>
                                        <p:cTn id="20" dur="500"/>
                                        <p:tgtEl>
                                          <p:spTgt spid="9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nodeType="clickEffect">
                                  <p:stCondLst>
                                    <p:cond delay="0"/>
                                  </p:stCondLst>
                                  <p:childTnLst>
                                    <p:animEffect transition="out" filter="dissolve">
                                      <p:cBhvr>
                                        <p:cTn id="24" dur="500"/>
                                        <p:tgtEl>
                                          <p:spTgt spid="106"/>
                                        </p:tgtEl>
                                      </p:cBhvr>
                                    </p:animEffect>
                                    <p:set>
                                      <p:cBhvr>
                                        <p:cTn id="25" dur="1" fill="hold">
                                          <p:stCondLst>
                                            <p:cond delay="499"/>
                                          </p:stCondLst>
                                        </p:cTn>
                                        <p:tgtEl>
                                          <p:spTgt spid="106"/>
                                        </p:tgtEl>
                                        <p:attrNameLst>
                                          <p:attrName>style.visibility</p:attrName>
                                        </p:attrNameLst>
                                      </p:cBhvr>
                                      <p:to>
                                        <p:strVal val="hidden"/>
                                      </p:to>
                                    </p:set>
                                  </p:childTnLst>
                                </p:cTn>
                              </p:par>
                              <p:par>
                                <p:cTn id="26" presetID="9" presetClass="exit" presetSubtype="0" fill="hold" nodeType="withEffect">
                                  <p:stCondLst>
                                    <p:cond delay="0"/>
                                  </p:stCondLst>
                                  <p:childTnLst>
                                    <p:animEffect transition="out" filter="dissolve">
                                      <p:cBhvr>
                                        <p:cTn id="27" dur="500"/>
                                        <p:tgtEl>
                                          <p:spTgt spid="88"/>
                                        </p:tgtEl>
                                      </p:cBhvr>
                                    </p:animEffect>
                                    <p:set>
                                      <p:cBhvr>
                                        <p:cTn id="28" dur="1" fill="hold">
                                          <p:stCondLst>
                                            <p:cond delay="499"/>
                                          </p:stCondLst>
                                        </p:cTn>
                                        <p:tgtEl>
                                          <p:spTgt spid="88"/>
                                        </p:tgtEl>
                                        <p:attrNameLst>
                                          <p:attrName>style.visibility</p:attrName>
                                        </p:attrNameLst>
                                      </p:cBhvr>
                                      <p:to>
                                        <p:strVal val="hidden"/>
                                      </p:to>
                                    </p:set>
                                  </p:childTnLst>
                                </p:cTn>
                              </p:par>
                            </p:childTnLst>
                          </p:cTn>
                        </p:par>
                        <p:par>
                          <p:cTn id="29" fill="hold">
                            <p:stCondLst>
                              <p:cond delay="500"/>
                            </p:stCondLst>
                            <p:childTnLst>
                              <p:par>
                                <p:cTn id="30" presetID="9" presetClass="entr" presetSubtype="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dissolve">
                                      <p:cBhvr>
                                        <p:cTn id="32" dur="500"/>
                                        <p:tgtEl>
                                          <p:spTgt spid="5"/>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dissolve">
                                      <p:cBhvr>
                                        <p:cTn id="35" dur="500"/>
                                        <p:tgtEl>
                                          <p:spTgt spid="95"/>
                                        </p:tgtEl>
                                      </p:cBhvr>
                                    </p:animEffect>
                                  </p:childTnLst>
                                </p:cTn>
                              </p:par>
                            </p:childTnLst>
                          </p:cTn>
                        </p:par>
                      </p:childTnLst>
                    </p:cTn>
                  </p:par>
                  <p:par>
                    <p:cTn id="36" fill="hold">
                      <p:stCondLst>
                        <p:cond delay="indefinite"/>
                      </p:stCondLst>
                      <p:childTnLst>
                        <p:par>
                          <p:cTn id="37" fill="hold">
                            <p:stCondLst>
                              <p:cond delay="0"/>
                            </p:stCondLst>
                            <p:childTnLst>
                              <p:par>
                                <p:cTn id="38" presetID="0" presetClass="path" presetSubtype="0" accel="50000" decel="50000" fill="hold" nodeType="clickEffect">
                                  <p:stCondLst>
                                    <p:cond delay="0"/>
                                  </p:stCondLst>
                                  <p:childTnLst>
                                    <p:animMotion origin="layout" path="M -6.25E-7 -4.81481E-6 L 0.00052 0.09306 " pathEditMode="relative" rAng="0" ptsTypes="AA">
                                      <p:cBhvr>
                                        <p:cTn id="39" dur="2000" fill="hold"/>
                                        <p:tgtEl>
                                          <p:spTgt spid="5"/>
                                        </p:tgtEl>
                                        <p:attrNameLst>
                                          <p:attrName>ppt_x</p:attrName>
                                          <p:attrName>ppt_y</p:attrName>
                                        </p:attrNameLst>
                                      </p:cBhvr>
                                      <p:rCtr x="26" y="4653"/>
                                    </p:animMotion>
                                  </p:childTnLst>
                                </p:cTn>
                              </p:par>
                              <p:par>
                                <p:cTn id="40" presetID="9" presetClass="entr" presetSubtype="0" fill="hold" grpId="0" nodeType="withEffect">
                                  <p:stCondLst>
                                    <p:cond delay="0"/>
                                  </p:stCondLst>
                                  <p:childTnLst>
                                    <p:set>
                                      <p:cBhvr>
                                        <p:cTn id="41" dur="1" fill="hold">
                                          <p:stCondLst>
                                            <p:cond delay="0"/>
                                          </p:stCondLst>
                                        </p:cTn>
                                        <p:tgtEl>
                                          <p:spTgt spid="97"/>
                                        </p:tgtEl>
                                        <p:attrNameLst>
                                          <p:attrName>style.visibility</p:attrName>
                                        </p:attrNameLst>
                                      </p:cBhvr>
                                      <p:to>
                                        <p:strVal val="visible"/>
                                      </p:to>
                                    </p:set>
                                    <p:animEffect transition="in" filter="dissolve">
                                      <p:cBhvr>
                                        <p:cTn id="42" dur="500"/>
                                        <p:tgtEl>
                                          <p:spTgt spid="97"/>
                                        </p:tgtEl>
                                      </p:cBhvr>
                                    </p:animEffect>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nodeType="clickEffect">
                                  <p:stCondLst>
                                    <p:cond delay="0"/>
                                  </p:stCondLst>
                                  <p:childTnLst>
                                    <p:animMotion origin="layout" path="M -6.25E-7 0.09098 L -0.00221 0.25996 L -0.11419 0.32385 L -0.4332 0.31806 L -0.55885 0.275 L -0.55885 0.275 " pathEditMode="relative" ptsTypes="AAAAAA">
                                      <p:cBhvr>
                                        <p:cTn id="46"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5" grpId="0"/>
      <p:bldP spid="9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receiver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1655121" y="2160335"/>
            <a:ext cx="2199790"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2355694" y="3088859"/>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80155" y="3324883"/>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78217" y="2693557"/>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UDP checksum header value</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5" name="Group 4">
            <a:extLst>
              <a:ext uri="{FF2B5EF4-FFF2-40B4-BE49-F238E27FC236}">
                <a16:creationId xmlns:a16="http://schemas.microsoft.com/office/drawing/2014/main" id="{E73E5E98-A439-0647-8DF1-844937CD72A0}"/>
              </a:ext>
            </a:extLst>
          </p:cNvPr>
          <p:cNvGrpSpPr/>
          <p:nvPr/>
        </p:nvGrpSpPr>
        <p:grpSpPr>
          <a:xfrm>
            <a:off x="1795827" y="3762839"/>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7" name="TextBox 126">
            <a:extLst>
              <a:ext uri="{FF2B5EF4-FFF2-40B4-BE49-F238E27FC236}">
                <a16:creationId xmlns:a16="http://schemas.microsoft.com/office/drawing/2014/main" id="{5F6FF1BE-CC44-0642-B5BA-79CC246557BD}"/>
              </a:ext>
            </a:extLst>
          </p:cNvPr>
          <p:cNvSpPr txBox="1"/>
          <p:nvPr/>
        </p:nvSpPr>
        <p:spPr>
          <a:xfrm>
            <a:off x="4379533" y="3932414"/>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128" name="Rectangle 127">
            <a:extLst>
              <a:ext uri="{FF2B5EF4-FFF2-40B4-BE49-F238E27FC236}">
                <a16:creationId xmlns:a16="http://schemas.microsoft.com/office/drawing/2014/main" id="{279B4C12-D49E-4A40-9C38-F2E92ECDF43A}"/>
              </a:ext>
            </a:extLst>
          </p:cNvPr>
          <p:cNvSpPr/>
          <p:nvPr/>
        </p:nvSpPr>
        <p:spPr>
          <a:xfrm>
            <a:off x="8348341" y="2027305"/>
            <a:ext cx="3416536" cy="330284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 name="Oval 3">
            <a:extLst>
              <a:ext uri="{FF2B5EF4-FFF2-40B4-BE49-F238E27FC236}">
                <a16:creationId xmlns:a16="http://schemas.microsoft.com/office/drawing/2014/main" id="{C0F72514-945E-EB40-9BEE-202BF670272C}"/>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29" name="Straight Connector 128">
            <a:extLst>
              <a:ext uri="{FF2B5EF4-FFF2-40B4-BE49-F238E27FC236}">
                <a16:creationId xmlns:a16="http://schemas.microsoft.com/office/drawing/2014/main" id="{55A91E20-BDA5-C441-B395-6979D211F34E}"/>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8285317-4714-1541-BC02-BED132E59B2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06" name="Slide Number Placeholder 2">
            <a:extLst>
              <a:ext uri="{FF2B5EF4-FFF2-40B4-BE49-F238E27FC236}">
                <a16:creationId xmlns:a16="http://schemas.microsoft.com/office/drawing/2014/main" id="{427E91C8-0248-584A-817F-DE7D57562F2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29</a:t>
            </a:fld>
            <a:endParaRPr lang="en-US" dirty="0"/>
          </a:p>
        </p:txBody>
      </p:sp>
    </p:spTree>
    <p:extLst>
      <p:ext uri="{BB962C8B-B14F-4D97-AF65-F5344CB8AC3E}">
        <p14:creationId xmlns:p14="http://schemas.microsoft.com/office/powerpoint/2010/main" val="333164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0.00014 -0.00208 L 0.00014 -0.09676 " pathEditMode="relative" rAng="0" ptsTypes="AA">
                                      <p:cBhvr>
                                        <p:cTn id="11" dur="2000" fill="hold"/>
                                        <p:tgtEl>
                                          <p:spTgt spid="5"/>
                                        </p:tgtEl>
                                        <p:attrNameLst>
                                          <p:attrName>ppt_x</p:attrName>
                                          <p:attrName>ppt_y</p:attrName>
                                        </p:attrNameLst>
                                      </p:cBhvr>
                                      <p:rCtr x="0" y="-4745"/>
                                    </p:animMotion>
                                  </p:childTnLst>
                                </p:cTn>
                              </p:par>
                              <p:par>
                                <p:cTn id="12" presetID="9" presetClass="entr" presetSubtype="0" fill="hold" grpId="0" nodeType="with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dissolve">
                                      <p:cBhvr>
                                        <p:cTn id="14" dur="500"/>
                                        <p:tgtEl>
                                          <p:spTgt spid="9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dissolve">
                                      <p:cBhvr>
                                        <p:cTn id="19" dur="500"/>
                                        <p:tgtEl>
                                          <p:spTgt spid="4"/>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94"/>
                                        </p:tgtEl>
                                        <p:attrNameLst>
                                          <p:attrName>style.visibility</p:attrName>
                                        </p:attrNameLst>
                                      </p:cBhvr>
                                      <p:to>
                                        <p:strVal val="visible"/>
                                      </p:to>
                                    </p:set>
                                    <p:animEffect transition="in" filter="dissolve">
                                      <p:cBhvr>
                                        <p:cTn id="22" dur="500"/>
                                        <p:tgtEl>
                                          <p:spTgt spid="9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par>
                                <p:cTn id="28" presetID="9" presetClass="exit" presetSubtype="0" fill="hold" grpId="1" nodeType="withEffect">
                                  <p:stCondLst>
                                    <p:cond delay="0"/>
                                  </p:stCondLst>
                                  <p:childTnLst>
                                    <p:animEffect transition="out" filter="dissolv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9" presetClass="entr" presetSubtype="0" fill="hold" nodeType="withEffect">
                                  <p:stCondLst>
                                    <p:cond delay="0"/>
                                  </p:stCondLst>
                                  <p:childTnLst>
                                    <p:set>
                                      <p:cBhvr>
                                        <p:cTn id="32" dur="1" fill="hold">
                                          <p:stCondLst>
                                            <p:cond delay="0"/>
                                          </p:stCondLst>
                                        </p:cTn>
                                        <p:tgtEl>
                                          <p:spTgt spid="88"/>
                                        </p:tgtEl>
                                        <p:attrNameLst>
                                          <p:attrName>style.visibility</p:attrName>
                                        </p:attrNameLst>
                                      </p:cBhvr>
                                      <p:to>
                                        <p:strVal val="visible"/>
                                      </p:to>
                                    </p:set>
                                    <p:animEffect transition="in" filter="dissolve">
                                      <p:cBhvr>
                                        <p:cTn id="33" dur="500"/>
                                        <p:tgtEl>
                                          <p:spTgt spid="88"/>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91"/>
                                        </p:tgtEl>
                                        <p:attrNameLst>
                                          <p:attrName>style.visibility</p:attrName>
                                        </p:attrNameLst>
                                      </p:cBhvr>
                                      <p:to>
                                        <p:strVal val="visible"/>
                                      </p:to>
                                    </p:set>
                                    <p:animEffect transition="in" filter="dissolve">
                                      <p:cBhvr>
                                        <p:cTn id="36" dur="500"/>
                                        <p:tgtEl>
                                          <p:spTgt spid="91"/>
                                        </p:tgtEl>
                                      </p:cBhvr>
                                    </p:animEffect>
                                  </p:childTnLst>
                                </p:cTn>
                              </p:par>
                            </p:childTnLst>
                          </p:cTn>
                        </p:par>
                      </p:childTnLst>
                    </p:cTn>
                  </p:par>
                  <p:par>
                    <p:cTn id="37" fill="hold">
                      <p:stCondLst>
                        <p:cond delay="indefinite"/>
                      </p:stCondLst>
                      <p:childTnLst>
                        <p:par>
                          <p:cTn id="38" fill="hold">
                            <p:stCondLst>
                              <p:cond delay="0"/>
                            </p:stCondLst>
                            <p:childTnLst>
                              <p:par>
                                <p:cTn id="39" presetID="0" presetClass="path" presetSubtype="0" accel="50000" decel="50000" fill="hold" nodeType="clickEffect">
                                  <p:stCondLst>
                                    <p:cond delay="0"/>
                                  </p:stCondLst>
                                  <p:childTnLst>
                                    <p:animMotion origin="layout" path="M -1.66667E-6 -4.81481E-6 L 0.00013 -0.10763 " pathEditMode="relative" rAng="0" ptsTypes="AA">
                                      <p:cBhvr>
                                        <p:cTn id="40" dur="2000" fill="hold"/>
                                        <p:tgtEl>
                                          <p:spTgt spid="88"/>
                                        </p:tgtEl>
                                        <p:attrNameLst>
                                          <p:attrName>ppt_x</p:attrName>
                                          <p:attrName>ppt_y</p:attrName>
                                        </p:attrNameLst>
                                      </p:cBhvr>
                                      <p:rCtr x="0" y="-5394"/>
                                    </p:animMotion>
                                  </p:childTnLst>
                                </p:cTn>
                              </p:par>
                              <p:par>
                                <p:cTn id="41" presetID="9" presetClass="entr" presetSubtype="0" fill="hold" grpId="0" nodeType="withEffect">
                                  <p:stCondLst>
                                    <p:cond delay="0"/>
                                  </p:stCondLst>
                                  <p:childTnLst>
                                    <p:set>
                                      <p:cBhvr>
                                        <p:cTn id="42" dur="1" fill="hold">
                                          <p:stCondLst>
                                            <p:cond delay="0"/>
                                          </p:stCondLst>
                                        </p:cTn>
                                        <p:tgtEl>
                                          <p:spTgt spid="127"/>
                                        </p:tgtEl>
                                        <p:attrNameLst>
                                          <p:attrName>style.visibility</p:attrName>
                                        </p:attrNameLst>
                                      </p:cBhvr>
                                      <p:to>
                                        <p:strVal val="visible"/>
                                      </p:to>
                                    </p:set>
                                    <p:animEffect transition="in" filter="dissolve">
                                      <p:cBhvr>
                                        <p:cTn id="43"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7" grpId="0"/>
      <p:bldP spid="127" grpId="0"/>
      <p:bldP spid="4" grpId="0" animBg="1"/>
      <p:bldP spid="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pPr>
            <a:r>
              <a:rPr lang="en-US" altLang="en-US" sz="3200" dirty="0">
                <a:solidFill>
                  <a:srgbClr val="C00000"/>
                </a:solidFill>
                <a:cs typeface="Calibri" panose="020F0502020204030204" pitchFamily="34" charset="0"/>
              </a:rPr>
              <a:t>Transport-layer services</a:t>
            </a:r>
          </a:p>
          <a:p>
            <a:pPr marL="403225" indent="-285750">
              <a:spcBef>
                <a:spcPts val="800"/>
              </a:spcBef>
            </a:pPr>
            <a:r>
              <a:rPr lang="en-US" altLang="en-US" sz="3200" dirty="0">
                <a:solidFill>
                  <a:srgbClr val="C00000"/>
                </a:solidFill>
                <a:cs typeface="Calibri" panose="020F0502020204030204" pitchFamily="34" charset="0"/>
              </a:rPr>
              <a:t>Multiplexing and demultiplexing</a:t>
            </a:r>
          </a:p>
          <a:p>
            <a:pPr marL="403225" indent="-285750">
              <a:spcBef>
                <a:spcPts val="800"/>
              </a:spcBef>
            </a:pPr>
            <a:r>
              <a:rPr lang="en-US" altLang="en-US" sz="3200" dirty="0">
                <a:solidFill>
                  <a:srgbClr val="C00000"/>
                </a:solidFill>
                <a:cs typeface="Calibri" panose="020F0502020204030204" pitchFamily="34" charset="0"/>
              </a:rPr>
              <a:t>Connectionless transport: UDP</a:t>
            </a:r>
          </a:p>
          <a:p>
            <a:pPr marL="403225" indent="-285750">
              <a:spcBef>
                <a:spcPts val="800"/>
              </a:spcBef>
            </a:pPr>
            <a:r>
              <a:rPr lang="en-US" altLang="en-US" sz="3200" dirty="0">
                <a:solidFill>
                  <a:srgbClr val="C00000"/>
                </a:solidFill>
                <a:cs typeface="Calibri" panose="020F0502020204030204" pitchFamily="34" charset="0"/>
              </a:rPr>
              <a:t>Principles of reliable data transfer </a:t>
            </a:r>
          </a:p>
          <a:p>
            <a:pPr marL="403225" indent="-285750">
              <a:spcBef>
                <a:spcPts val="800"/>
              </a:spcBef>
            </a:pPr>
            <a:r>
              <a:rPr lang="en-US" sz="3200" dirty="0">
                <a:solidFill>
                  <a:srgbClr val="C00000"/>
                </a:solidFill>
              </a:rPr>
              <a:t>Connection-oriented transport: TCP</a:t>
            </a:r>
          </a:p>
          <a:p>
            <a:pPr marL="403225" indent="-285750">
              <a:spcBef>
                <a:spcPts val="800"/>
              </a:spcBef>
            </a:pPr>
            <a:r>
              <a:rPr lang="en-US" sz="3200" dirty="0">
                <a:solidFill>
                  <a:srgbClr val="C00000"/>
                </a:solidFill>
              </a:rPr>
              <a:t>Principles of congestion control</a:t>
            </a:r>
          </a:p>
          <a:p>
            <a:pPr marL="403225" indent="-285750">
              <a:spcBef>
                <a:spcPts val="800"/>
              </a:spcBef>
            </a:pPr>
            <a:r>
              <a:rPr lang="en-US" sz="3200" dirty="0">
                <a:solidFill>
                  <a:srgbClr val="C00000"/>
                </a:solidFill>
              </a:rPr>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a:t>Transport Layer: 3-</a:t>
            </a:r>
            <a:fld id="{C4204591-24BD-A542-B9D5-F8D8A88D2FEE}" type="slidenum">
              <a:rPr lang="en-US" smtClean="0"/>
              <a:pPr/>
              <a:t>3</a:t>
            </a:fld>
            <a:endParaRPr lang="en-US" dirty="0"/>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9334421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segment </a:t>
            </a:r>
            <a:r>
              <a:rPr lang="en-US" dirty="0"/>
              <a:t>h</a:t>
            </a:r>
            <a:r>
              <a:rPr lang="en-US" sz="4400" dirty="0"/>
              <a:t>eader</a:t>
            </a:r>
          </a:p>
        </p:txBody>
      </p:sp>
      <p:sp>
        <p:nvSpPr>
          <p:cNvPr id="29" name="Rectangle 8">
            <a:extLst>
              <a:ext uri="{FF2B5EF4-FFF2-40B4-BE49-F238E27FC236}">
                <a16:creationId xmlns:a16="http://schemas.microsoft.com/office/drawing/2014/main" id="{F52AC6CB-EA5F-E34E-A84B-F6174293B55F}"/>
              </a:ext>
            </a:extLst>
          </p:cNvPr>
          <p:cNvSpPr>
            <a:spLocks noChangeArrowheads="1"/>
          </p:cNvSpPr>
          <p:nvPr/>
        </p:nvSpPr>
        <p:spPr bwMode="auto">
          <a:xfrm>
            <a:off x="3902299" y="2017713"/>
            <a:ext cx="3324225" cy="3200400"/>
          </a:xfrm>
          <a:prstGeom prst="rect">
            <a:avLst/>
          </a:prstGeom>
          <a:solidFill>
            <a:srgbClr val="FFFFFF"/>
          </a:solidFill>
          <a:ln w="349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sp>
        <p:nvSpPr>
          <p:cNvPr id="30" name="Text Box 9">
            <a:extLst>
              <a:ext uri="{FF2B5EF4-FFF2-40B4-BE49-F238E27FC236}">
                <a16:creationId xmlns:a16="http://schemas.microsoft.com/office/drawing/2014/main" id="{C8E7AF66-85A4-6B43-AFFD-45ABC0217297}"/>
              </a:ext>
            </a:extLst>
          </p:cNvPr>
          <p:cNvSpPr txBox="1">
            <a:spLocks noChangeArrowheads="1"/>
          </p:cNvSpPr>
          <p:nvPr/>
        </p:nvSpPr>
        <p:spPr bwMode="auto">
          <a:xfrm>
            <a:off x="3941987" y="2030413"/>
            <a:ext cx="15636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 name="Text Box 10">
            <a:extLst>
              <a:ext uri="{FF2B5EF4-FFF2-40B4-BE49-F238E27FC236}">
                <a16:creationId xmlns:a16="http://schemas.microsoft.com/office/drawing/2014/main" id="{2F2912E8-AD40-5541-9C73-5856C97AF53A}"/>
              </a:ext>
            </a:extLst>
          </p:cNvPr>
          <p:cNvSpPr txBox="1">
            <a:spLocks noChangeArrowheads="1"/>
          </p:cNvSpPr>
          <p:nvPr/>
        </p:nvSpPr>
        <p:spPr bwMode="auto">
          <a:xfrm>
            <a:off x="5727924" y="2030413"/>
            <a:ext cx="1328738"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sp>
        <p:nvSpPr>
          <p:cNvPr id="32" name="Line 11">
            <a:extLst>
              <a:ext uri="{FF2B5EF4-FFF2-40B4-BE49-F238E27FC236}">
                <a16:creationId xmlns:a16="http://schemas.microsoft.com/office/drawing/2014/main" id="{D9BFD291-F38C-E245-812B-D4A7B44A296C}"/>
              </a:ext>
            </a:extLst>
          </p:cNvPr>
          <p:cNvSpPr>
            <a:spLocks noChangeShapeType="1"/>
          </p:cNvSpPr>
          <p:nvPr/>
        </p:nvSpPr>
        <p:spPr bwMode="auto">
          <a:xfrm flipV="1">
            <a:off x="3892774" y="2417763"/>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 name="Line 12">
            <a:extLst>
              <a:ext uri="{FF2B5EF4-FFF2-40B4-BE49-F238E27FC236}">
                <a16:creationId xmlns:a16="http://schemas.microsoft.com/office/drawing/2014/main" id="{3CE7F4CE-E33B-FD4E-B07F-F5A9DE98853E}"/>
              </a:ext>
            </a:extLst>
          </p:cNvPr>
          <p:cNvSpPr>
            <a:spLocks noChangeShapeType="1"/>
          </p:cNvSpPr>
          <p:nvPr/>
        </p:nvSpPr>
        <p:spPr bwMode="auto">
          <a:xfrm flipV="1">
            <a:off x="3883249" y="2817813"/>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13">
            <a:extLst>
              <a:ext uri="{FF2B5EF4-FFF2-40B4-BE49-F238E27FC236}">
                <a16:creationId xmlns:a16="http://schemas.microsoft.com/office/drawing/2014/main" id="{F55DFF34-EECA-F046-9F88-B6CF84CB8E0C}"/>
              </a:ext>
            </a:extLst>
          </p:cNvPr>
          <p:cNvSpPr>
            <a:spLocks noChangeShapeType="1"/>
          </p:cNvSpPr>
          <p:nvPr/>
        </p:nvSpPr>
        <p:spPr bwMode="auto">
          <a:xfrm flipV="1">
            <a:off x="5540599" y="2017713"/>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14">
            <a:extLst>
              <a:ext uri="{FF2B5EF4-FFF2-40B4-BE49-F238E27FC236}">
                <a16:creationId xmlns:a16="http://schemas.microsoft.com/office/drawing/2014/main" id="{99267DCE-8159-FC45-B743-B474F3D4558D}"/>
              </a:ext>
            </a:extLst>
          </p:cNvPr>
          <p:cNvSpPr txBox="1">
            <a:spLocks noChangeArrowheads="1"/>
          </p:cNvSpPr>
          <p:nvPr/>
        </p:nvSpPr>
        <p:spPr bwMode="auto">
          <a:xfrm>
            <a:off x="5048474" y="1552575"/>
            <a:ext cx="9366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32 bits</a:t>
            </a:r>
          </a:p>
        </p:txBody>
      </p:sp>
      <p:sp>
        <p:nvSpPr>
          <p:cNvPr id="36" name="Line 15">
            <a:extLst>
              <a:ext uri="{FF2B5EF4-FFF2-40B4-BE49-F238E27FC236}">
                <a16:creationId xmlns:a16="http://schemas.microsoft.com/office/drawing/2014/main" id="{8D62C2C2-8FA0-A54C-8811-9A937D96CD04}"/>
              </a:ext>
            </a:extLst>
          </p:cNvPr>
          <p:cNvSpPr>
            <a:spLocks noChangeShapeType="1"/>
          </p:cNvSpPr>
          <p:nvPr/>
        </p:nvSpPr>
        <p:spPr bwMode="auto">
          <a:xfrm>
            <a:off x="5997799" y="1784350"/>
            <a:ext cx="1200150" cy="4763"/>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6">
            <a:extLst>
              <a:ext uri="{FF2B5EF4-FFF2-40B4-BE49-F238E27FC236}">
                <a16:creationId xmlns:a16="http://schemas.microsoft.com/office/drawing/2014/main" id="{DE702B00-23E1-474A-9072-DDEE50F76714}"/>
              </a:ext>
            </a:extLst>
          </p:cNvPr>
          <p:cNvSpPr>
            <a:spLocks noChangeShapeType="1"/>
          </p:cNvSpPr>
          <p:nvPr/>
        </p:nvSpPr>
        <p:spPr bwMode="auto">
          <a:xfrm rot="10800000">
            <a:off x="3888012" y="1793875"/>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Text Box 17">
            <a:extLst>
              <a:ext uri="{FF2B5EF4-FFF2-40B4-BE49-F238E27FC236}">
                <a16:creationId xmlns:a16="http://schemas.microsoft.com/office/drawing/2014/main" id="{7A899027-0169-0E41-A632-97B068C6DCF8}"/>
              </a:ext>
            </a:extLst>
          </p:cNvPr>
          <p:cNvSpPr txBox="1">
            <a:spLocks noChangeArrowheads="1"/>
          </p:cNvSpPr>
          <p:nvPr/>
        </p:nvSpPr>
        <p:spPr bwMode="auto">
          <a:xfrm>
            <a:off x="4745262" y="3376613"/>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9">
            <a:extLst>
              <a:ext uri="{FF2B5EF4-FFF2-40B4-BE49-F238E27FC236}">
                <a16:creationId xmlns:a16="http://schemas.microsoft.com/office/drawing/2014/main" id="{CD850B08-5706-0344-961A-224002B37BA6}"/>
              </a:ext>
            </a:extLst>
          </p:cNvPr>
          <p:cNvSpPr txBox="1">
            <a:spLocks noChangeArrowheads="1"/>
          </p:cNvSpPr>
          <p:nvPr/>
        </p:nvSpPr>
        <p:spPr bwMode="auto">
          <a:xfrm>
            <a:off x="4338862" y="5292725"/>
            <a:ext cx="2524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 name="Line 20">
            <a:extLst>
              <a:ext uri="{FF2B5EF4-FFF2-40B4-BE49-F238E27FC236}">
                <a16:creationId xmlns:a16="http://schemas.microsoft.com/office/drawing/2014/main" id="{23E18502-A4AB-B441-8247-C60D9AD14D77}"/>
              </a:ext>
            </a:extLst>
          </p:cNvPr>
          <p:cNvSpPr>
            <a:spLocks noChangeShapeType="1"/>
          </p:cNvSpPr>
          <p:nvPr/>
        </p:nvSpPr>
        <p:spPr bwMode="auto">
          <a:xfrm flipV="1">
            <a:off x="5540599" y="2427288"/>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22">
            <a:extLst>
              <a:ext uri="{FF2B5EF4-FFF2-40B4-BE49-F238E27FC236}">
                <a16:creationId xmlns:a16="http://schemas.microsoft.com/office/drawing/2014/main" id="{7C44E6B5-339B-1741-B9C3-A1E3E37268B0}"/>
              </a:ext>
            </a:extLst>
          </p:cNvPr>
          <p:cNvSpPr txBox="1">
            <a:spLocks noChangeArrowheads="1"/>
          </p:cNvSpPr>
          <p:nvPr/>
        </p:nvSpPr>
        <p:spPr bwMode="auto">
          <a:xfrm>
            <a:off x="4284887" y="2420938"/>
            <a:ext cx="8143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length</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3">
            <a:extLst>
              <a:ext uri="{FF2B5EF4-FFF2-40B4-BE49-F238E27FC236}">
                <a16:creationId xmlns:a16="http://schemas.microsoft.com/office/drawing/2014/main" id="{47FFCC22-7372-6744-AEF8-0A8B78529255}"/>
              </a:ext>
            </a:extLst>
          </p:cNvPr>
          <p:cNvSpPr txBox="1">
            <a:spLocks noChangeArrowheads="1"/>
          </p:cNvSpPr>
          <p:nvPr/>
        </p:nvSpPr>
        <p:spPr bwMode="auto">
          <a:xfrm>
            <a:off x="5831112" y="2411413"/>
            <a:ext cx="117633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checksum</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3" name="Text Box 24">
            <a:extLst>
              <a:ext uri="{FF2B5EF4-FFF2-40B4-BE49-F238E27FC236}">
                <a16:creationId xmlns:a16="http://schemas.microsoft.com/office/drawing/2014/main" id="{485622D4-EF6A-C34A-A27B-A6B8F83BC672}"/>
              </a:ext>
            </a:extLst>
          </p:cNvPr>
          <p:cNvSpPr txBox="1">
            <a:spLocks noChangeArrowheads="1"/>
          </p:cNvSpPr>
          <p:nvPr/>
        </p:nvSpPr>
        <p:spPr bwMode="auto">
          <a:xfrm>
            <a:off x="7623398" y="3421856"/>
            <a:ext cx="2406650" cy="9159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length, in bytes of UDP segment, including header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1D6A5808-0448-DB49-AF97-08E63607B4AB}"/>
              </a:ext>
            </a:extLst>
          </p:cNvPr>
          <p:cNvSpPr>
            <a:spLocks noChangeShapeType="1"/>
          </p:cNvSpPr>
          <p:nvPr/>
        </p:nvSpPr>
        <p:spPr bwMode="auto">
          <a:xfrm flipH="1" flipV="1">
            <a:off x="5142136" y="2597149"/>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 name="Oval 4">
            <a:extLst>
              <a:ext uri="{FF2B5EF4-FFF2-40B4-BE49-F238E27FC236}">
                <a16:creationId xmlns:a16="http://schemas.microsoft.com/office/drawing/2014/main" id="{2155F1E7-7CEF-EC4F-9C9D-C612D6BAA462}"/>
              </a:ext>
            </a:extLst>
          </p:cNvPr>
          <p:cNvSpPr/>
          <p:nvPr/>
        </p:nvSpPr>
        <p:spPr>
          <a:xfrm>
            <a:off x="3695142" y="1957213"/>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 name="Oval 25">
            <a:extLst>
              <a:ext uri="{FF2B5EF4-FFF2-40B4-BE49-F238E27FC236}">
                <a16:creationId xmlns:a16="http://schemas.microsoft.com/office/drawing/2014/main" id="{BE69DAA7-4CE3-5A48-B429-6D40B6035291}"/>
              </a:ext>
            </a:extLst>
          </p:cNvPr>
          <p:cNvSpPr/>
          <p:nvPr/>
        </p:nvSpPr>
        <p:spPr>
          <a:xfrm>
            <a:off x="5331049" y="1955208"/>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 name="Oval 26">
            <a:extLst>
              <a:ext uri="{FF2B5EF4-FFF2-40B4-BE49-F238E27FC236}">
                <a16:creationId xmlns:a16="http://schemas.microsoft.com/office/drawing/2014/main" id="{AF8B7A60-8E66-CD4B-B67F-657454C69C5D}"/>
              </a:ext>
            </a:extLst>
          </p:cNvPr>
          <p:cNvSpPr/>
          <p:nvPr/>
        </p:nvSpPr>
        <p:spPr>
          <a:xfrm>
            <a:off x="3657042" y="2362801"/>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8" name="Oval 47">
            <a:extLst>
              <a:ext uri="{FF2B5EF4-FFF2-40B4-BE49-F238E27FC236}">
                <a16:creationId xmlns:a16="http://schemas.microsoft.com/office/drawing/2014/main" id="{AE79E99F-83A4-EE4E-9BAB-1946BFD0A4A1}"/>
              </a:ext>
            </a:extLst>
          </p:cNvPr>
          <p:cNvSpPr/>
          <p:nvPr/>
        </p:nvSpPr>
        <p:spPr>
          <a:xfrm>
            <a:off x="5290176" y="2341229"/>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9" name="Oval 48">
            <a:extLst>
              <a:ext uri="{FF2B5EF4-FFF2-40B4-BE49-F238E27FC236}">
                <a16:creationId xmlns:a16="http://schemas.microsoft.com/office/drawing/2014/main" id="{2AA4BE2E-C7FD-E34F-9626-C89B0B4F43FB}"/>
              </a:ext>
            </a:extLst>
          </p:cNvPr>
          <p:cNvSpPr/>
          <p:nvPr/>
        </p:nvSpPr>
        <p:spPr>
          <a:xfrm>
            <a:off x="4386800" y="3148706"/>
            <a:ext cx="2097870" cy="1560711"/>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0" name="Line 25">
            <a:extLst>
              <a:ext uri="{FF2B5EF4-FFF2-40B4-BE49-F238E27FC236}">
                <a16:creationId xmlns:a16="http://schemas.microsoft.com/office/drawing/2014/main" id="{F10F9304-7E0A-6542-A023-9D119B25A076}"/>
              </a:ext>
            </a:extLst>
          </p:cNvPr>
          <p:cNvSpPr>
            <a:spLocks noChangeShapeType="1"/>
          </p:cNvSpPr>
          <p:nvPr/>
        </p:nvSpPr>
        <p:spPr bwMode="auto">
          <a:xfrm flipH="1" flipV="1">
            <a:off x="5915202" y="3972404"/>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1" name="Text Box 24">
            <a:extLst>
              <a:ext uri="{FF2B5EF4-FFF2-40B4-BE49-F238E27FC236}">
                <a16:creationId xmlns:a16="http://schemas.microsoft.com/office/drawing/2014/main" id="{E81BCD01-79B1-A943-81E4-83B20B558C90}"/>
              </a:ext>
            </a:extLst>
          </p:cNvPr>
          <p:cNvSpPr txBox="1">
            <a:spLocks noChangeArrowheads="1"/>
          </p:cNvSpPr>
          <p:nvPr/>
        </p:nvSpPr>
        <p:spPr bwMode="auto">
          <a:xfrm>
            <a:off x="8032927" y="4969559"/>
            <a:ext cx="2406650"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data to/from application layer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 name="Slide Number Placeholder 2">
            <a:extLst>
              <a:ext uri="{FF2B5EF4-FFF2-40B4-BE49-F238E27FC236}">
                <a16:creationId xmlns:a16="http://schemas.microsoft.com/office/drawing/2014/main" id="{43CF0894-FFF1-6D45-9D05-752E85B0BFC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30</a:t>
            </a:fld>
            <a:endParaRPr lang="en-US" dirty="0"/>
          </a:p>
        </p:txBody>
      </p:sp>
    </p:spTree>
    <p:extLst>
      <p:ext uri="{BB962C8B-B14F-4D97-AF65-F5344CB8AC3E}">
        <p14:creationId xmlns:p14="http://schemas.microsoft.com/office/powerpoint/2010/main" val="4282857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dissolv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dissolve">
                                      <p:cBhvr>
                                        <p:cTn id="15" dur="500"/>
                                        <p:tgtEl>
                                          <p:spTgt spid="2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dissolve">
                                      <p:cBhvr>
                                        <p:cTn id="21" dur="500"/>
                                        <p:tgtEl>
                                          <p:spTgt spid="4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dissolve">
                                      <p:cBhvr>
                                        <p:cTn id="26" dur="500"/>
                                        <p:tgtEl>
                                          <p:spTgt spid="49"/>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dissolve">
                                      <p:cBhvr>
                                        <p:cTn id="29" dur="500"/>
                                        <p:tgtEl>
                                          <p:spTgt spid="5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dissolve">
                                      <p:cBhvr>
                                        <p:cTn id="32" dur="500"/>
                                        <p:tgtEl>
                                          <p:spTgt spid="5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dissolve">
                                      <p:cBhvr>
                                        <p:cTn id="3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5" grpId="0" animBg="1"/>
      <p:bldP spid="26" grpId="0" animBg="1"/>
      <p:bldP spid="27" grpId="0" animBg="1"/>
      <p:bldP spid="48" grpId="0" animBg="1"/>
      <p:bldP spid="49" grpId="0" animBg="1"/>
      <p:bldP spid="50" grpId="0" animBg="1"/>
      <p:bldP spid="5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checksum</a:t>
            </a: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1270863" y="2652793"/>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Transmitted:            5               6                11</a:t>
            </a: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Rectangle 4">
            <a:extLst>
              <a:ext uri="{FF2B5EF4-FFF2-40B4-BE49-F238E27FC236}">
                <a16:creationId xmlns:a16="http://schemas.microsoft.com/office/drawing/2014/main" id="{E6366BE9-1119-E949-B583-83377BE7B2FA}"/>
              </a:ext>
            </a:extLst>
          </p:cNvPr>
          <p:cNvSpPr txBox="1">
            <a:spLocks noChangeArrowheads="1"/>
          </p:cNvSpPr>
          <p:nvPr/>
        </p:nvSpPr>
        <p:spPr>
          <a:xfrm>
            <a:off x="1717730" y="4429929"/>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Received:            4               6                11</a:t>
            </a:r>
          </a:p>
        </p:txBody>
      </p:sp>
      <p:grpSp>
        <p:nvGrpSpPr>
          <p:cNvPr id="18" name="Group 17">
            <a:extLst>
              <a:ext uri="{FF2B5EF4-FFF2-40B4-BE49-F238E27FC236}">
                <a16:creationId xmlns:a16="http://schemas.microsoft.com/office/drawing/2014/main" id="{E83263DD-30EB-3A47-BB43-1008E7B8EB3B}"/>
              </a:ext>
            </a:extLst>
          </p:cNvPr>
          <p:cNvGrpSpPr/>
          <p:nvPr/>
        </p:nvGrpSpPr>
        <p:grpSpPr>
          <a:xfrm>
            <a:off x="3781587" y="2118101"/>
            <a:ext cx="3789990" cy="374499"/>
            <a:chOff x="3781587" y="2118101"/>
            <a:chExt cx="3789990" cy="374499"/>
          </a:xfrm>
        </p:grpSpPr>
        <p:sp>
          <p:nvSpPr>
            <p:cNvPr id="3" name="TextBox 2">
              <a:extLst>
                <a:ext uri="{FF2B5EF4-FFF2-40B4-BE49-F238E27FC236}">
                  <a16:creationId xmlns:a16="http://schemas.microsoft.com/office/drawing/2014/main" id="{875CCDE0-7CCA-374E-AAE6-7714B8510863}"/>
                </a:ext>
              </a:extLst>
            </p:cNvPr>
            <p:cNvSpPr txBox="1"/>
            <p:nvPr/>
          </p:nvSpPr>
          <p:spPr>
            <a:xfrm>
              <a:off x="3781587" y="2123268"/>
              <a:ext cx="12104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a:t>
              </a:r>
              <a:r>
                <a:rPr kumimoji="0" lang="en-US" sz="1800" b="0" i="0" u="none" strike="noStrike" kern="1200" cap="none" spc="0" normalizeH="0" baseline="30000" noProof="0" dirty="0">
                  <a:ln>
                    <a:noFill/>
                  </a:ln>
                  <a:solidFill>
                    <a:prstClr val="black"/>
                  </a:solidFill>
                  <a:effectLst/>
                  <a:uLnTx/>
                  <a:uFillTx/>
                  <a:latin typeface="Calibri"/>
                  <a:ea typeface="+mn-ea"/>
                  <a:cs typeface="+mn-cs"/>
                </a:rPr>
                <a:t>st</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8" name="TextBox 7">
              <a:extLst>
                <a:ext uri="{FF2B5EF4-FFF2-40B4-BE49-F238E27FC236}">
                  <a16:creationId xmlns:a16="http://schemas.microsoft.com/office/drawing/2014/main" id="{AC036BB1-E12C-9F45-B7AC-A46C43550AB8}"/>
                </a:ext>
              </a:extLst>
            </p:cNvPr>
            <p:cNvSpPr txBox="1"/>
            <p:nvPr/>
          </p:nvSpPr>
          <p:spPr>
            <a:xfrm>
              <a:off x="5173851" y="2120685"/>
              <a:ext cx="12602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2</a:t>
              </a:r>
              <a:r>
                <a:rPr kumimoji="0" lang="en-US" sz="1800" b="0" i="0" u="none" strike="noStrike" kern="1200" cap="none" spc="0" normalizeH="0" baseline="30000" noProof="0" dirty="0">
                  <a:ln>
                    <a:noFill/>
                  </a:ln>
                  <a:solidFill>
                    <a:prstClr val="black"/>
                  </a:solidFill>
                  <a:effectLst/>
                  <a:uLnTx/>
                  <a:uFillTx/>
                  <a:latin typeface="Calibri"/>
                  <a:ea typeface="+mn-ea"/>
                  <a:cs typeface="+mn-cs"/>
                </a:rPr>
                <a:t>nd</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9" name="TextBox 8">
              <a:extLst>
                <a:ext uri="{FF2B5EF4-FFF2-40B4-BE49-F238E27FC236}">
                  <a16:creationId xmlns:a16="http://schemas.microsoft.com/office/drawing/2014/main" id="{0EF766B9-0BC5-B243-8C87-21D6B656B474}"/>
                </a:ext>
              </a:extLst>
            </p:cNvPr>
            <p:cNvSpPr txBox="1"/>
            <p:nvPr/>
          </p:nvSpPr>
          <p:spPr>
            <a:xfrm>
              <a:off x="6938070" y="2118101"/>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 sum</a:t>
              </a:r>
            </a:p>
          </p:txBody>
        </p:sp>
      </p:grpSp>
      <p:sp>
        <p:nvSpPr>
          <p:cNvPr id="5" name="Down Arrow 4">
            <a:extLst>
              <a:ext uri="{FF2B5EF4-FFF2-40B4-BE49-F238E27FC236}">
                <a16:creationId xmlns:a16="http://schemas.microsoft.com/office/drawing/2014/main" id="{25D45AF0-1848-CC41-9B94-776A4F00467D}"/>
              </a:ext>
            </a:extLst>
          </p:cNvPr>
          <p:cNvSpPr/>
          <p:nvPr/>
        </p:nvSpPr>
        <p:spPr>
          <a:xfrm>
            <a:off x="5269424" y="3316637"/>
            <a:ext cx="1131376" cy="978408"/>
          </a:xfrm>
          <a:prstGeom prst="downArrow">
            <a:avLst/>
          </a:prstGeom>
          <a:gradFill>
            <a:gsLst>
              <a:gs pos="0">
                <a:schemeClr val="accent1">
                  <a:lumMod val="5000"/>
                  <a:lumOff val="95000"/>
                </a:schemeClr>
              </a:gs>
              <a:gs pos="55000">
                <a:srgbClr val="E47E9F"/>
              </a:gs>
              <a:gs pos="83000">
                <a:srgbClr val="CD0004"/>
              </a:gs>
              <a:gs pos="100000">
                <a:srgbClr val="C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AED0B8C6-3F4F-D744-B0D5-012F7CCC8026}"/>
              </a:ext>
            </a:extLst>
          </p:cNvPr>
          <p:cNvGrpSpPr/>
          <p:nvPr/>
        </p:nvGrpSpPr>
        <p:grpSpPr>
          <a:xfrm>
            <a:off x="4005390" y="4866468"/>
            <a:ext cx="2218236" cy="1079841"/>
            <a:chOff x="4005390" y="4866468"/>
            <a:chExt cx="2218236" cy="1079841"/>
          </a:xfrm>
        </p:grpSpPr>
        <p:sp>
          <p:nvSpPr>
            <p:cNvPr id="4" name="TextBox 3">
              <a:extLst>
                <a:ext uri="{FF2B5EF4-FFF2-40B4-BE49-F238E27FC236}">
                  <a16:creationId xmlns:a16="http://schemas.microsoft.com/office/drawing/2014/main" id="{80290089-A408-1F4D-AD89-57B6FA475BD4}"/>
                </a:ext>
              </a:extLst>
            </p:cNvPr>
            <p:cNvSpPr txBox="1"/>
            <p:nvPr/>
          </p:nvSpPr>
          <p:spPr>
            <a:xfrm>
              <a:off x="4005390" y="5238423"/>
              <a:ext cx="2218236" cy="707886"/>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receiver-computed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a:t>
              </a:r>
            </a:p>
          </p:txBody>
        </p:sp>
        <p:sp>
          <p:nvSpPr>
            <p:cNvPr id="7" name="Right Brace 6">
              <a:extLst>
                <a:ext uri="{FF2B5EF4-FFF2-40B4-BE49-F238E27FC236}">
                  <a16:creationId xmlns:a16="http://schemas.microsoft.com/office/drawing/2014/main" id="{70805D62-6F2B-1F49-A297-2C93A181F097}"/>
                </a:ext>
              </a:extLst>
            </p:cNvPr>
            <p:cNvSpPr/>
            <p:nvPr/>
          </p:nvSpPr>
          <p:spPr>
            <a:xfrm rot="5400000">
              <a:off x="5005953" y="4107051"/>
              <a:ext cx="302449" cy="1821283"/>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5499C2F8-4129-1B44-8C70-BBDF08BD1536}"/>
              </a:ext>
            </a:extLst>
          </p:cNvPr>
          <p:cNvGrpSpPr/>
          <p:nvPr/>
        </p:nvGrpSpPr>
        <p:grpSpPr>
          <a:xfrm>
            <a:off x="6880470" y="4879385"/>
            <a:ext cx="2604945" cy="1064342"/>
            <a:chOff x="6880470" y="4879385"/>
            <a:chExt cx="2604945" cy="1064342"/>
          </a:xfrm>
        </p:grpSpPr>
        <p:sp>
          <p:nvSpPr>
            <p:cNvPr id="12" name="TextBox 11">
              <a:extLst>
                <a:ext uri="{FF2B5EF4-FFF2-40B4-BE49-F238E27FC236}">
                  <a16:creationId xmlns:a16="http://schemas.microsoft.com/office/drawing/2014/main" id="{D9DCA310-B7D2-5B47-90B9-563B10E091FB}"/>
                </a:ext>
              </a:extLst>
            </p:cNvPr>
            <p:cNvSpPr txBox="1"/>
            <p:nvPr/>
          </p:nvSpPr>
          <p:spPr>
            <a:xfrm>
              <a:off x="6880470" y="5235841"/>
              <a:ext cx="2604945"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sender-computed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 (as received)</a:t>
              </a:r>
            </a:p>
          </p:txBody>
        </p:sp>
        <p:sp>
          <p:nvSpPr>
            <p:cNvPr id="15" name="Right Brace 14">
              <a:extLst>
                <a:ext uri="{FF2B5EF4-FFF2-40B4-BE49-F238E27FC236}">
                  <a16:creationId xmlns:a16="http://schemas.microsoft.com/office/drawing/2014/main" id="{DA615DF0-68E8-EC4F-807E-D486A3197601}"/>
                </a:ext>
              </a:extLst>
            </p:cNvPr>
            <p:cNvSpPr/>
            <p:nvPr/>
          </p:nvSpPr>
          <p:spPr>
            <a:xfrm rot="5400000">
              <a:off x="7219627" y="4631412"/>
              <a:ext cx="266054" cy="761999"/>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6">
            <a:extLst>
              <a:ext uri="{FF2B5EF4-FFF2-40B4-BE49-F238E27FC236}">
                <a16:creationId xmlns:a16="http://schemas.microsoft.com/office/drawing/2014/main" id="{5F01925F-F602-844A-BEF4-A6395DF560AD}"/>
              </a:ext>
            </a:extLst>
          </p:cNvPr>
          <p:cNvGrpSpPr/>
          <p:nvPr/>
        </p:nvGrpSpPr>
        <p:grpSpPr>
          <a:xfrm>
            <a:off x="6121831" y="5201334"/>
            <a:ext cx="821411" cy="1346699"/>
            <a:chOff x="6121831" y="5201334"/>
            <a:chExt cx="821411" cy="1346699"/>
          </a:xfrm>
        </p:grpSpPr>
        <p:pic>
          <p:nvPicPr>
            <p:cNvPr id="1026" name="Picture 2" descr="Image result for error">
              <a:extLst>
                <a:ext uri="{FF2B5EF4-FFF2-40B4-BE49-F238E27FC236}">
                  <a16:creationId xmlns:a16="http://schemas.microsoft.com/office/drawing/2014/main" id="{0F8C0CDD-8B63-9A4B-B799-33D82D530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1831" y="5782776"/>
              <a:ext cx="821411" cy="76525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0916598-558E-9245-AD24-594E54348A33}"/>
                </a:ext>
              </a:extLst>
            </p:cNvPr>
            <p:cNvSpPr txBox="1"/>
            <p:nvPr/>
          </p:nvSpPr>
          <p:spPr>
            <a:xfrm>
              <a:off x="6307811" y="5201334"/>
              <a:ext cx="41389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CD0004"/>
                  </a:solidFill>
                  <a:effectLst/>
                  <a:uLnTx/>
                  <a:uFillTx/>
                  <a:latin typeface="Calibri"/>
                  <a:ea typeface="+mn-ea"/>
                  <a:cs typeface="+mn-cs"/>
                </a:rPr>
                <a:t>=</a:t>
              </a:r>
            </a:p>
          </p:txBody>
        </p:sp>
        <p:cxnSp>
          <p:nvCxnSpPr>
            <p:cNvPr id="16" name="Straight Connector 15">
              <a:extLst>
                <a:ext uri="{FF2B5EF4-FFF2-40B4-BE49-F238E27FC236}">
                  <a16:creationId xmlns:a16="http://schemas.microsoft.com/office/drawing/2014/main" id="{33E17EE6-50CC-C042-BC48-5E6E3B972272}"/>
                </a:ext>
              </a:extLst>
            </p:cNvPr>
            <p:cNvCxnSpPr/>
            <p:nvPr/>
          </p:nvCxnSpPr>
          <p:spPr>
            <a:xfrm flipH="1">
              <a:off x="6460174" y="5418195"/>
              <a:ext cx="108488" cy="247973"/>
            </a:xfrm>
            <a:prstGeom prst="line">
              <a:avLst/>
            </a:prstGeom>
            <a:ln w="31750">
              <a:solidFill>
                <a:srgbClr val="CD0004"/>
              </a:solidFill>
            </a:ln>
          </p:spPr>
          <p:style>
            <a:lnRef idx="1">
              <a:schemeClr val="accent1"/>
            </a:lnRef>
            <a:fillRef idx="0">
              <a:schemeClr val="accent1"/>
            </a:fillRef>
            <a:effectRef idx="0">
              <a:schemeClr val="accent1"/>
            </a:effectRef>
            <a:fontRef idx="minor">
              <a:schemeClr val="tx1"/>
            </a:fontRef>
          </p:style>
        </p:cxnSp>
      </p:grpSp>
      <p:sp>
        <p:nvSpPr>
          <p:cNvPr id="21" name="Slide Number Placeholder 2">
            <a:extLst>
              <a:ext uri="{FF2B5EF4-FFF2-40B4-BE49-F238E27FC236}">
                <a16:creationId xmlns:a16="http://schemas.microsoft.com/office/drawing/2014/main" id="{D5723390-FF65-C242-9B32-1814D9E35B6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31</a:t>
            </a:fld>
            <a:endParaRPr lang="en-US" dirty="0"/>
          </a:p>
        </p:txBody>
      </p:sp>
    </p:spTree>
    <p:extLst>
      <p:ext uri="{BB962C8B-B14F-4D97-AF65-F5344CB8AC3E}">
        <p14:creationId xmlns:p14="http://schemas.microsoft.com/office/powerpoint/2010/main" val="16949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dissolve">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dissolve">
                                      <p:cBhvr>
                                        <p:cTn id="24" dur="10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dissolve">
                                      <p:cBhvr>
                                        <p:cTn id="29" dur="10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dissolve">
                                      <p:cBhvr>
                                        <p:cTn id="34"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 grpId="0"/>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checksum</a:t>
            </a:r>
          </a:p>
        </p:txBody>
      </p:sp>
      <p:sp>
        <p:nvSpPr>
          <p:cNvPr id="27" name="Rectangle 3">
            <a:extLst>
              <a:ext uri="{FF2B5EF4-FFF2-40B4-BE49-F238E27FC236}">
                <a16:creationId xmlns:a16="http://schemas.microsoft.com/office/drawing/2014/main" id="{31698387-9861-714A-B5A0-B2C8BE36CD3A}"/>
              </a:ext>
            </a:extLst>
          </p:cNvPr>
          <p:cNvSpPr txBox="1">
            <a:spLocks noChangeArrowheads="1"/>
          </p:cNvSpPr>
          <p:nvPr/>
        </p:nvSpPr>
        <p:spPr>
          <a:xfrm>
            <a:off x="990599" y="2218943"/>
            <a:ext cx="4662055" cy="44780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treat contents of UDP segment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(including UDP header fields and IP addresses)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sequence of 16-bit integers</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checksum: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addition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complement sum)</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segment content</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value put into UDP checksum field</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5767820" y="2132890"/>
            <a:ext cx="5728855" cy="40824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receiver</a:t>
            </a: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compute checksum of received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 if computed checksum equals checksum field value: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 equal - error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Equal - no error detected.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maybe errors nonetheless?</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More later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D9262EE8-BA51-1D4E-A36D-BDC09C45FA0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32</a:t>
            </a:fld>
            <a:endParaRPr lang="en-US" dirty="0"/>
          </a:p>
        </p:txBody>
      </p:sp>
    </p:spTree>
    <p:extLst>
      <p:ext uri="{BB962C8B-B14F-4D97-AF65-F5344CB8AC3E}">
        <p14:creationId xmlns:p14="http://schemas.microsoft.com/office/powerpoint/2010/main" val="121197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an example</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16" name="Text Box 15">
            <a:extLst>
              <a:ext uri="{FF2B5EF4-FFF2-40B4-BE49-F238E27FC236}">
                <a16:creationId xmlns:a16="http://schemas.microsoft.com/office/drawing/2014/main" id="{228BD91C-645B-7B49-B807-EF571877C7E5}"/>
              </a:ext>
            </a:extLst>
          </p:cNvPr>
          <p:cNvSpPr txBox="1">
            <a:spLocks noChangeArrowheads="1"/>
          </p:cNvSpPr>
          <p:nvPr/>
        </p:nvSpPr>
        <p:spPr bwMode="auto">
          <a:xfrm>
            <a:off x="798690" y="5071610"/>
            <a:ext cx="10367961" cy="1079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Note:</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when adding numbers, a carryout from the most significant bit needs to be added to the result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17" name="TextBox 1">
            <a:extLst>
              <a:ext uri="{FF2B5EF4-FFF2-40B4-BE49-F238E27FC236}">
                <a16:creationId xmlns:a16="http://schemas.microsoft.com/office/drawing/2014/main" id="{898A9607-38BF-9544-B70F-067CC64A39AE}"/>
              </a:ext>
            </a:extLst>
          </p:cNvPr>
          <p:cNvSpPr txBox="1">
            <a:spLocks noChangeArrowheads="1"/>
          </p:cNvSpPr>
          <p:nvPr/>
        </p:nvSpPr>
        <p:spPr bwMode="auto">
          <a:xfrm>
            <a:off x="850466" y="6260898"/>
            <a:ext cx="985722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16833"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16633"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40633"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69233"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475478"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sp>
        <p:nvSpPr>
          <p:cNvPr id="18" name="Slide Number Placeholder 2">
            <a:extLst>
              <a:ext uri="{FF2B5EF4-FFF2-40B4-BE49-F238E27FC236}">
                <a16:creationId xmlns:a16="http://schemas.microsoft.com/office/drawing/2014/main" id="{27145B4A-DA47-BA4F-95DB-F98A913F0982}"/>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33</a:t>
            </a:fld>
            <a:endParaRPr lang="en-US" dirty="0"/>
          </a:p>
        </p:txBody>
      </p:sp>
    </p:spTree>
    <p:extLst>
      <p:ext uri="{BB962C8B-B14F-4D97-AF65-F5344CB8AC3E}">
        <p14:creationId xmlns:p14="http://schemas.microsoft.com/office/powerpoint/2010/main" val="22279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par>
                          <p:cTn id="16" fill="hold">
                            <p:stCondLst>
                              <p:cond delay="500"/>
                            </p:stCondLst>
                            <p:childTnLst>
                              <p:par>
                                <p:cTn id="17" presetID="22" presetClass="entr" presetSubtype="8" fill="hold" grpId="0" nodeType="after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childTnLst>
                          </p:cTn>
                        </p:par>
                        <p:par>
                          <p:cTn id="20" fill="hold">
                            <p:stCondLst>
                              <p:cond delay="1500"/>
                            </p:stCondLst>
                            <p:childTnLst>
                              <p:par>
                                <p:cTn id="21" presetID="9" presetClass="entr" presetSubtype="0" fill="hold" grpId="0" nodeType="afterEffect">
                                  <p:stCondLst>
                                    <p:cond delay="50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dissolve">
                                      <p:cBhvr>
                                        <p:cTn id="31" dur="500"/>
                                        <p:tgtEl>
                                          <p:spTgt spid="2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dissolve">
                                      <p:cBhvr>
                                        <p:cTn id="39" dur="500"/>
                                        <p:tgtEl>
                                          <p:spTgt spid="22"/>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dissolv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6" grpId="0"/>
      <p:bldP spid="20" grpId="0"/>
      <p:bldP spid="10" grpId="0" animBg="1"/>
      <p:bldP spid="11" grpId="0"/>
      <p:bldP spid="14" grpId="0" animBg="1"/>
      <p:bldP spid="15" grpId="0" animBg="1"/>
      <p:bldP spid="21"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weak protection!</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grpSp>
        <p:nvGrpSpPr>
          <p:cNvPr id="5" name="Group 4">
            <a:extLst>
              <a:ext uri="{FF2B5EF4-FFF2-40B4-BE49-F238E27FC236}">
                <a16:creationId xmlns:a16="http://schemas.microsoft.com/office/drawing/2014/main" id="{5970902B-ACCE-A04E-88F8-76E3A68380F6}"/>
              </a:ext>
            </a:extLst>
          </p:cNvPr>
          <p:cNvGrpSpPr/>
          <p:nvPr/>
        </p:nvGrpSpPr>
        <p:grpSpPr>
          <a:xfrm>
            <a:off x="942391" y="3201536"/>
            <a:ext cx="8001000" cy="1123739"/>
            <a:chOff x="942391" y="3201536"/>
            <a:chExt cx="8001000" cy="1123739"/>
          </a:xfrm>
        </p:grpSpPr>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42591"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42391"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66391"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94991"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501236"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gr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grpSp>
        <p:nvGrpSpPr>
          <p:cNvPr id="25" name="Group 24">
            <a:extLst>
              <a:ext uri="{FF2B5EF4-FFF2-40B4-BE49-F238E27FC236}">
                <a16:creationId xmlns:a16="http://schemas.microsoft.com/office/drawing/2014/main" id="{68762320-BD6D-C948-B1B7-DB283C97C3F4}"/>
              </a:ext>
            </a:extLst>
          </p:cNvPr>
          <p:cNvGrpSpPr/>
          <p:nvPr/>
        </p:nvGrpSpPr>
        <p:grpSpPr>
          <a:xfrm>
            <a:off x="7895417" y="1927511"/>
            <a:ext cx="2249559" cy="712515"/>
            <a:chOff x="9436187" y="4862446"/>
            <a:chExt cx="2249559" cy="712515"/>
          </a:xfrm>
        </p:grpSpPr>
        <p:sp>
          <p:nvSpPr>
            <p:cNvPr id="6" name="Oval 5">
              <a:extLst>
                <a:ext uri="{FF2B5EF4-FFF2-40B4-BE49-F238E27FC236}">
                  <a16:creationId xmlns:a16="http://schemas.microsoft.com/office/drawing/2014/main" id="{284FB029-4B65-2048-954A-3FF0EC7EB970}"/>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8" name="Straight Arrow Connector 17">
              <a:extLst>
                <a:ext uri="{FF2B5EF4-FFF2-40B4-BE49-F238E27FC236}">
                  <a16:creationId xmlns:a16="http://schemas.microsoft.com/office/drawing/2014/main" id="{776E060C-7039-6D4E-922A-B4F2B25FA505}"/>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EDC7E60-52B8-E24C-AD91-442CF1A81D58}"/>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a:t>
              </a:r>
            </a:p>
          </p:txBody>
        </p:sp>
      </p:grpSp>
      <p:grpSp>
        <p:nvGrpSpPr>
          <p:cNvPr id="26" name="Group 25">
            <a:extLst>
              <a:ext uri="{FF2B5EF4-FFF2-40B4-BE49-F238E27FC236}">
                <a16:creationId xmlns:a16="http://schemas.microsoft.com/office/drawing/2014/main" id="{F267688F-D990-804C-9C00-CC1C467BE801}"/>
              </a:ext>
            </a:extLst>
          </p:cNvPr>
          <p:cNvGrpSpPr/>
          <p:nvPr/>
        </p:nvGrpSpPr>
        <p:grpSpPr>
          <a:xfrm>
            <a:off x="7910407" y="2289202"/>
            <a:ext cx="2249559" cy="712515"/>
            <a:chOff x="9436187" y="4862446"/>
            <a:chExt cx="2249559" cy="712515"/>
          </a:xfrm>
        </p:grpSpPr>
        <p:sp>
          <p:nvSpPr>
            <p:cNvPr id="27" name="Oval 26">
              <a:extLst>
                <a:ext uri="{FF2B5EF4-FFF2-40B4-BE49-F238E27FC236}">
                  <a16:creationId xmlns:a16="http://schemas.microsoft.com/office/drawing/2014/main" id="{7C22365B-07EC-4545-B454-E8C0FAD379FA}"/>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 name="Straight Arrow Connector 27">
              <a:extLst>
                <a:ext uri="{FF2B5EF4-FFF2-40B4-BE49-F238E27FC236}">
                  <a16:creationId xmlns:a16="http://schemas.microsoft.com/office/drawing/2014/main" id="{3D4A8702-0D2D-8243-9C39-DC082DD83FD6}"/>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EE21CCB-6730-9040-AA0C-B91C9765D0AC}"/>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a:t>
              </a:r>
            </a:p>
          </p:txBody>
        </p:sp>
      </p:grpSp>
      <p:grpSp>
        <p:nvGrpSpPr>
          <p:cNvPr id="33" name="Group 32">
            <a:extLst>
              <a:ext uri="{FF2B5EF4-FFF2-40B4-BE49-F238E27FC236}">
                <a16:creationId xmlns:a16="http://schemas.microsoft.com/office/drawing/2014/main" id="{99699F57-48BE-454E-800A-4CC5A118241E}"/>
              </a:ext>
            </a:extLst>
          </p:cNvPr>
          <p:cNvGrpSpPr/>
          <p:nvPr/>
        </p:nvGrpSpPr>
        <p:grpSpPr>
          <a:xfrm>
            <a:off x="8933167" y="3121843"/>
            <a:ext cx="2729496" cy="1754326"/>
            <a:chOff x="8933167" y="3121843"/>
            <a:chExt cx="2729496" cy="1754326"/>
          </a:xfrm>
        </p:grpSpPr>
        <p:sp>
          <p:nvSpPr>
            <p:cNvPr id="31" name="Right Brace 30">
              <a:extLst>
                <a:ext uri="{FF2B5EF4-FFF2-40B4-BE49-F238E27FC236}">
                  <a16:creationId xmlns:a16="http://schemas.microsoft.com/office/drawing/2014/main" id="{BC6D80E3-4974-474B-9338-024650CB8A51}"/>
                </a:ext>
              </a:extLst>
            </p:cNvPr>
            <p:cNvSpPr/>
            <p:nvPr/>
          </p:nvSpPr>
          <p:spPr>
            <a:xfrm>
              <a:off x="8933167" y="3244723"/>
              <a:ext cx="247697" cy="1504855"/>
            </a:xfrm>
            <a:prstGeom prst="rightBrace">
              <a:avLst/>
            </a:prstGeom>
            <a:ln w="28575">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TextBox 31">
              <a:extLst>
                <a:ext uri="{FF2B5EF4-FFF2-40B4-BE49-F238E27FC236}">
                  <a16:creationId xmlns:a16="http://schemas.microsoft.com/office/drawing/2014/main" id="{3F87D51E-FE73-0B41-A199-876E1DAEB87D}"/>
                </a:ext>
              </a:extLst>
            </p:cNvPr>
            <p:cNvSpPr txBox="1"/>
            <p:nvPr/>
          </p:nvSpPr>
          <p:spPr>
            <a:xfrm>
              <a:off x="9259241" y="3121843"/>
              <a:ext cx="2403422" cy="1754326"/>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Even though numbers have changed (bit flips), </a:t>
              </a:r>
              <a:r>
                <a:rPr kumimoji="0" lang="en-US" sz="2400" b="0" i="1" u="none" strike="noStrike" kern="1200" cap="none" spc="0" normalizeH="0" baseline="0" noProof="0" dirty="0">
                  <a:ln>
                    <a:noFill/>
                  </a:ln>
                  <a:solidFill>
                    <a:srgbClr val="C00000"/>
                  </a:solidFill>
                  <a:effectLst/>
                  <a:uLnTx/>
                  <a:uFillTx/>
                  <a:latin typeface="Calibri"/>
                  <a:ea typeface="+mn-ea"/>
                  <a:cs typeface="+mn-cs"/>
                </a:rPr>
                <a:t>no</a:t>
              </a:r>
              <a:r>
                <a:rPr kumimoji="0" lang="en-US" sz="2400" b="0" i="0" u="none" strike="noStrike" kern="1200" cap="none" spc="0" normalizeH="0" baseline="0" noProof="0" dirty="0">
                  <a:ln>
                    <a:noFill/>
                  </a:ln>
                  <a:solidFill>
                    <a:prstClr val="black"/>
                  </a:solidFill>
                  <a:effectLst/>
                  <a:uLnTx/>
                  <a:uFillTx/>
                  <a:latin typeface="Calibri"/>
                  <a:ea typeface="+mn-ea"/>
                  <a:cs typeface="+mn-cs"/>
                </a:rPr>
                <a:t> change in checksum!</a:t>
              </a:r>
            </a:p>
          </p:txBody>
        </p:sp>
      </p:grpSp>
      <p:sp>
        <p:nvSpPr>
          <p:cNvPr id="30" name="Slide Number Placeholder 2">
            <a:extLst>
              <a:ext uri="{FF2B5EF4-FFF2-40B4-BE49-F238E27FC236}">
                <a16:creationId xmlns:a16="http://schemas.microsoft.com/office/drawing/2014/main" id="{D233B24E-8C39-314A-B31B-073F993E5C5B}"/>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34</a:t>
            </a:fld>
            <a:endParaRPr lang="en-US" dirty="0"/>
          </a:p>
        </p:txBody>
      </p:sp>
    </p:spTree>
    <p:extLst>
      <p:ext uri="{BB962C8B-B14F-4D97-AF65-F5344CB8AC3E}">
        <p14:creationId xmlns:p14="http://schemas.microsoft.com/office/powerpoint/2010/main" val="119538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0FEDE-C2B5-CD43-AAA8-D429A53D85FA}"/>
              </a:ext>
            </a:extLst>
          </p:cNvPr>
          <p:cNvSpPr>
            <a:spLocks noGrp="1"/>
          </p:cNvSpPr>
          <p:nvPr>
            <p:ph type="title"/>
          </p:nvPr>
        </p:nvSpPr>
        <p:spPr/>
        <p:txBody>
          <a:bodyPr/>
          <a:lstStyle/>
          <a:p>
            <a:r>
              <a:rPr lang="en-US" altLang="zh-CN" dirty="0"/>
              <a:t>UDP</a:t>
            </a:r>
            <a:r>
              <a:rPr lang="zh-CN" altLang="en-US" dirty="0"/>
              <a:t> </a:t>
            </a:r>
            <a:r>
              <a:rPr lang="en-US" altLang="zh-CN" dirty="0"/>
              <a:t>Checksum</a:t>
            </a:r>
            <a:r>
              <a:rPr lang="zh-CN" altLang="en-US" dirty="0"/>
              <a:t> </a:t>
            </a:r>
            <a:r>
              <a:rPr lang="en-US" altLang="zh-CN" dirty="0"/>
              <a:t>Demo</a:t>
            </a:r>
            <a:endParaRPr lang="en-US" dirty="0"/>
          </a:p>
        </p:txBody>
      </p:sp>
      <p:sp>
        <p:nvSpPr>
          <p:cNvPr id="3" name="Content Placeholder 2">
            <a:extLst>
              <a:ext uri="{FF2B5EF4-FFF2-40B4-BE49-F238E27FC236}">
                <a16:creationId xmlns:a16="http://schemas.microsoft.com/office/drawing/2014/main" id="{6582787F-7AE9-D143-8A93-E551BC972889}"/>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A5B73E0D-FF6B-6A47-9CAD-97AF5DFC0297}"/>
              </a:ext>
            </a:extLst>
          </p:cNvPr>
          <p:cNvSpPr>
            <a:spLocks noGrp="1"/>
          </p:cNvSpPr>
          <p:nvPr>
            <p:ph sz="half" idx="2"/>
          </p:nvPr>
        </p:nvSpPr>
        <p:spPr/>
        <p:txBody>
          <a:bodyPr/>
          <a:lstStyle/>
          <a:p>
            <a:endParaRPr lang="en-US"/>
          </a:p>
        </p:txBody>
      </p:sp>
      <p:sp>
        <p:nvSpPr>
          <p:cNvPr id="5" name="Slide Number Placeholder 4">
            <a:extLst>
              <a:ext uri="{FF2B5EF4-FFF2-40B4-BE49-F238E27FC236}">
                <a16:creationId xmlns:a16="http://schemas.microsoft.com/office/drawing/2014/main" id="{CE1DB464-A92D-AC41-8977-1791CFC10977}"/>
              </a:ext>
            </a:extLst>
          </p:cNvPr>
          <p:cNvSpPr>
            <a:spLocks noGrp="1"/>
          </p:cNvSpPr>
          <p:nvPr>
            <p:ph type="sldNum" sz="quarter" idx="4"/>
          </p:nvPr>
        </p:nvSpPr>
        <p:spPr/>
        <p:txBody>
          <a:bodyPr/>
          <a:lstStyle/>
          <a:p>
            <a:r>
              <a:rPr lang="en-US"/>
              <a:t>Transport Layer: 3-</a:t>
            </a:r>
            <a:fld id="{C4204591-24BD-A542-B9D5-F8D8A88D2FEE}" type="slidenum">
              <a:rPr lang="en-US" smtClean="0"/>
              <a:pPr/>
              <a:t>35</a:t>
            </a:fld>
            <a:endParaRPr lang="en-US" dirty="0"/>
          </a:p>
        </p:txBody>
      </p:sp>
      <p:pic>
        <p:nvPicPr>
          <p:cNvPr id="50178" name="Picture 2">
            <a:extLst>
              <a:ext uri="{FF2B5EF4-FFF2-40B4-BE49-F238E27FC236}">
                <a16:creationId xmlns:a16="http://schemas.microsoft.com/office/drawing/2014/main" id="{216C5307-0E6E-2B4F-98F5-358E99FB3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3116" y="1612569"/>
            <a:ext cx="8318500" cy="469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87641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16694-8FFE-174E-AF20-2E2BDDE1AC1E}"/>
              </a:ext>
            </a:extLst>
          </p:cNvPr>
          <p:cNvSpPr>
            <a:spLocks noGrp="1"/>
          </p:cNvSpPr>
          <p:nvPr>
            <p:ph type="title"/>
          </p:nvPr>
        </p:nvSpPr>
        <p:spPr/>
        <p:txBody>
          <a:bodyPr/>
          <a:lstStyle/>
          <a:p>
            <a:r>
              <a:rPr lang="en-US" altLang="zh-CN" dirty="0"/>
              <a:t>UDP</a:t>
            </a:r>
            <a:r>
              <a:rPr lang="zh-CN" altLang="en-US" dirty="0"/>
              <a:t> </a:t>
            </a:r>
            <a:r>
              <a:rPr lang="en-US" altLang="zh-CN" dirty="0"/>
              <a:t>Checksum</a:t>
            </a:r>
            <a:r>
              <a:rPr lang="zh-CN" altLang="en-US" dirty="0"/>
              <a:t> </a:t>
            </a:r>
            <a:r>
              <a:rPr lang="en-US" altLang="zh-CN" dirty="0"/>
              <a:t>Demo</a:t>
            </a:r>
            <a:endParaRPr lang="en-US" dirty="0"/>
          </a:p>
        </p:txBody>
      </p:sp>
      <p:graphicFrame>
        <p:nvGraphicFramePr>
          <p:cNvPr id="6" name="Content Placeholder 5">
            <a:extLst>
              <a:ext uri="{FF2B5EF4-FFF2-40B4-BE49-F238E27FC236}">
                <a16:creationId xmlns:a16="http://schemas.microsoft.com/office/drawing/2014/main" id="{291BEA91-CB34-2C47-AC1C-965A5AE08AD5}"/>
              </a:ext>
            </a:extLst>
          </p:cNvPr>
          <p:cNvGraphicFramePr>
            <a:graphicFrameLocks noGrp="1"/>
          </p:cNvGraphicFramePr>
          <p:nvPr>
            <p:ph sz="half" idx="1"/>
            <p:extLst>
              <p:ext uri="{D42A27DB-BD31-4B8C-83A1-F6EECF244321}">
                <p14:modId xmlns:p14="http://schemas.microsoft.com/office/powerpoint/2010/main" val="2960336613"/>
              </p:ext>
            </p:extLst>
          </p:nvPr>
        </p:nvGraphicFramePr>
        <p:xfrm>
          <a:off x="1758462" y="1570892"/>
          <a:ext cx="7461153" cy="4372711"/>
        </p:xfrm>
        <a:graphic>
          <a:graphicData uri="http://schemas.openxmlformats.org/drawingml/2006/table">
            <a:tbl>
              <a:tblPr/>
              <a:tblGrid>
                <a:gridCol w="2487051">
                  <a:extLst>
                    <a:ext uri="{9D8B030D-6E8A-4147-A177-3AD203B41FA5}">
                      <a16:colId xmlns:a16="http://schemas.microsoft.com/office/drawing/2014/main" val="434851492"/>
                    </a:ext>
                  </a:extLst>
                </a:gridCol>
                <a:gridCol w="2487051">
                  <a:extLst>
                    <a:ext uri="{9D8B030D-6E8A-4147-A177-3AD203B41FA5}">
                      <a16:colId xmlns:a16="http://schemas.microsoft.com/office/drawing/2014/main" val="1047536681"/>
                    </a:ext>
                  </a:extLst>
                </a:gridCol>
                <a:gridCol w="2487051">
                  <a:extLst>
                    <a:ext uri="{9D8B030D-6E8A-4147-A177-3AD203B41FA5}">
                      <a16:colId xmlns:a16="http://schemas.microsoft.com/office/drawing/2014/main" val="3127432045"/>
                    </a:ext>
                  </a:extLst>
                </a:gridCol>
              </a:tblGrid>
              <a:tr h="406764">
                <a:tc>
                  <a:txBody>
                    <a:bodyPr/>
                    <a:lstStyle/>
                    <a:p>
                      <a:pPr algn="ctr"/>
                      <a:r>
                        <a:rPr lang="en-US" sz="1200" b="1" dirty="0">
                          <a:effectLst/>
                        </a:rPr>
                        <a:t>key</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ctr"/>
                      <a:r>
                        <a:rPr lang="en-US" sz="1200" b="1">
                          <a:effectLst/>
                        </a:rPr>
                        <a:t>human</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ctr"/>
                      <a:r>
                        <a:rPr lang="en-US" sz="1200" b="1" dirty="0">
                          <a:effectLst/>
                        </a:rPr>
                        <a:t>hex</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1825846208"/>
                  </a:ext>
                </a:extLst>
              </a:tr>
              <a:tr h="406764">
                <a:tc>
                  <a:txBody>
                    <a:bodyPr/>
                    <a:lstStyle/>
                    <a:p>
                      <a:pPr algn="l"/>
                      <a:r>
                        <a:rPr lang="en-US" sz="1200">
                          <a:effectLst/>
                        </a:rPr>
                        <a:t>Source</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192.168.1.106</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c0a8 016a</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1206738295"/>
                  </a:ext>
                </a:extLst>
              </a:tr>
              <a:tr h="406764">
                <a:tc>
                  <a:txBody>
                    <a:bodyPr/>
                    <a:lstStyle/>
                    <a:p>
                      <a:pPr algn="l"/>
                      <a:r>
                        <a:rPr lang="en-US" sz="1200">
                          <a:effectLst/>
                        </a:rPr>
                        <a:t>Destination</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11.111.111.111</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0b6f 6f6f</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extLst>
                  <a:ext uri="{0D108BD9-81ED-4DB2-BD59-A6C34878D82A}">
                    <a16:rowId xmlns:a16="http://schemas.microsoft.com/office/drawing/2014/main" val="685259291"/>
                  </a:ext>
                </a:extLst>
              </a:tr>
              <a:tr h="406764">
                <a:tc>
                  <a:txBody>
                    <a:bodyPr/>
                    <a:lstStyle/>
                    <a:p>
                      <a:pPr algn="l"/>
                      <a:r>
                        <a:rPr lang="en-US" sz="1200">
                          <a:effectLst/>
                        </a:rPr>
                        <a:t>Protocol</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UDP(17)</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11</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641738080"/>
                  </a:ext>
                </a:extLst>
              </a:tr>
              <a:tr h="406764">
                <a:tc>
                  <a:txBody>
                    <a:bodyPr/>
                    <a:lstStyle/>
                    <a:p>
                      <a:pPr algn="l"/>
                      <a:r>
                        <a:rPr lang="en-US" sz="1200">
                          <a:effectLst/>
                        </a:rPr>
                        <a:t>Length</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17</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11</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extLst>
                  <a:ext uri="{0D108BD9-81ED-4DB2-BD59-A6C34878D82A}">
                    <a16:rowId xmlns:a16="http://schemas.microsoft.com/office/drawing/2014/main" val="2534446862"/>
                  </a:ext>
                </a:extLst>
              </a:tr>
              <a:tr h="406764">
                <a:tc>
                  <a:txBody>
                    <a:bodyPr/>
                    <a:lstStyle/>
                    <a:p>
                      <a:pPr algn="l"/>
                      <a:r>
                        <a:rPr lang="en-US" sz="1200">
                          <a:effectLst/>
                        </a:rPr>
                        <a:t>Source Port</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63549</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f83d</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2592415738"/>
                  </a:ext>
                </a:extLst>
              </a:tr>
              <a:tr h="406764">
                <a:tc>
                  <a:txBody>
                    <a:bodyPr/>
                    <a:lstStyle/>
                    <a:p>
                      <a:pPr algn="l"/>
                      <a:r>
                        <a:rPr lang="en-US" sz="1200">
                          <a:effectLst/>
                        </a:rPr>
                        <a:t>Destination Port</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12345</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3039</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extLst>
                  <a:ext uri="{0D108BD9-81ED-4DB2-BD59-A6C34878D82A}">
                    <a16:rowId xmlns:a16="http://schemas.microsoft.com/office/drawing/2014/main" val="1103887400"/>
                  </a:ext>
                </a:extLst>
              </a:tr>
              <a:tr h="406764">
                <a:tc>
                  <a:txBody>
                    <a:bodyPr/>
                    <a:lstStyle/>
                    <a:p>
                      <a:pPr algn="l"/>
                      <a:r>
                        <a:rPr lang="en-US" sz="1200">
                          <a:effectLst/>
                        </a:rPr>
                        <a:t>Length</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17</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a:effectLst/>
                        </a:rPr>
                        <a:t>11</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1120645679"/>
                  </a:ext>
                </a:extLst>
              </a:tr>
              <a:tr h="406764">
                <a:tc>
                  <a:txBody>
                    <a:bodyPr/>
                    <a:lstStyle/>
                    <a:p>
                      <a:pPr algn="l"/>
                      <a:r>
                        <a:rPr lang="en-US" sz="1200">
                          <a:effectLst/>
                        </a:rPr>
                        <a:t>Checksum</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0xb12d</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tc>
                  <a:txBody>
                    <a:bodyPr/>
                    <a:lstStyle/>
                    <a:p>
                      <a:pPr algn="l"/>
                      <a:r>
                        <a:rPr lang="en-US" sz="1200">
                          <a:effectLst/>
                        </a:rPr>
                        <a:t>b12d</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2F2F2"/>
                    </a:solidFill>
                  </a:tcPr>
                </a:tc>
                <a:extLst>
                  <a:ext uri="{0D108BD9-81ED-4DB2-BD59-A6C34878D82A}">
                    <a16:rowId xmlns:a16="http://schemas.microsoft.com/office/drawing/2014/main" val="2650562923"/>
                  </a:ext>
                </a:extLst>
              </a:tr>
              <a:tr h="711835">
                <a:tc>
                  <a:txBody>
                    <a:bodyPr/>
                    <a:lstStyle/>
                    <a:p>
                      <a:pPr algn="l"/>
                      <a:r>
                        <a:rPr lang="en-US" sz="1200">
                          <a:effectLst/>
                        </a:rPr>
                        <a:t>Data</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dirty="0">
                          <a:effectLst/>
                        </a:rPr>
                        <a:t>hello UDP</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tc>
                  <a:txBody>
                    <a:bodyPr/>
                    <a:lstStyle/>
                    <a:p>
                      <a:pPr algn="l"/>
                      <a:r>
                        <a:rPr lang="en-US" sz="1200" dirty="0">
                          <a:effectLst/>
                        </a:rPr>
                        <a:t>6865 6c6c 6f20 5544 5000</a:t>
                      </a:r>
                    </a:p>
                  </a:txBody>
                  <a:tcPr marL="62179" marR="62179" marT="31090" marB="31090" anchor="ctr">
                    <a:lnL w="9525" cap="flat" cmpd="sng" algn="ctr">
                      <a:solidFill>
                        <a:srgbClr val="AEAEAE"/>
                      </a:solidFill>
                      <a:prstDash val="solid"/>
                      <a:round/>
                      <a:headEnd type="none" w="med" len="med"/>
                      <a:tailEnd type="none" w="med" len="med"/>
                    </a:lnL>
                    <a:lnR w="9525" cap="flat" cmpd="sng" algn="ctr">
                      <a:solidFill>
                        <a:srgbClr val="AEAEAE"/>
                      </a:solidFill>
                      <a:prstDash val="solid"/>
                      <a:round/>
                      <a:headEnd type="none" w="med" len="med"/>
                      <a:tailEnd type="none" w="med" len="med"/>
                    </a:lnR>
                    <a:lnT w="9525" cap="flat" cmpd="sng" algn="ctr">
                      <a:solidFill>
                        <a:srgbClr val="AEAEAE"/>
                      </a:solidFill>
                      <a:prstDash val="solid"/>
                      <a:round/>
                      <a:headEnd type="none" w="med" len="med"/>
                      <a:tailEnd type="none" w="med" len="med"/>
                    </a:lnT>
                    <a:lnB w="9525" cap="flat" cmpd="sng" algn="ctr">
                      <a:solidFill>
                        <a:srgbClr val="AEAEAE"/>
                      </a:solidFill>
                      <a:prstDash val="solid"/>
                      <a:round/>
                      <a:headEnd type="none" w="med" len="med"/>
                      <a:tailEnd type="none" w="med" len="med"/>
                    </a:lnB>
                    <a:solidFill>
                      <a:srgbClr val="FFFFFF"/>
                    </a:solidFill>
                  </a:tcPr>
                </a:tc>
                <a:extLst>
                  <a:ext uri="{0D108BD9-81ED-4DB2-BD59-A6C34878D82A}">
                    <a16:rowId xmlns:a16="http://schemas.microsoft.com/office/drawing/2014/main" val="2825633972"/>
                  </a:ext>
                </a:extLst>
              </a:tr>
            </a:tbl>
          </a:graphicData>
        </a:graphic>
      </p:graphicFrame>
      <p:sp>
        <p:nvSpPr>
          <p:cNvPr id="5" name="Slide Number Placeholder 4">
            <a:extLst>
              <a:ext uri="{FF2B5EF4-FFF2-40B4-BE49-F238E27FC236}">
                <a16:creationId xmlns:a16="http://schemas.microsoft.com/office/drawing/2014/main" id="{CBE29D88-0033-3B4D-A798-1C4671D33449}"/>
              </a:ext>
            </a:extLst>
          </p:cNvPr>
          <p:cNvSpPr>
            <a:spLocks noGrp="1"/>
          </p:cNvSpPr>
          <p:nvPr>
            <p:ph type="sldNum" sz="quarter" idx="4"/>
          </p:nvPr>
        </p:nvSpPr>
        <p:spPr/>
        <p:txBody>
          <a:bodyPr/>
          <a:lstStyle/>
          <a:p>
            <a:r>
              <a:rPr lang="en-US"/>
              <a:t>Transport Layer: 3-</a:t>
            </a:r>
            <a:fld id="{C4204591-24BD-A542-B9D5-F8D8A88D2FEE}" type="slidenum">
              <a:rPr lang="en-US" smtClean="0"/>
              <a:pPr/>
              <a:t>36</a:t>
            </a:fld>
            <a:endParaRPr lang="en-US" dirty="0"/>
          </a:p>
        </p:txBody>
      </p:sp>
    </p:spTree>
    <p:extLst>
      <p:ext uri="{BB962C8B-B14F-4D97-AF65-F5344CB8AC3E}">
        <p14:creationId xmlns:p14="http://schemas.microsoft.com/office/powerpoint/2010/main" val="23315206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662184" y="196879"/>
            <a:ext cx="11100625" cy="1206442"/>
          </a:xfrm>
        </p:spPr>
        <p:txBody>
          <a:bodyPr>
            <a:normAutofit/>
          </a:bodyPr>
          <a:lstStyle/>
          <a:p>
            <a:r>
              <a:rPr lang="en-US" sz="5400" b="0" dirty="0"/>
              <a:t>Summary</a:t>
            </a:r>
            <a:r>
              <a:rPr lang="en-US" sz="4800" b="0" dirty="0"/>
              <a:t>: UDP</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525681" y="1403321"/>
            <a:ext cx="11373633" cy="5247933"/>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“no frills” protocol: </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segments may be lost, delivered out of order</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best effort service: “send and hope for the best”</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UDP has its plusses:</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no setup/handshaking needed (no RTT incurred)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can function when network service is compromised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helps with reliability (checksum)</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build additional functionality on top of UDP in application layer (e.g., HTTP/3)</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0245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dissolve">
                                      <p:cBhvr>
                                        <p:cTn id="7" dur="500"/>
                                        <p:tgtEl>
                                          <p:spTgt spid="128">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28">
                                            <p:txEl>
                                              <p:pRg st="1" end="1"/>
                                            </p:txEl>
                                          </p:spTgt>
                                        </p:tgtEl>
                                        <p:attrNameLst>
                                          <p:attrName>style.visibility</p:attrName>
                                        </p:attrNameLst>
                                      </p:cBhvr>
                                      <p:to>
                                        <p:strVal val="visible"/>
                                      </p:to>
                                    </p:set>
                                    <p:animEffect transition="in" filter="dissolve">
                                      <p:cBhvr>
                                        <p:cTn id="10" dur="500"/>
                                        <p:tgtEl>
                                          <p:spTgt spid="128">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28">
                                            <p:txEl>
                                              <p:pRg st="2" end="2"/>
                                            </p:txEl>
                                          </p:spTgt>
                                        </p:tgtEl>
                                        <p:attrNameLst>
                                          <p:attrName>style.visibility</p:attrName>
                                        </p:attrNameLst>
                                      </p:cBhvr>
                                      <p:to>
                                        <p:strVal val="visible"/>
                                      </p:to>
                                    </p:set>
                                    <p:animEffect transition="in" filter="dissolve">
                                      <p:cBhvr>
                                        <p:cTn id="13" dur="500"/>
                                        <p:tgtEl>
                                          <p:spTgt spid="12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28">
                                            <p:txEl>
                                              <p:pRg st="3" end="3"/>
                                            </p:txEl>
                                          </p:spTgt>
                                        </p:tgtEl>
                                        <p:attrNameLst>
                                          <p:attrName>style.visibility</p:attrName>
                                        </p:attrNameLst>
                                      </p:cBhvr>
                                      <p:to>
                                        <p:strVal val="visible"/>
                                      </p:to>
                                    </p:set>
                                    <p:animEffect transition="in" filter="dissolve">
                                      <p:cBhvr>
                                        <p:cTn id="18" dur="500"/>
                                        <p:tgtEl>
                                          <p:spTgt spid="128">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28">
                                            <p:txEl>
                                              <p:pRg st="4" end="4"/>
                                            </p:txEl>
                                          </p:spTgt>
                                        </p:tgtEl>
                                        <p:attrNameLst>
                                          <p:attrName>style.visibility</p:attrName>
                                        </p:attrNameLst>
                                      </p:cBhvr>
                                      <p:to>
                                        <p:strVal val="visible"/>
                                      </p:to>
                                    </p:set>
                                    <p:animEffect transition="in" filter="dissolve">
                                      <p:cBhvr>
                                        <p:cTn id="21" dur="500"/>
                                        <p:tgtEl>
                                          <p:spTgt spid="128">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28">
                                            <p:txEl>
                                              <p:pRg st="5" end="5"/>
                                            </p:txEl>
                                          </p:spTgt>
                                        </p:tgtEl>
                                        <p:attrNameLst>
                                          <p:attrName>style.visibility</p:attrName>
                                        </p:attrNameLst>
                                      </p:cBhvr>
                                      <p:to>
                                        <p:strVal val="visible"/>
                                      </p:to>
                                    </p:set>
                                    <p:animEffect transition="in" filter="dissolve">
                                      <p:cBhvr>
                                        <p:cTn id="24" dur="500"/>
                                        <p:tgtEl>
                                          <p:spTgt spid="128">
                                            <p:txEl>
                                              <p:pRg st="5" end="5"/>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28">
                                            <p:txEl>
                                              <p:pRg st="6" end="6"/>
                                            </p:txEl>
                                          </p:spTgt>
                                        </p:tgtEl>
                                        <p:attrNameLst>
                                          <p:attrName>style.visibility</p:attrName>
                                        </p:attrNameLst>
                                      </p:cBhvr>
                                      <p:to>
                                        <p:strVal val="visible"/>
                                      </p:to>
                                    </p:set>
                                    <p:animEffect transition="in" filter="dissolve">
                                      <p:cBhvr>
                                        <p:cTn id="27" dur="500"/>
                                        <p:tgtEl>
                                          <p:spTgt spid="12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8">
                                            <p:txEl>
                                              <p:pRg st="7" end="7"/>
                                            </p:txEl>
                                          </p:spTgt>
                                        </p:tgtEl>
                                        <p:attrNameLst>
                                          <p:attrName>style.visibility</p:attrName>
                                        </p:attrNameLst>
                                      </p:cBhvr>
                                      <p:to>
                                        <p:strVal val="visible"/>
                                      </p:to>
                                    </p:set>
                                    <p:animEffect transition="in" filter="dissolve">
                                      <p:cBhvr>
                                        <p:cTn id="32" dur="500"/>
                                        <p:tgtEl>
                                          <p:spTgt spid="12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rgbClr val="010086"/>
              </a:buClr>
            </a:pPr>
            <a:r>
              <a:rPr lang="en-US" altLang="en-US" sz="3200" dirty="0">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6D691E7-EAAE-3346-9874-13E19E433554}"/>
              </a:ext>
            </a:extLst>
          </p:cNvPr>
          <p:cNvSpPr>
            <a:spLocks noGrp="1"/>
          </p:cNvSpPr>
          <p:nvPr>
            <p:ph type="sldNum" sz="quarter" idx="4"/>
          </p:nvPr>
        </p:nvSpPr>
        <p:spPr/>
        <p:txBody>
          <a:bodyPr/>
          <a:lstStyle/>
          <a:p>
            <a:r>
              <a:rPr lang="en-US" dirty="0"/>
              <a:t>Transport Layer: 3-</a:t>
            </a:r>
            <a:fld id="{C4204591-24BD-A542-B9D5-F8D8A88D2FEE}" type="slidenum">
              <a:rPr lang="en-US" smtClean="0"/>
              <a:pPr/>
              <a:t>38</a:t>
            </a:fld>
            <a:endParaRPr lang="en-US" dirty="0"/>
          </a:p>
        </p:txBody>
      </p:sp>
      <p:pic>
        <p:nvPicPr>
          <p:cNvPr id="6" name="Picture 5">
            <a:extLst>
              <a:ext uri="{FF2B5EF4-FFF2-40B4-BE49-F238E27FC236}">
                <a16:creationId xmlns:a16="http://schemas.microsoft.com/office/drawing/2014/main" id="{3DC958F9-547C-2644-99EE-6ECDE636E5F6}"/>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821324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abstraction</a:t>
              </a:r>
            </a:p>
          </p:txBody>
        </p:sp>
      </p:grpSp>
      <p:sp>
        <p:nvSpPr>
          <p:cNvPr id="66" name="Slide Number Placeholder 2">
            <a:extLst>
              <a:ext uri="{FF2B5EF4-FFF2-40B4-BE49-F238E27FC236}">
                <a16:creationId xmlns:a16="http://schemas.microsoft.com/office/drawing/2014/main" id="{F496148B-2840-6E48-8844-F185577E4A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39</a:t>
            </a:fld>
            <a:endParaRPr lang="en-US" dirty="0"/>
          </a:p>
        </p:txBody>
      </p:sp>
    </p:spTree>
    <p:extLst>
      <p:ext uri="{BB962C8B-B14F-4D97-AF65-F5344CB8AC3E}">
        <p14:creationId xmlns:p14="http://schemas.microsoft.com/office/powerpoint/2010/main" val="3177238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services and protocols</a:t>
            </a:r>
            <a:endParaRPr lang="en-US" sz="4400" dirty="0"/>
          </a:p>
        </p:txBody>
      </p:sp>
      <p:sp>
        <p:nvSpPr>
          <p:cNvPr id="6" name="Rectangle 3">
            <a:extLst>
              <a:ext uri="{FF2B5EF4-FFF2-40B4-BE49-F238E27FC236}">
                <a16:creationId xmlns:a16="http://schemas.microsoft.com/office/drawing/2014/main" id="{B81DCC24-3FE7-E745-BC17-3886FB241095}"/>
              </a:ext>
            </a:extLst>
          </p:cNvPr>
          <p:cNvSpPr txBox="1">
            <a:spLocks noChangeArrowheads="1"/>
          </p:cNvSpPr>
          <p:nvPr/>
        </p:nvSpPr>
        <p:spPr>
          <a:xfrm>
            <a:off x="681218" y="1443831"/>
            <a:ext cx="5815703" cy="162194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provide</a:t>
            </a:r>
            <a:r>
              <a:rPr kumimoji="0" lang="en-US" sz="2800" b="0" i="1"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logical communication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between application processes running on different hosts</a:t>
            </a:r>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406266" y="1372497"/>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5" name="Group 4">
            <a:extLst>
              <a:ext uri="{FF2B5EF4-FFF2-40B4-BE49-F238E27FC236}">
                <a16:creationId xmlns:a16="http://schemas.microsoft.com/office/drawing/2014/main" id="{ECB1C97D-3768-4242-9FE4-DEE44A32C22B}"/>
              </a:ext>
            </a:extLst>
          </p:cNvPr>
          <p:cNvGrpSpPr/>
          <p:nvPr/>
        </p:nvGrpSpPr>
        <p:grpSpPr>
          <a:xfrm>
            <a:off x="7680324" y="1137866"/>
            <a:ext cx="3489213" cy="4926975"/>
            <a:chOff x="7680324" y="1137866"/>
            <a:chExt cx="3489213" cy="4926975"/>
          </a:xfrm>
        </p:grpSpPr>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5AD244DE-F453-1349-B665-A1EA38EE658E}"/>
                </a:ext>
              </a:extLst>
            </p:cNvPr>
            <p:cNvGrpSpPr/>
            <p:nvPr/>
          </p:nvGrpSpPr>
          <p:grpSpPr>
            <a:xfrm>
              <a:off x="7680324" y="1137866"/>
              <a:ext cx="3489213" cy="4926975"/>
              <a:chOff x="7680324" y="1137866"/>
              <a:chExt cx="3489213" cy="4926975"/>
            </a:xfrm>
          </p:grpSpPr>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grpSp>
      </p:grpSp>
      <p:sp>
        <p:nvSpPr>
          <p:cNvPr id="517" name="Rectangle 3">
            <a:extLst>
              <a:ext uri="{FF2B5EF4-FFF2-40B4-BE49-F238E27FC236}">
                <a16:creationId xmlns:a16="http://schemas.microsoft.com/office/drawing/2014/main" id="{5DD1F129-FF75-B647-8A9A-42B6C0C7E416}"/>
              </a:ext>
            </a:extLst>
          </p:cNvPr>
          <p:cNvSpPr txBox="1">
            <a:spLocks noChangeArrowheads="1"/>
          </p:cNvSpPr>
          <p:nvPr/>
        </p:nvSpPr>
        <p:spPr>
          <a:xfrm>
            <a:off x="684691" y="2787535"/>
            <a:ext cx="5815703" cy="232775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transport protocols actions in end systems: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breaks application messages into </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segments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passes to  network layer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reassembles segments into messages, passes to application layer</a:t>
            </a:r>
          </a:p>
        </p:txBody>
      </p:sp>
      <p:sp>
        <p:nvSpPr>
          <p:cNvPr id="518" name="Rectangle 3">
            <a:extLst>
              <a:ext uri="{FF2B5EF4-FFF2-40B4-BE49-F238E27FC236}">
                <a16:creationId xmlns:a16="http://schemas.microsoft.com/office/drawing/2014/main" id="{C3EBA7FC-18E1-7D43-9310-976F49009C6C}"/>
              </a:ext>
            </a:extLst>
          </p:cNvPr>
          <p:cNvSpPr txBox="1">
            <a:spLocks noChangeArrowheads="1"/>
          </p:cNvSpPr>
          <p:nvPr/>
        </p:nvSpPr>
        <p:spPr>
          <a:xfrm>
            <a:off x="681217" y="5165099"/>
            <a:ext cx="5815703" cy="144854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two transport protocols available to Internet applications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TCP, UDP</a:t>
            </a:r>
          </a:p>
        </p:txBody>
      </p:sp>
      <p:sp>
        <p:nvSpPr>
          <p:cNvPr id="526" name="Slide Number Placeholder 2">
            <a:extLst>
              <a:ext uri="{FF2B5EF4-FFF2-40B4-BE49-F238E27FC236}">
                <a16:creationId xmlns:a16="http://schemas.microsoft.com/office/drawing/2014/main" id="{58250C2D-03C7-2C42-9317-E77099EDA1D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a:t>
            </a:fld>
            <a:endParaRPr lang="en-US" dirty="0"/>
          </a:p>
        </p:txBody>
      </p:sp>
    </p:spTree>
    <p:extLst>
      <p:ext uri="{BB962C8B-B14F-4D97-AF65-F5344CB8AC3E}">
        <p14:creationId xmlns:p14="http://schemas.microsoft.com/office/powerpoint/2010/main" val="375836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44"/>
                                        </p:tgtEl>
                                        <p:attrNameLst>
                                          <p:attrName>style.visibility</p:attrName>
                                        </p:attrNameLst>
                                      </p:cBhvr>
                                      <p:to>
                                        <p:strVal val="visible"/>
                                      </p:to>
                                    </p:set>
                                    <p:animEffect transition="in" filter="dissolve">
                                      <p:cBhvr>
                                        <p:cTn id="10" dur="500"/>
                                        <p:tgtEl>
                                          <p:spTgt spid="44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17"/>
                                        </p:tgtEl>
                                        <p:attrNameLst>
                                          <p:attrName>style.visibility</p:attrName>
                                        </p:attrNameLst>
                                      </p:cBhvr>
                                      <p:to>
                                        <p:strVal val="visible"/>
                                      </p:to>
                                    </p:set>
                                    <p:animEffect transition="in" filter="dissolve">
                                      <p:cBhvr>
                                        <p:cTn id="15" dur="500"/>
                                        <p:tgtEl>
                                          <p:spTgt spid="51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dissolve">
                                      <p:cBhvr>
                                        <p:cTn id="20" dur="500"/>
                                        <p:tgtEl>
                                          <p:spTgt spid="5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4" grpId="0" animBg="1"/>
      <p:bldP spid="517" grpId="0"/>
      <p:bldP spid="5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abstraction</a:t>
              </a:r>
            </a:p>
          </p:txBody>
        </p:sp>
      </p:grpSp>
      <p:sp>
        <p:nvSpPr>
          <p:cNvPr id="8" name="Rectangle 7">
            <a:extLst>
              <a:ext uri="{FF2B5EF4-FFF2-40B4-BE49-F238E27FC236}">
                <a16:creationId xmlns:a16="http://schemas.microsoft.com/office/drawing/2014/main" id="{7A8CA74F-CA34-FE4D-BBA8-48490B128E60}"/>
              </a:ext>
            </a:extLst>
          </p:cNvPr>
          <p:cNvSpPr/>
          <p:nvPr/>
        </p:nvSpPr>
        <p:spPr>
          <a:xfrm>
            <a:off x="295893" y="1816276"/>
            <a:ext cx="5265664" cy="239460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ight Arrow 13">
            <a:extLst>
              <a:ext uri="{FF2B5EF4-FFF2-40B4-BE49-F238E27FC236}">
                <a16:creationId xmlns:a16="http://schemas.microsoft.com/office/drawing/2014/main" id="{801B4EA5-1C05-1743-AB9A-0E0C38CDA1C5}"/>
              </a:ext>
            </a:extLst>
          </p:cNvPr>
          <p:cNvSpPr/>
          <p:nvPr/>
        </p:nvSpPr>
        <p:spPr>
          <a:xfrm>
            <a:off x="5448822" y="3106456"/>
            <a:ext cx="638827" cy="1014608"/>
          </a:xfrm>
          <a:prstGeom prst="rightArrow">
            <a:avLst/>
          </a:prstGeom>
          <a:gradFill>
            <a:gsLst>
              <a:gs pos="0">
                <a:schemeClr val="accent1">
                  <a:lumMod val="5000"/>
                  <a:lumOff val="95000"/>
                </a:schemeClr>
              </a:gs>
              <a:gs pos="5600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Oval 2">
            <a:extLst>
              <a:ext uri="{FF2B5EF4-FFF2-40B4-BE49-F238E27FC236}">
                <a16:creationId xmlns:a16="http://schemas.microsoft.com/office/drawing/2014/main" id="{5B614158-9985-B744-A5F2-706D5EF5D7E9}"/>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Oval 230">
            <a:extLst>
              <a:ext uri="{FF2B5EF4-FFF2-40B4-BE49-F238E27FC236}">
                <a16:creationId xmlns:a16="http://schemas.microsoft.com/office/drawing/2014/main" id="{4368BA48-D0C1-5949-880D-4FFAA26CCEC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Slide Number Placeholder 2">
            <a:extLst>
              <a:ext uri="{FF2B5EF4-FFF2-40B4-BE49-F238E27FC236}">
                <a16:creationId xmlns:a16="http://schemas.microsoft.com/office/drawing/2014/main" id="{F8B5D732-7735-9D4B-9D7A-0E2219A426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40</a:t>
            </a:fld>
            <a:endParaRPr lang="en-US" dirty="0"/>
          </a:p>
        </p:txBody>
      </p:sp>
    </p:spTree>
    <p:extLst>
      <p:ext uri="{BB962C8B-B14F-4D97-AF65-F5344CB8AC3E}">
        <p14:creationId xmlns:p14="http://schemas.microsoft.com/office/powerpoint/2010/main" val="327558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0"/>
                                        <p:tgtEl>
                                          <p:spTgt spid="9"/>
                                        </p:tgtEl>
                                      </p:cBhvr>
                                    </p:animEffect>
                                  </p:childTnLst>
                                </p:cTn>
                              </p:par>
                            </p:childTnLst>
                          </p:cTn>
                        </p:par>
                        <p:par>
                          <p:cTn id="12" fill="hold">
                            <p:stCondLst>
                              <p:cond delay="1500"/>
                            </p:stCondLst>
                            <p:childTnLst>
                              <p:par>
                                <p:cTn id="13" presetID="9" presetClass="exit" presetSubtype="0" fill="hold" grpId="1" nodeType="afterEffect">
                                  <p:stCondLst>
                                    <p:cond delay="0"/>
                                  </p:stCondLst>
                                  <p:childTnLst>
                                    <p:animEffect transition="out" filter="dissolve">
                                      <p:cBhvr>
                                        <p:cTn id="14" dur="500"/>
                                        <p:tgtEl>
                                          <p:spTgt spid="14"/>
                                        </p:tgtEl>
                                      </p:cBhvr>
                                    </p:animEffect>
                                    <p:set>
                                      <p:cBhvr>
                                        <p:cTn id="15" dur="1" fill="hold">
                                          <p:stCondLst>
                                            <p:cond delay="499"/>
                                          </p:stCondLst>
                                        </p:cTn>
                                        <p:tgtEl>
                                          <p:spTgt spid="1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par>
                          <p:cTn id="21" fill="hold">
                            <p:stCondLst>
                              <p:cond delay="500"/>
                            </p:stCondLst>
                            <p:childTnLst>
                              <p:par>
                                <p:cTn id="22" presetID="9" presetClass="entr" presetSubtype="0" fill="hold" grpId="0" nodeType="afterEffect">
                                  <p:stCondLst>
                                    <p:cond delay="1000"/>
                                  </p:stCondLst>
                                  <p:childTnLst>
                                    <p:set>
                                      <p:cBhvr>
                                        <p:cTn id="23" dur="1" fill="hold">
                                          <p:stCondLst>
                                            <p:cond delay="0"/>
                                          </p:stCondLst>
                                        </p:cTn>
                                        <p:tgtEl>
                                          <p:spTgt spid="231"/>
                                        </p:tgtEl>
                                        <p:attrNameLst>
                                          <p:attrName>style.visibility</p:attrName>
                                        </p:attrNameLst>
                                      </p:cBhvr>
                                      <p:to>
                                        <p:strVal val="visible"/>
                                      </p:to>
                                    </p:set>
                                    <p:animEffect transition="in" filter="dissolve">
                                      <p:cBhvr>
                                        <p:cTn id="24"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23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3F910FC6-F569-2147-8E13-9C3CBF349C22}"/>
              </a:ext>
            </a:extLst>
          </p:cNvPr>
          <p:cNvGrpSpPr/>
          <p:nvPr/>
        </p:nvGrpSpPr>
        <p:grpSpPr>
          <a:xfrm>
            <a:off x="995688" y="3550466"/>
            <a:ext cx="9016751" cy="2246769"/>
            <a:chOff x="995688" y="4013928"/>
            <a:chExt cx="9016751" cy="2246769"/>
          </a:xfrm>
        </p:grpSpPr>
        <p:sp>
          <p:nvSpPr>
            <p:cNvPr id="254" name="TextBox 253">
              <a:extLst>
                <a:ext uri="{FF2B5EF4-FFF2-40B4-BE49-F238E27FC236}">
                  <a16:creationId xmlns:a16="http://schemas.microsoft.com/office/drawing/2014/main" id="{B694493B-88BF-134F-B1BA-C0BD341D486C}"/>
                </a:ext>
              </a:extLst>
            </p:cNvPr>
            <p:cNvSpPr txBox="1"/>
            <p:nvPr/>
          </p:nvSpPr>
          <p:spPr>
            <a:xfrm>
              <a:off x="995688" y="4013928"/>
              <a:ext cx="4815357" cy="224676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Complexity of reliable data transfer protocol  will depend (strongly) on characteristics of unreliable channel (lose, corrupt, reorder data?)</a:t>
              </a:r>
            </a:p>
          </p:txBody>
        </p:sp>
        <p:cxnSp>
          <p:nvCxnSpPr>
            <p:cNvPr id="10" name="Straight Connector 9">
              <a:extLst>
                <a:ext uri="{FF2B5EF4-FFF2-40B4-BE49-F238E27FC236}">
                  <a16:creationId xmlns:a16="http://schemas.microsoft.com/office/drawing/2014/main" id="{CF6FCEAF-463D-2648-AB33-C825C90C616E}"/>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E0B021F0-9489-874C-A482-48774A1F4135}"/>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31" name="Oval 230">
            <a:extLst>
              <a:ext uri="{FF2B5EF4-FFF2-40B4-BE49-F238E27FC236}">
                <a16:creationId xmlns:a16="http://schemas.microsoft.com/office/drawing/2014/main" id="{05A41E28-36B5-F84E-9E12-7529960E3C65}"/>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1C1568F9-7215-6C43-8C2A-E0D8D4F2877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Slide Number Placeholder 2">
            <a:extLst>
              <a:ext uri="{FF2B5EF4-FFF2-40B4-BE49-F238E27FC236}">
                <a16:creationId xmlns:a16="http://schemas.microsoft.com/office/drawing/2014/main" id="{ADF8FD71-EE62-D045-9E44-162D8557969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41</a:t>
            </a:fld>
            <a:endParaRPr lang="en-US" dirty="0"/>
          </a:p>
        </p:txBody>
      </p:sp>
    </p:spTree>
    <p:extLst>
      <p:ext uri="{BB962C8B-B14F-4D97-AF65-F5344CB8AC3E}">
        <p14:creationId xmlns:p14="http://schemas.microsoft.com/office/powerpoint/2010/main" val="56427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88" name="Group 87">
            <a:extLst>
              <a:ext uri="{FF2B5EF4-FFF2-40B4-BE49-F238E27FC236}">
                <a16:creationId xmlns:a16="http://schemas.microsoft.com/office/drawing/2014/main" id="{CC1537B2-998E-7649-AE3E-ACB471EB73E8}"/>
              </a:ext>
            </a:extLst>
          </p:cNvPr>
          <p:cNvGrpSpPr/>
          <p:nvPr/>
        </p:nvGrpSpPr>
        <p:grpSpPr>
          <a:xfrm>
            <a:off x="1042183" y="3581463"/>
            <a:ext cx="8970256" cy="2246769"/>
            <a:chOff x="1042183" y="4044925"/>
            <a:chExt cx="8970256" cy="2246769"/>
          </a:xfrm>
        </p:grpSpPr>
        <p:sp>
          <p:nvSpPr>
            <p:cNvPr id="89" name="TextBox 88">
              <a:extLst>
                <a:ext uri="{FF2B5EF4-FFF2-40B4-BE49-F238E27FC236}">
                  <a16:creationId xmlns:a16="http://schemas.microsoft.com/office/drawing/2014/main" id="{910591A5-B3B8-B947-A7F1-BDBD4F667F70}"/>
                </a:ext>
              </a:extLst>
            </p:cNvPr>
            <p:cNvSpPr txBox="1"/>
            <p:nvPr/>
          </p:nvSpPr>
          <p:spPr>
            <a:xfrm>
              <a:off x="1042183" y="4044925"/>
              <a:ext cx="4815357" cy="224676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receiver do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the “state” of each other, e.g., was a message received?</a:t>
              </a:r>
            </a:p>
            <a:p>
              <a:pPr marL="457200" marR="0" lvl="0" indent="-457200"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unless communicated via a message</a:t>
              </a:r>
            </a:p>
          </p:txBody>
        </p:sp>
        <p:cxnSp>
          <p:nvCxnSpPr>
            <p:cNvPr id="90" name="Straight Connector 89">
              <a:extLst>
                <a:ext uri="{FF2B5EF4-FFF2-40B4-BE49-F238E27FC236}">
                  <a16:creationId xmlns:a16="http://schemas.microsoft.com/office/drawing/2014/main" id="{655271F5-62E0-BF47-BF60-FE01086FB678}"/>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3B8B2C-3583-1D4A-9253-C59A292E0DE2}"/>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3" name="Oval 92">
            <a:extLst>
              <a:ext uri="{FF2B5EF4-FFF2-40B4-BE49-F238E27FC236}">
                <a16:creationId xmlns:a16="http://schemas.microsoft.com/office/drawing/2014/main" id="{80A6EEAE-C014-954F-ADE6-66049A46FFBE}"/>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Oval 93">
            <a:extLst>
              <a:ext uri="{FF2B5EF4-FFF2-40B4-BE49-F238E27FC236}">
                <a16:creationId xmlns:a16="http://schemas.microsoft.com/office/drawing/2014/main" id="{0FE70045-1128-264B-A4F3-CC9AAED801DA}"/>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hower curtain&#10;&#10;Description automatically generated">
            <a:extLst>
              <a:ext uri="{FF2B5EF4-FFF2-40B4-BE49-F238E27FC236}">
                <a16:creationId xmlns:a16="http://schemas.microsoft.com/office/drawing/2014/main" id="{916F2FD5-AF05-E24C-BB57-482FB6C40C8C}"/>
              </a:ext>
            </a:extLst>
          </p:cNvPr>
          <p:cNvPicPr>
            <a:picLocks noChangeAspect="1"/>
          </p:cNvPicPr>
          <p:nvPr/>
        </p:nvPicPr>
        <p:blipFill>
          <a:blip r:embed="rId4"/>
          <a:stretch>
            <a:fillRect/>
          </a:stretch>
        </p:blipFill>
        <p:spPr>
          <a:xfrm>
            <a:off x="8292476" y="1291955"/>
            <a:ext cx="1976012" cy="4393769"/>
          </a:xfrm>
          <a:prstGeom prst="rect">
            <a:avLst/>
          </a:prstGeom>
        </p:spPr>
      </p:pic>
      <p:pic>
        <p:nvPicPr>
          <p:cNvPr id="92" name="Picture 91" descr="A shower curtain&#10;&#10;Description automatically generated">
            <a:extLst>
              <a:ext uri="{FF2B5EF4-FFF2-40B4-BE49-F238E27FC236}">
                <a16:creationId xmlns:a16="http://schemas.microsoft.com/office/drawing/2014/main" id="{60AABE17-DADA-B14B-B0C4-01EC1B9C6813}"/>
              </a:ext>
            </a:extLst>
          </p:cNvPr>
          <p:cNvPicPr>
            <a:picLocks noChangeAspect="1"/>
          </p:cNvPicPr>
          <p:nvPr/>
        </p:nvPicPr>
        <p:blipFill>
          <a:blip r:embed="rId4"/>
          <a:stretch>
            <a:fillRect/>
          </a:stretch>
        </p:blipFill>
        <p:spPr>
          <a:xfrm>
            <a:off x="8219289" y="1165171"/>
            <a:ext cx="3972711" cy="4579749"/>
          </a:xfrm>
          <a:prstGeom prst="rect">
            <a:avLst/>
          </a:prstGeom>
        </p:spPr>
      </p:pic>
      <p:sp>
        <p:nvSpPr>
          <p:cNvPr id="87" name="Slide Number Placeholder 2">
            <a:extLst>
              <a:ext uri="{FF2B5EF4-FFF2-40B4-BE49-F238E27FC236}">
                <a16:creationId xmlns:a16="http://schemas.microsoft.com/office/drawing/2014/main" id="{A2229121-4A15-DF44-A869-74D8C822A5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42</a:t>
            </a:fld>
            <a:endParaRPr lang="en-US" dirty="0"/>
          </a:p>
        </p:txBody>
      </p:sp>
    </p:spTree>
    <p:extLst>
      <p:ext uri="{BB962C8B-B14F-4D97-AF65-F5344CB8AC3E}">
        <p14:creationId xmlns:p14="http://schemas.microsoft.com/office/powerpoint/2010/main" val="329888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10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wipe(left)">
                                      <p:cBhvr>
                                        <p:cTn id="17"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protocol (</a:t>
            </a:r>
            <a:r>
              <a:rPr lang="en-US" sz="4400" dirty="0" err="1"/>
              <a:t>rdt</a:t>
            </a:r>
            <a:r>
              <a:rPr lang="en-US" sz="4400" dirty="0"/>
              <a:t>): interfaces</a:t>
            </a:r>
          </a:p>
        </p:txBody>
      </p:sp>
      <p:grpSp>
        <p:nvGrpSpPr>
          <p:cNvPr id="15" name="Group 14">
            <a:extLst>
              <a:ext uri="{FF2B5EF4-FFF2-40B4-BE49-F238E27FC236}">
                <a16:creationId xmlns:a16="http://schemas.microsoft.com/office/drawing/2014/main" id="{5F3D26B5-5E98-5E4A-87D8-7FA097DF959B}"/>
              </a:ext>
            </a:extLst>
          </p:cNvPr>
          <p:cNvGrpSpPr/>
          <p:nvPr/>
        </p:nvGrpSpPr>
        <p:grpSpPr>
          <a:xfrm>
            <a:off x="2579501" y="2165159"/>
            <a:ext cx="7088417" cy="3419122"/>
            <a:chOff x="2293693" y="1943479"/>
            <a:chExt cx="7088417" cy="3419122"/>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3481010" y="2124363"/>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4077480" y="2576394"/>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3214263" y="2004894"/>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6726088" y="2075463"/>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6785217" y="2548684"/>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7823735" y="1943479"/>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3121019" y="289801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6614663" y="287030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33" name="Group 232">
              <a:extLst>
                <a:ext uri="{FF2B5EF4-FFF2-40B4-BE49-F238E27FC236}">
                  <a16:creationId xmlns:a16="http://schemas.microsoft.com/office/drawing/2014/main" id="{0D04F411-4AAF-BC49-BC7A-363692477E93}"/>
                </a:ext>
              </a:extLst>
            </p:cNvPr>
            <p:cNvGrpSpPr/>
            <p:nvPr/>
          </p:nvGrpSpPr>
          <p:grpSpPr>
            <a:xfrm>
              <a:off x="3110199" y="4881020"/>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4069352" y="2795325"/>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7403443" y="2731748"/>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3042206" y="3300756"/>
              <a:ext cx="2001038"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6413059" y="3328511"/>
              <a:ext cx="2001033"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4071724" y="4602963"/>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6784894" y="4598122"/>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C2F0730B-D0ED-F641-98C5-78E791D1F90B}"/>
                </a:ext>
              </a:extLst>
            </p:cNvPr>
            <p:cNvSpPr txBox="1"/>
            <p:nvPr/>
          </p:nvSpPr>
          <p:spPr>
            <a:xfrm>
              <a:off x="2293693" y="2546898"/>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0" name="TextBox 159">
              <a:extLst>
                <a:ext uri="{FF2B5EF4-FFF2-40B4-BE49-F238E27FC236}">
                  <a16:creationId xmlns:a16="http://schemas.microsoft.com/office/drawing/2014/main" id="{5F274F00-C43B-6D4C-8305-49C2887DFDB8}"/>
                </a:ext>
              </a:extLst>
            </p:cNvPr>
            <p:cNvSpPr txBox="1"/>
            <p:nvPr/>
          </p:nvSpPr>
          <p:spPr>
            <a:xfrm>
              <a:off x="2637055" y="452990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udt_send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1" name="TextBox 160">
              <a:extLst>
                <a:ext uri="{FF2B5EF4-FFF2-40B4-BE49-F238E27FC236}">
                  <a16:creationId xmlns:a16="http://schemas.microsoft.com/office/drawing/2014/main" id="{8360D8A8-FCEB-0748-86B2-6367F0490699}"/>
                </a:ext>
              </a:extLst>
            </p:cNvPr>
            <p:cNvSpPr txBox="1"/>
            <p:nvPr/>
          </p:nvSpPr>
          <p:spPr>
            <a:xfrm>
              <a:off x="7460091" y="452269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rdt_rcv</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2" name="TextBox 161">
              <a:extLst>
                <a:ext uri="{FF2B5EF4-FFF2-40B4-BE49-F238E27FC236}">
                  <a16:creationId xmlns:a16="http://schemas.microsoft.com/office/drawing/2014/main" id="{D4C97A67-5BFF-1F4C-BB10-0037874E0FBC}"/>
                </a:ext>
              </a:extLst>
            </p:cNvPr>
            <p:cNvSpPr txBox="1"/>
            <p:nvPr/>
          </p:nvSpPr>
          <p:spPr>
            <a:xfrm>
              <a:off x="7446811" y="2872208"/>
              <a:ext cx="19352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deliver_data</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grpSp>
          <p:nvGrpSpPr>
            <p:cNvPr id="14" name="Group 13">
              <a:extLst>
                <a:ext uri="{FF2B5EF4-FFF2-40B4-BE49-F238E27FC236}">
                  <a16:creationId xmlns:a16="http://schemas.microsoft.com/office/drawing/2014/main" id="{F43034C5-12D0-B544-8624-5B957307D6C4}"/>
                </a:ext>
              </a:extLst>
            </p:cNvPr>
            <p:cNvGrpSpPr/>
            <p:nvPr/>
          </p:nvGrpSpPr>
          <p:grpSpPr>
            <a:xfrm>
              <a:off x="4198761" y="4538107"/>
              <a:ext cx="1129178" cy="338554"/>
              <a:chOff x="4492148" y="4699180"/>
              <a:chExt cx="1129178" cy="338554"/>
            </a:xfrm>
          </p:grpSpPr>
          <p:grpSp>
            <p:nvGrpSpPr>
              <p:cNvPr id="163" name="Group 162">
                <a:extLst>
                  <a:ext uri="{FF2B5EF4-FFF2-40B4-BE49-F238E27FC236}">
                    <a16:creationId xmlns:a16="http://schemas.microsoft.com/office/drawing/2014/main" id="{6EE61F86-BE11-7149-9359-71FBA7C666F1}"/>
                  </a:ext>
                </a:extLst>
              </p:cNvPr>
              <p:cNvGrpSpPr/>
              <p:nvPr/>
            </p:nvGrpSpPr>
            <p:grpSpPr>
              <a:xfrm>
                <a:off x="5044085" y="4699180"/>
                <a:ext cx="577241" cy="338554"/>
                <a:chOff x="9950444" y="999755"/>
                <a:chExt cx="577241" cy="338554"/>
              </a:xfrm>
            </p:grpSpPr>
            <p:sp>
              <p:nvSpPr>
                <p:cNvPr id="164" name="Rectangle 163">
                  <a:extLst>
                    <a:ext uri="{FF2B5EF4-FFF2-40B4-BE49-F238E27FC236}">
                      <a16:creationId xmlns:a16="http://schemas.microsoft.com/office/drawing/2014/main" id="{57D8AC92-EC61-6A41-96EB-9AC393F717F1}"/>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5" name="TextBox 164">
                  <a:extLst>
                    <a:ext uri="{FF2B5EF4-FFF2-40B4-BE49-F238E27FC236}">
                      <a16:creationId xmlns:a16="http://schemas.microsoft.com/office/drawing/2014/main" id="{F1637E6F-EFC0-D84A-BD43-1DD363CF3717}"/>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6">
                <a:extLst>
                  <a:ext uri="{FF2B5EF4-FFF2-40B4-BE49-F238E27FC236}">
                    <a16:creationId xmlns:a16="http://schemas.microsoft.com/office/drawing/2014/main" id="{65EE0A01-2F8E-5749-87FB-D527A9FE564A}"/>
                  </a:ext>
                </a:extLst>
              </p:cNvPr>
              <p:cNvGrpSpPr/>
              <p:nvPr/>
            </p:nvGrpSpPr>
            <p:grpSpPr>
              <a:xfrm>
                <a:off x="4492148" y="4738794"/>
                <a:ext cx="684009" cy="276999"/>
                <a:chOff x="9965227" y="1039458"/>
                <a:chExt cx="684009" cy="276999"/>
              </a:xfrm>
            </p:grpSpPr>
            <p:sp>
              <p:nvSpPr>
                <p:cNvPr id="168" name="Rectangle 167">
                  <a:extLst>
                    <a:ext uri="{FF2B5EF4-FFF2-40B4-BE49-F238E27FC236}">
                      <a16:creationId xmlns:a16="http://schemas.microsoft.com/office/drawing/2014/main" id="{04B6CB81-4155-2746-910F-3F3A2CCC25D4}"/>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9" name="TextBox 168">
                  <a:extLst>
                    <a:ext uri="{FF2B5EF4-FFF2-40B4-BE49-F238E27FC236}">
                      <a16:creationId xmlns:a16="http://schemas.microsoft.com/office/drawing/2014/main" id="{6539C471-3169-F34C-99B5-F3105A964D11}"/>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0" name="Group 169">
              <a:extLst>
                <a:ext uri="{FF2B5EF4-FFF2-40B4-BE49-F238E27FC236}">
                  <a16:creationId xmlns:a16="http://schemas.microsoft.com/office/drawing/2014/main" id="{B6FA9AE8-EBC5-0147-94F3-3E921D2CC449}"/>
                </a:ext>
              </a:extLst>
            </p:cNvPr>
            <p:cNvGrpSpPr/>
            <p:nvPr/>
          </p:nvGrpSpPr>
          <p:grpSpPr>
            <a:xfrm>
              <a:off x="6194588" y="4534824"/>
              <a:ext cx="1129178" cy="338554"/>
              <a:chOff x="4492148" y="4699180"/>
              <a:chExt cx="1129178" cy="338554"/>
            </a:xfrm>
          </p:grpSpPr>
          <p:grpSp>
            <p:nvGrpSpPr>
              <p:cNvPr id="171" name="Group 170">
                <a:extLst>
                  <a:ext uri="{FF2B5EF4-FFF2-40B4-BE49-F238E27FC236}">
                    <a16:creationId xmlns:a16="http://schemas.microsoft.com/office/drawing/2014/main" id="{914827A5-B36D-5447-BDA9-1E2D6F444CD2}"/>
                  </a:ext>
                </a:extLst>
              </p:cNvPr>
              <p:cNvGrpSpPr/>
              <p:nvPr/>
            </p:nvGrpSpPr>
            <p:grpSpPr>
              <a:xfrm>
                <a:off x="5044085" y="4699180"/>
                <a:ext cx="577241" cy="338554"/>
                <a:chOff x="9950444" y="999755"/>
                <a:chExt cx="577241" cy="338554"/>
              </a:xfrm>
            </p:grpSpPr>
            <p:sp>
              <p:nvSpPr>
                <p:cNvPr id="175" name="Rectangle 174">
                  <a:extLst>
                    <a:ext uri="{FF2B5EF4-FFF2-40B4-BE49-F238E27FC236}">
                      <a16:creationId xmlns:a16="http://schemas.microsoft.com/office/drawing/2014/main" id="{86365D49-EBCD-6849-85B0-2CEB5230224A}"/>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595BF0A2-D091-7845-BCE5-75F48AA8E23A}"/>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67440755-0E4E-954E-AF41-146130A58AC5}"/>
                  </a:ext>
                </a:extLst>
              </p:cNvPr>
              <p:cNvGrpSpPr/>
              <p:nvPr/>
            </p:nvGrpSpPr>
            <p:grpSpPr>
              <a:xfrm>
                <a:off x="4492148" y="4738794"/>
                <a:ext cx="684009" cy="276999"/>
                <a:chOff x="9965227" y="1039458"/>
                <a:chExt cx="684009" cy="276999"/>
              </a:xfrm>
            </p:grpSpPr>
            <p:sp>
              <p:nvSpPr>
                <p:cNvPr id="173" name="Rectangle 172">
                  <a:extLst>
                    <a:ext uri="{FF2B5EF4-FFF2-40B4-BE49-F238E27FC236}">
                      <a16:creationId xmlns:a16="http://schemas.microsoft.com/office/drawing/2014/main" id="{570E072F-7451-6049-8AE4-47E446A3608F}"/>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FC86A8E8-F3DF-0C45-B9B7-56C26EB61CCB}"/>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97" name="Group 6">
            <a:extLst>
              <a:ext uri="{FF2B5EF4-FFF2-40B4-BE49-F238E27FC236}">
                <a16:creationId xmlns:a16="http://schemas.microsoft.com/office/drawing/2014/main" id="{71667032-3DE5-D641-AF89-31661341B629}"/>
              </a:ext>
            </a:extLst>
          </p:cNvPr>
          <p:cNvGrpSpPr>
            <a:grpSpLocks/>
          </p:cNvGrpSpPr>
          <p:nvPr/>
        </p:nvGrpSpPr>
        <p:grpSpPr bwMode="auto">
          <a:xfrm>
            <a:off x="352441" y="1450769"/>
            <a:ext cx="3206750" cy="1430338"/>
            <a:chOff x="240" y="920"/>
            <a:chExt cx="2020" cy="901"/>
          </a:xfrm>
        </p:grpSpPr>
        <p:sp>
          <p:nvSpPr>
            <p:cNvPr id="198" name="Text Box 7">
              <a:extLst>
                <a:ext uri="{FF2B5EF4-FFF2-40B4-BE49-F238E27FC236}">
                  <a16:creationId xmlns:a16="http://schemas.microsoft.com/office/drawing/2014/main" id="{B992066A-2018-C94C-AFAF-EE19612D0A94}"/>
                </a:ext>
              </a:extLst>
            </p:cNvPr>
            <p:cNvSpPr txBox="1">
              <a:spLocks noChangeArrowheads="1"/>
            </p:cNvSpPr>
            <p:nvPr/>
          </p:nvSpPr>
          <p:spPr bwMode="auto">
            <a:xfrm>
              <a:off x="318" y="920"/>
              <a:ext cx="1895"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from above, (e.g., by app.). Passed data to deliver to receiver upper layer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199" name="Group 8">
              <a:extLst>
                <a:ext uri="{FF2B5EF4-FFF2-40B4-BE49-F238E27FC236}">
                  <a16:creationId xmlns:a16="http://schemas.microsoft.com/office/drawing/2014/main" id="{9A43EE55-B459-A442-AF20-820C98C69C07}"/>
                </a:ext>
              </a:extLst>
            </p:cNvPr>
            <p:cNvGrpSpPr>
              <a:grpSpLocks/>
            </p:cNvGrpSpPr>
            <p:nvPr/>
          </p:nvGrpSpPr>
          <p:grpSpPr bwMode="auto">
            <a:xfrm>
              <a:off x="240" y="921"/>
              <a:ext cx="2020" cy="900"/>
              <a:chOff x="240" y="933"/>
              <a:chExt cx="2020" cy="900"/>
            </a:xfrm>
          </p:grpSpPr>
          <p:sp>
            <p:nvSpPr>
              <p:cNvPr id="200" name="Line 9">
                <a:extLst>
                  <a:ext uri="{FF2B5EF4-FFF2-40B4-BE49-F238E27FC236}">
                    <a16:creationId xmlns:a16="http://schemas.microsoft.com/office/drawing/2014/main" id="{D59558C8-6B42-C945-B92F-70A2CBF157D5}"/>
                  </a:ext>
                </a:extLst>
              </p:cNvPr>
              <p:cNvSpPr>
                <a:spLocks noChangeShapeType="1"/>
              </p:cNvSpPr>
              <p:nvPr/>
            </p:nvSpPr>
            <p:spPr bwMode="auto">
              <a:xfrm>
                <a:off x="1787" y="1509"/>
                <a:ext cx="174" cy="324"/>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1" name="Rectangle 10">
                <a:extLst>
                  <a:ext uri="{FF2B5EF4-FFF2-40B4-BE49-F238E27FC236}">
                    <a16:creationId xmlns:a16="http://schemas.microsoft.com/office/drawing/2014/main" id="{686FEA1A-00FC-FD44-B59F-41229CD93A2C}"/>
                  </a:ext>
                </a:extLst>
              </p:cNvPr>
              <p:cNvSpPr>
                <a:spLocks noChangeArrowheads="1"/>
              </p:cNvSpPr>
              <p:nvPr/>
            </p:nvSpPr>
            <p:spPr bwMode="auto">
              <a:xfrm>
                <a:off x="240" y="933"/>
                <a:ext cx="2020"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2" name="Group 11">
            <a:extLst>
              <a:ext uri="{FF2B5EF4-FFF2-40B4-BE49-F238E27FC236}">
                <a16:creationId xmlns:a16="http://schemas.microsoft.com/office/drawing/2014/main" id="{D5975D2B-C7D8-5443-B05C-D424C6687958}"/>
              </a:ext>
            </a:extLst>
          </p:cNvPr>
          <p:cNvGrpSpPr>
            <a:grpSpLocks/>
          </p:cNvGrpSpPr>
          <p:nvPr/>
        </p:nvGrpSpPr>
        <p:grpSpPr bwMode="auto">
          <a:xfrm>
            <a:off x="665618" y="5097921"/>
            <a:ext cx="3074988" cy="1393825"/>
            <a:chOff x="218" y="3055"/>
            <a:chExt cx="1937" cy="878"/>
          </a:xfrm>
        </p:grpSpPr>
        <p:sp>
          <p:nvSpPr>
            <p:cNvPr id="203" name="Text Box 12">
              <a:extLst>
                <a:ext uri="{FF2B5EF4-FFF2-40B4-BE49-F238E27FC236}">
                  <a16:creationId xmlns:a16="http://schemas.microsoft.com/office/drawing/2014/main" id="{3112DCC3-CE7F-0946-98BD-677D47E5D9EC}"/>
                </a:ext>
              </a:extLst>
            </p:cNvPr>
            <p:cNvSpPr txBox="1">
              <a:spLocks noChangeArrowheads="1"/>
            </p:cNvSpPr>
            <p:nvPr/>
          </p:nvSpPr>
          <p:spPr bwMode="auto">
            <a:xfrm>
              <a:off x="233" y="3356"/>
              <a:ext cx="1878" cy="57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udt_send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endPar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transfer packet over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unreliable channel to receiver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4" name="Group 13">
              <a:extLst>
                <a:ext uri="{FF2B5EF4-FFF2-40B4-BE49-F238E27FC236}">
                  <a16:creationId xmlns:a16="http://schemas.microsoft.com/office/drawing/2014/main" id="{B6C30B44-1E4C-5642-B786-3E6EA26B0E37}"/>
                </a:ext>
              </a:extLst>
            </p:cNvPr>
            <p:cNvGrpSpPr>
              <a:grpSpLocks/>
            </p:cNvGrpSpPr>
            <p:nvPr/>
          </p:nvGrpSpPr>
          <p:grpSpPr bwMode="auto">
            <a:xfrm>
              <a:off x="218" y="3055"/>
              <a:ext cx="1937" cy="867"/>
              <a:chOff x="218" y="3055"/>
              <a:chExt cx="1937" cy="867"/>
            </a:xfrm>
          </p:grpSpPr>
          <p:sp>
            <p:nvSpPr>
              <p:cNvPr id="205" name="Line 14">
                <a:extLst>
                  <a:ext uri="{FF2B5EF4-FFF2-40B4-BE49-F238E27FC236}">
                    <a16:creationId xmlns:a16="http://schemas.microsoft.com/office/drawing/2014/main" id="{E0160BA3-7E99-FF4F-B251-3A57C4067339}"/>
                  </a:ext>
                </a:extLst>
              </p:cNvPr>
              <p:cNvSpPr>
                <a:spLocks noChangeShapeType="1"/>
              </p:cNvSpPr>
              <p:nvPr/>
            </p:nvSpPr>
            <p:spPr bwMode="auto">
              <a:xfrm flipV="1">
                <a:off x="1433" y="3055"/>
                <a:ext cx="359" cy="303"/>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6" name="Rectangle 15">
                <a:extLst>
                  <a:ext uri="{FF2B5EF4-FFF2-40B4-BE49-F238E27FC236}">
                    <a16:creationId xmlns:a16="http://schemas.microsoft.com/office/drawing/2014/main" id="{9DF0B33E-9F7D-6D42-BB3E-B10B8F37A046}"/>
                  </a:ext>
                </a:extLst>
              </p:cNvPr>
              <p:cNvSpPr>
                <a:spLocks noChangeArrowheads="1"/>
              </p:cNvSpPr>
              <p:nvPr/>
            </p:nvSpPr>
            <p:spPr bwMode="auto">
              <a:xfrm>
                <a:off x="218" y="3364"/>
                <a:ext cx="1937"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7" name="Group 16">
            <a:extLst>
              <a:ext uri="{FF2B5EF4-FFF2-40B4-BE49-F238E27FC236}">
                <a16:creationId xmlns:a16="http://schemas.microsoft.com/office/drawing/2014/main" id="{17BBEB73-4D20-4E49-B116-621BC3CAA3C6}"/>
              </a:ext>
            </a:extLst>
          </p:cNvPr>
          <p:cNvGrpSpPr>
            <a:grpSpLocks/>
          </p:cNvGrpSpPr>
          <p:nvPr/>
        </p:nvGrpSpPr>
        <p:grpSpPr bwMode="auto">
          <a:xfrm>
            <a:off x="8446406" y="5042355"/>
            <a:ext cx="3122613" cy="1520825"/>
            <a:chOff x="3071" y="2986"/>
            <a:chExt cx="1967" cy="958"/>
          </a:xfrm>
        </p:grpSpPr>
        <p:sp>
          <p:nvSpPr>
            <p:cNvPr id="208" name="Text Box 17">
              <a:extLst>
                <a:ext uri="{FF2B5EF4-FFF2-40B4-BE49-F238E27FC236}">
                  <a16:creationId xmlns:a16="http://schemas.microsoft.com/office/drawing/2014/main" id="{13F46785-7C2F-3743-9685-4279D33DE680}"/>
                </a:ext>
              </a:extLst>
            </p:cNvPr>
            <p:cNvSpPr txBox="1">
              <a:spLocks noChangeArrowheads="1"/>
            </p:cNvSpPr>
            <p:nvPr/>
          </p:nvSpPr>
          <p:spPr bwMode="auto">
            <a:xfrm>
              <a:off x="3101" y="3362"/>
              <a:ext cx="1937"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rdt_rcv</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when packet arrives on receiver side of channel</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9" name="Group 18">
              <a:extLst>
                <a:ext uri="{FF2B5EF4-FFF2-40B4-BE49-F238E27FC236}">
                  <a16:creationId xmlns:a16="http://schemas.microsoft.com/office/drawing/2014/main" id="{6F4A03FB-C196-4245-A236-BAE0357475F2}"/>
                </a:ext>
              </a:extLst>
            </p:cNvPr>
            <p:cNvGrpSpPr>
              <a:grpSpLocks/>
            </p:cNvGrpSpPr>
            <p:nvPr/>
          </p:nvGrpSpPr>
          <p:grpSpPr bwMode="auto">
            <a:xfrm>
              <a:off x="3071" y="2986"/>
              <a:ext cx="1937" cy="943"/>
              <a:chOff x="3071" y="2986"/>
              <a:chExt cx="1937" cy="943"/>
            </a:xfrm>
          </p:grpSpPr>
          <p:sp>
            <p:nvSpPr>
              <p:cNvPr id="210" name="Line 19">
                <a:extLst>
                  <a:ext uri="{FF2B5EF4-FFF2-40B4-BE49-F238E27FC236}">
                    <a16:creationId xmlns:a16="http://schemas.microsoft.com/office/drawing/2014/main" id="{DFAB6866-5B35-6E41-8F29-0263EC44C604}"/>
                  </a:ext>
                </a:extLst>
              </p:cNvPr>
              <p:cNvSpPr>
                <a:spLocks noChangeShapeType="1"/>
              </p:cNvSpPr>
              <p:nvPr/>
            </p:nvSpPr>
            <p:spPr bwMode="auto">
              <a:xfrm flipH="1" flipV="1">
                <a:off x="3312" y="2986"/>
                <a:ext cx="398" cy="371"/>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1" name="Rectangle 20">
                <a:extLst>
                  <a:ext uri="{FF2B5EF4-FFF2-40B4-BE49-F238E27FC236}">
                    <a16:creationId xmlns:a16="http://schemas.microsoft.com/office/drawing/2014/main" id="{144EF218-DC19-974D-9D41-3796E5959FAA}"/>
                  </a:ext>
                </a:extLst>
              </p:cNvPr>
              <p:cNvSpPr>
                <a:spLocks noChangeArrowheads="1"/>
              </p:cNvSpPr>
              <p:nvPr/>
            </p:nvSpPr>
            <p:spPr bwMode="auto">
              <a:xfrm>
                <a:off x="3071" y="3348"/>
                <a:ext cx="1937" cy="581"/>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2" name="Group 21">
            <a:extLst>
              <a:ext uri="{FF2B5EF4-FFF2-40B4-BE49-F238E27FC236}">
                <a16:creationId xmlns:a16="http://schemas.microsoft.com/office/drawing/2014/main" id="{42650407-45AA-3C47-B59D-AAD89CBCEE9E}"/>
              </a:ext>
            </a:extLst>
          </p:cNvPr>
          <p:cNvGrpSpPr>
            <a:grpSpLocks/>
          </p:cNvGrpSpPr>
          <p:nvPr/>
        </p:nvGrpSpPr>
        <p:grpSpPr bwMode="auto">
          <a:xfrm>
            <a:off x="8824801" y="1555220"/>
            <a:ext cx="3063876" cy="1571625"/>
            <a:chOff x="3138" y="936"/>
            <a:chExt cx="1930" cy="990"/>
          </a:xfrm>
        </p:grpSpPr>
        <p:sp>
          <p:nvSpPr>
            <p:cNvPr id="213" name="Text Box 22">
              <a:extLst>
                <a:ext uri="{FF2B5EF4-FFF2-40B4-BE49-F238E27FC236}">
                  <a16:creationId xmlns:a16="http://schemas.microsoft.com/office/drawing/2014/main" id="{A91EF9B4-2F2C-834D-A9F0-AF5FF0012C06}"/>
                </a:ext>
              </a:extLst>
            </p:cNvPr>
            <p:cNvSpPr txBox="1">
              <a:spLocks noChangeArrowheads="1"/>
            </p:cNvSpPr>
            <p:nvPr/>
          </p:nvSpPr>
          <p:spPr bwMode="auto">
            <a:xfrm>
              <a:off x="3168" y="936"/>
              <a:ext cx="1900" cy="40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deliver_data</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deliver data to upper layer</a:t>
              </a:r>
            </a:p>
          </p:txBody>
        </p:sp>
        <p:grpSp>
          <p:nvGrpSpPr>
            <p:cNvPr id="214" name="Group 23">
              <a:extLst>
                <a:ext uri="{FF2B5EF4-FFF2-40B4-BE49-F238E27FC236}">
                  <a16:creationId xmlns:a16="http://schemas.microsoft.com/office/drawing/2014/main" id="{2D175EAB-99E5-D446-9FA5-DA6520AC99E3}"/>
                </a:ext>
              </a:extLst>
            </p:cNvPr>
            <p:cNvGrpSpPr>
              <a:grpSpLocks/>
            </p:cNvGrpSpPr>
            <p:nvPr/>
          </p:nvGrpSpPr>
          <p:grpSpPr bwMode="auto">
            <a:xfrm>
              <a:off x="3138" y="942"/>
              <a:ext cx="1899" cy="984"/>
              <a:chOff x="3138" y="942"/>
              <a:chExt cx="1899" cy="984"/>
            </a:xfrm>
          </p:grpSpPr>
          <p:sp>
            <p:nvSpPr>
              <p:cNvPr id="215" name="Line 24">
                <a:extLst>
                  <a:ext uri="{FF2B5EF4-FFF2-40B4-BE49-F238E27FC236}">
                    <a16:creationId xmlns:a16="http://schemas.microsoft.com/office/drawing/2014/main" id="{B4F4A625-25A9-7C49-A577-9E5369A60459}"/>
                  </a:ext>
                </a:extLst>
              </p:cNvPr>
              <p:cNvSpPr>
                <a:spLocks noChangeShapeType="1"/>
              </p:cNvSpPr>
              <p:nvPr/>
            </p:nvSpPr>
            <p:spPr bwMode="auto">
              <a:xfrm flipH="1">
                <a:off x="3328" y="1334"/>
                <a:ext cx="325" cy="592"/>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6" name="Rectangle 25">
                <a:extLst>
                  <a:ext uri="{FF2B5EF4-FFF2-40B4-BE49-F238E27FC236}">
                    <a16:creationId xmlns:a16="http://schemas.microsoft.com/office/drawing/2014/main" id="{EB9BAEEC-FC22-9041-B4A4-025004EA540A}"/>
                  </a:ext>
                </a:extLst>
              </p:cNvPr>
              <p:cNvSpPr>
                <a:spLocks noChangeArrowheads="1"/>
              </p:cNvSpPr>
              <p:nvPr/>
            </p:nvSpPr>
            <p:spPr bwMode="auto">
              <a:xfrm>
                <a:off x="3138" y="942"/>
                <a:ext cx="1899" cy="396"/>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7" name="Group 216">
            <a:extLst>
              <a:ext uri="{FF2B5EF4-FFF2-40B4-BE49-F238E27FC236}">
                <a16:creationId xmlns:a16="http://schemas.microsoft.com/office/drawing/2014/main" id="{6F41A62F-3DD7-6346-9896-7AA8D52AFD01}"/>
              </a:ext>
            </a:extLst>
          </p:cNvPr>
          <p:cNvGrpSpPr/>
          <p:nvPr/>
        </p:nvGrpSpPr>
        <p:grpSpPr>
          <a:xfrm>
            <a:off x="4390890" y="5513755"/>
            <a:ext cx="3819165" cy="1064365"/>
            <a:chOff x="2631911" y="5334147"/>
            <a:chExt cx="3819165" cy="1064365"/>
          </a:xfrm>
        </p:grpSpPr>
        <p:sp>
          <p:nvSpPr>
            <p:cNvPr id="218" name="TextBox 217">
              <a:extLst>
                <a:ext uri="{FF2B5EF4-FFF2-40B4-BE49-F238E27FC236}">
                  <a16:creationId xmlns:a16="http://schemas.microsoft.com/office/drawing/2014/main" id="{81FE2BAE-2017-AB42-AD7C-774573E3F768}"/>
                </a:ext>
              </a:extLst>
            </p:cNvPr>
            <p:cNvSpPr txBox="1"/>
            <p:nvPr/>
          </p:nvSpPr>
          <p:spPr>
            <a:xfrm>
              <a:off x="2631911" y="5807581"/>
              <a:ext cx="3819165" cy="5909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Bi-directional communication over unreliable channel</a:t>
              </a:r>
            </a:p>
          </p:txBody>
        </p:sp>
        <p:cxnSp>
          <p:nvCxnSpPr>
            <p:cNvPr id="219" name="Straight Connector 218">
              <a:extLst>
                <a:ext uri="{FF2B5EF4-FFF2-40B4-BE49-F238E27FC236}">
                  <a16:creationId xmlns:a16="http://schemas.microsoft.com/office/drawing/2014/main" id="{69CFE212-FAA9-9642-8915-72A4331BBDCC}"/>
                </a:ext>
              </a:extLst>
            </p:cNvPr>
            <p:cNvCxnSpPr>
              <a:cxnSpLocks/>
            </p:cNvCxnSpPr>
            <p:nvPr/>
          </p:nvCxnSpPr>
          <p:spPr>
            <a:xfrm>
              <a:off x="2905750" y="5334147"/>
              <a:ext cx="1431271" cy="4734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6648DDD5-23AA-D944-BD74-7186BAB3A91E}"/>
                </a:ext>
              </a:extLst>
            </p:cNvPr>
            <p:cNvCxnSpPr>
              <a:cxnSpLocks/>
            </p:cNvCxnSpPr>
            <p:nvPr/>
          </p:nvCxnSpPr>
          <p:spPr>
            <a:xfrm flipH="1">
              <a:off x="4339308" y="5338301"/>
              <a:ext cx="1358761" cy="4692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24DA57A5-E7F2-7A4B-9805-D1B62272D517}"/>
              </a:ext>
            </a:extLst>
          </p:cNvPr>
          <p:cNvGrpSpPr/>
          <p:nvPr/>
        </p:nvGrpSpPr>
        <p:grpSpPr>
          <a:xfrm>
            <a:off x="4175224" y="3049446"/>
            <a:ext cx="3819165" cy="734333"/>
            <a:chOff x="2418275" y="5378074"/>
            <a:chExt cx="3819165" cy="734333"/>
          </a:xfrm>
        </p:grpSpPr>
        <p:sp>
          <p:nvSpPr>
            <p:cNvPr id="222" name="TextBox 221">
              <a:extLst>
                <a:ext uri="{FF2B5EF4-FFF2-40B4-BE49-F238E27FC236}">
                  <a16:creationId xmlns:a16="http://schemas.microsoft.com/office/drawing/2014/main" id="{AA641F40-AD8C-4445-92AF-C75760D41DB5}"/>
                </a:ext>
              </a:extLst>
            </p:cNvPr>
            <p:cNvSpPr txBox="1"/>
            <p:nvPr/>
          </p:nvSpPr>
          <p:spPr>
            <a:xfrm>
              <a:off x="2418275" y="5770775"/>
              <a:ext cx="3819165"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cxnSp>
          <p:nvCxnSpPr>
            <p:cNvPr id="231" name="Straight Connector 230">
              <a:extLst>
                <a:ext uri="{FF2B5EF4-FFF2-40B4-BE49-F238E27FC236}">
                  <a16:creationId xmlns:a16="http://schemas.microsoft.com/office/drawing/2014/main" id="{5EC91614-D442-594E-977D-A7CD27559B86}"/>
                </a:ext>
              </a:extLst>
            </p:cNvPr>
            <p:cNvCxnSpPr>
              <a:cxnSpLocks/>
              <a:stCxn id="156" idx="2"/>
            </p:cNvCxnSpPr>
            <p:nvPr/>
          </p:nvCxnSpPr>
          <p:spPr>
            <a:xfrm>
              <a:off x="2882260" y="5405784"/>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F28C5F11-037B-3141-81EB-95B8DB592151}"/>
                </a:ext>
              </a:extLst>
            </p:cNvPr>
            <p:cNvCxnSpPr>
              <a:cxnSpLocks/>
              <a:stCxn id="150" idx="2"/>
            </p:cNvCxnSpPr>
            <p:nvPr/>
          </p:nvCxnSpPr>
          <p:spPr>
            <a:xfrm flipH="1">
              <a:off x="4339309" y="5378074"/>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0AC3C84-7598-504F-A405-3ABFEB5F658C}"/>
              </a:ext>
            </a:extLst>
          </p:cNvPr>
          <p:cNvGrpSpPr/>
          <p:nvPr/>
        </p:nvGrpSpPr>
        <p:grpSpPr>
          <a:xfrm>
            <a:off x="5125651" y="4114827"/>
            <a:ext cx="1774588" cy="687847"/>
            <a:chOff x="5125651" y="4114827"/>
            <a:chExt cx="1774588" cy="687847"/>
          </a:xfrm>
        </p:grpSpPr>
        <p:sp>
          <p:nvSpPr>
            <p:cNvPr id="241" name="TextBox 240">
              <a:extLst>
                <a:ext uri="{FF2B5EF4-FFF2-40B4-BE49-F238E27FC236}">
                  <a16:creationId xmlns:a16="http://schemas.microsoft.com/office/drawing/2014/main" id="{EDB0CBDE-E11E-4D44-A1B1-F46AB6BB5EE3}"/>
                </a:ext>
              </a:extLst>
            </p:cNvPr>
            <p:cNvSpPr txBox="1"/>
            <p:nvPr/>
          </p:nvSpPr>
          <p:spPr>
            <a:xfrm>
              <a:off x="5532497" y="4114827"/>
              <a:ext cx="1135642"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packet</a:t>
              </a:r>
            </a:p>
          </p:txBody>
        </p:sp>
        <p:grpSp>
          <p:nvGrpSpPr>
            <p:cNvPr id="27" name="Group 26">
              <a:extLst>
                <a:ext uri="{FF2B5EF4-FFF2-40B4-BE49-F238E27FC236}">
                  <a16:creationId xmlns:a16="http://schemas.microsoft.com/office/drawing/2014/main" id="{9D568B1D-51FF-AA46-90CF-7CFEE16AA233}"/>
                </a:ext>
              </a:extLst>
            </p:cNvPr>
            <p:cNvGrpSpPr/>
            <p:nvPr/>
          </p:nvGrpSpPr>
          <p:grpSpPr>
            <a:xfrm flipV="1">
              <a:off x="5125651" y="4373167"/>
              <a:ext cx="1774588" cy="429507"/>
              <a:chOff x="8970705" y="3780959"/>
              <a:chExt cx="2707737" cy="429507"/>
            </a:xfrm>
          </p:grpSpPr>
          <p:cxnSp>
            <p:nvCxnSpPr>
              <p:cNvPr id="242" name="Straight Connector 241">
                <a:extLst>
                  <a:ext uri="{FF2B5EF4-FFF2-40B4-BE49-F238E27FC236}">
                    <a16:creationId xmlns:a16="http://schemas.microsoft.com/office/drawing/2014/main" id="{E2B11327-3736-0944-A286-E629946AF6C2}"/>
                  </a:ext>
                </a:extLst>
              </p:cNvPr>
              <p:cNvCxnSpPr>
                <a:cxnSpLocks/>
              </p:cNvCxnSpPr>
              <p:nvPr/>
            </p:nvCxnSpPr>
            <p:spPr>
              <a:xfrm>
                <a:off x="8970705" y="3808669"/>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A509D373-1A9D-6F41-B2A3-89CFB48DFD95}"/>
                  </a:ext>
                </a:extLst>
              </p:cNvPr>
              <p:cNvCxnSpPr>
                <a:cxnSpLocks/>
              </p:cNvCxnSpPr>
              <p:nvPr/>
            </p:nvCxnSpPr>
            <p:spPr>
              <a:xfrm flipH="1">
                <a:off x="10427754" y="3780959"/>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9" name="Oval 158">
            <a:extLst>
              <a:ext uri="{FF2B5EF4-FFF2-40B4-BE49-F238E27FC236}">
                <a16:creationId xmlns:a16="http://schemas.microsoft.com/office/drawing/2014/main" id="{C022FBDC-CC2E-5E47-9678-89FEA29CD830}"/>
              </a:ext>
            </a:extLst>
          </p:cNvPr>
          <p:cNvSpPr/>
          <p:nvPr/>
        </p:nvSpPr>
        <p:spPr>
          <a:xfrm>
            <a:off x="3233978" y="34819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Oval 165">
            <a:extLst>
              <a:ext uri="{FF2B5EF4-FFF2-40B4-BE49-F238E27FC236}">
                <a16:creationId xmlns:a16="http://schemas.microsoft.com/office/drawing/2014/main" id="{FF958383-DD7C-5640-BB35-D8FF6965A3B4}"/>
              </a:ext>
            </a:extLst>
          </p:cNvPr>
          <p:cNvSpPr/>
          <p:nvPr/>
        </p:nvSpPr>
        <p:spPr>
          <a:xfrm>
            <a:off x="6574078" y="34946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7" name="Slide Number Placeholder 2">
            <a:extLst>
              <a:ext uri="{FF2B5EF4-FFF2-40B4-BE49-F238E27FC236}">
                <a16:creationId xmlns:a16="http://schemas.microsoft.com/office/drawing/2014/main" id="{6DBFA797-FCF1-D64C-B202-129E2249C30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43</a:t>
            </a:fld>
            <a:endParaRPr lang="en-US" dirty="0"/>
          </a:p>
        </p:txBody>
      </p:sp>
    </p:spTree>
    <p:extLst>
      <p:ext uri="{BB962C8B-B14F-4D97-AF65-F5344CB8AC3E}">
        <p14:creationId xmlns:p14="http://schemas.microsoft.com/office/powerpoint/2010/main" val="872649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500" fill="hold"/>
                                        <p:tgtEl>
                                          <p:spTgt spid="197"/>
                                        </p:tgtEl>
                                        <p:attrNameLst>
                                          <p:attrName>ppt_x</p:attrName>
                                        </p:attrNameLst>
                                      </p:cBhvr>
                                      <p:tavLst>
                                        <p:tav tm="0">
                                          <p:val>
                                            <p:strVal val="0-#ppt_w/2"/>
                                          </p:val>
                                        </p:tav>
                                        <p:tav tm="100000">
                                          <p:val>
                                            <p:strVal val="#ppt_x"/>
                                          </p:val>
                                        </p:tav>
                                      </p:tavLst>
                                    </p:anim>
                                    <p:anim calcmode="lin" valueType="num">
                                      <p:cBhvr additive="base">
                                        <p:cTn id="8" dur="500" fill="hold"/>
                                        <p:tgtEl>
                                          <p:spTgt spid="19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02"/>
                                        </p:tgtEl>
                                        <p:attrNameLst>
                                          <p:attrName>style.visibility</p:attrName>
                                        </p:attrNameLst>
                                      </p:cBhvr>
                                      <p:to>
                                        <p:strVal val="visible"/>
                                      </p:to>
                                    </p:set>
                                    <p:anim calcmode="lin" valueType="num">
                                      <p:cBhvr additive="base">
                                        <p:cTn id="13" dur="500" fill="hold"/>
                                        <p:tgtEl>
                                          <p:spTgt spid="202"/>
                                        </p:tgtEl>
                                        <p:attrNameLst>
                                          <p:attrName>ppt_x</p:attrName>
                                        </p:attrNameLst>
                                      </p:cBhvr>
                                      <p:tavLst>
                                        <p:tav tm="0">
                                          <p:val>
                                            <p:strVal val="0-#ppt_w/2"/>
                                          </p:val>
                                        </p:tav>
                                        <p:tav tm="100000">
                                          <p:val>
                                            <p:strVal val="#ppt_x"/>
                                          </p:val>
                                        </p:tav>
                                      </p:tavLst>
                                    </p:anim>
                                    <p:anim calcmode="lin" valueType="num">
                                      <p:cBhvr additive="base">
                                        <p:cTn id="14" dur="500" fill="hold"/>
                                        <p:tgtEl>
                                          <p:spTgt spid="20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07"/>
                                        </p:tgtEl>
                                        <p:attrNameLst>
                                          <p:attrName>style.visibility</p:attrName>
                                        </p:attrNameLst>
                                      </p:cBhvr>
                                      <p:to>
                                        <p:strVal val="visible"/>
                                      </p:to>
                                    </p:set>
                                    <p:anim calcmode="lin" valueType="num">
                                      <p:cBhvr additive="base">
                                        <p:cTn id="19" dur="500" fill="hold"/>
                                        <p:tgtEl>
                                          <p:spTgt spid="207"/>
                                        </p:tgtEl>
                                        <p:attrNameLst>
                                          <p:attrName>ppt_x</p:attrName>
                                        </p:attrNameLst>
                                      </p:cBhvr>
                                      <p:tavLst>
                                        <p:tav tm="0">
                                          <p:val>
                                            <p:strVal val="1+#ppt_w/2"/>
                                          </p:val>
                                        </p:tav>
                                        <p:tav tm="100000">
                                          <p:val>
                                            <p:strVal val="#ppt_x"/>
                                          </p:val>
                                        </p:tav>
                                      </p:tavLst>
                                    </p:anim>
                                    <p:anim calcmode="lin" valueType="num">
                                      <p:cBhvr additive="base">
                                        <p:cTn id="20" dur="500" fill="hold"/>
                                        <p:tgtEl>
                                          <p:spTgt spid="2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additive="base">
                                        <p:cTn id="25" dur="500" fill="hold"/>
                                        <p:tgtEl>
                                          <p:spTgt spid="212"/>
                                        </p:tgtEl>
                                        <p:attrNameLst>
                                          <p:attrName>ppt_x</p:attrName>
                                        </p:attrNameLst>
                                      </p:cBhvr>
                                      <p:tavLst>
                                        <p:tav tm="0">
                                          <p:val>
                                            <p:strVal val="1+#ppt_w/2"/>
                                          </p:val>
                                        </p:tav>
                                        <p:tav tm="100000">
                                          <p:val>
                                            <p:strVal val="#ppt_x"/>
                                          </p:val>
                                        </p:tav>
                                      </p:tavLst>
                                    </p:anim>
                                    <p:anim calcmode="lin" valueType="num">
                                      <p:cBhvr additive="base">
                                        <p:cTn id="26" dur="500" fill="hold"/>
                                        <p:tgtEl>
                                          <p:spTgt spid="21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17"/>
                                        </p:tgtEl>
                                        <p:attrNameLst>
                                          <p:attrName>style.visibility</p:attrName>
                                        </p:attrNameLst>
                                      </p:cBhvr>
                                      <p:to>
                                        <p:strVal val="visible"/>
                                      </p:to>
                                    </p:set>
                                    <p:animEffect transition="in" filter="dissolve">
                                      <p:cBhvr>
                                        <p:cTn id="31" dur="500"/>
                                        <p:tgtEl>
                                          <p:spTgt spid="217"/>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dissolve">
                                      <p:cBhvr>
                                        <p:cTn id="36" dur="500"/>
                                        <p:tgtEl>
                                          <p:spTgt spid="22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dissolv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getting started</a:t>
            </a:r>
          </a:p>
        </p:txBody>
      </p:sp>
      <p:sp>
        <p:nvSpPr>
          <p:cNvPr id="193" name="Rectangle 3">
            <a:extLst>
              <a:ext uri="{FF2B5EF4-FFF2-40B4-BE49-F238E27FC236}">
                <a16:creationId xmlns:a16="http://schemas.microsoft.com/office/drawing/2014/main" id="{5D93718A-0690-8C4E-A748-FD7FA291E0B5}"/>
              </a:ext>
            </a:extLst>
          </p:cNvPr>
          <p:cNvSpPr txBox="1">
            <a:spLocks noChangeArrowheads="1"/>
          </p:cNvSpPr>
          <p:nvPr/>
        </p:nvSpPr>
        <p:spPr bwMode="auto">
          <a:xfrm>
            <a:off x="906239" y="1209675"/>
            <a:ext cx="11056577" cy="3352800"/>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ja-JP" sz="3200" b="0" i="0" u="none"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rPr>
              <a:t>We will: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incrementally develop sender, receiver sides of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r</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eliable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d</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ata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ransfer protocol (</a:t>
            </a:r>
            <a:r>
              <a:rPr kumimoji="0" lang="en-US" altLang="en-US" sz="2800" b="0" i="0" u="none" strike="noStrike" kern="0" cap="none" spc="0" normalizeH="0" baseline="0" noProof="0" dirty="0" err="1">
                <a:ln>
                  <a:noFill/>
                </a:ln>
                <a:solidFill>
                  <a:prstClr val="black"/>
                </a:solidFill>
                <a:effectLst/>
                <a:uLnTx/>
                <a:uFillTx/>
                <a:latin typeface="Courier" pitchFamily="2" charset="0"/>
                <a:ea typeface="ＭＳ Ｐゴシック" panose="020B0600070205080204" pitchFamily="34" charset="-128"/>
              </a:rPr>
              <a:t>rdt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consider only unidirectional data transfer</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control info will flow in both directions!</a:t>
            </a:r>
          </a:p>
        </p:txBody>
      </p:sp>
      <p:sp>
        <p:nvSpPr>
          <p:cNvPr id="194" name="Oval 5">
            <a:extLst>
              <a:ext uri="{FF2B5EF4-FFF2-40B4-BE49-F238E27FC236}">
                <a16:creationId xmlns:a16="http://schemas.microsoft.com/office/drawing/2014/main" id="{239622CA-E70A-CC42-B345-49DC0319BAA9}"/>
              </a:ext>
            </a:extLst>
          </p:cNvPr>
          <p:cNvSpPr>
            <a:spLocks noChangeArrowheads="1"/>
          </p:cNvSpPr>
          <p:nvPr/>
        </p:nvSpPr>
        <p:spPr bwMode="auto">
          <a:xfrm>
            <a:off x="4017605" y="4873894"/>
            <a:ext cx="885825"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5" name="Oval 6">
            <a:extLst>
              <a:ext uri="{FF2B5EF4-FFF2-40B4-BE49-F238E27FC236}">
                <a16:creationId xmlns:a16="http://schemas.microsoft.com/office/drawing/2014/main" id="{3070A472-417C-B64C-8596-E60CAE3FAF1E}"/>
              </a:ext>
            </a:extLst>
          </p:cNvPr>
          <p:cNvSpPr>
            <a:spLocks noChangeArrowheads="1"/>
          </p:cNvSpPr>
          <p:nvPr/>
        </p:nvSpPr>
        <p:spPr bwMode="auto">
          <a:xfrm>
            <a:off x="3927117" y="4899294"/>
            <a:ext cx="94297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Text Box 7">
            <a:extLst>
              <a:ext uri="{FF2B5EF4-FFF2-40B4-BE49-F238E27FC236}">
                <a16:creationId xmlns:a16="http://schemas.microsoft.com/office/drawing/2014/main" id="{08B8C369-B54C-DA42-A239-7C5638495649}"/>
              </a:ext>
            </a:extLst>
          </p:cNvPr>
          <p:cNvSpPr txBox="1">
            <a:spLocks noChangeArrowheads="1"/>
          </p:cNvSpPr>
          <p:nvPr/>
        </p:nvSpPr>
        <p:spPr bwMode="auto">
          <a:xfrm>
            <a:off x="4038243" y="5013594"/>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1</a:t>
            </a:r>
          </a:p>
        </p:txBody>
      </p:sp>
      <p:sp>
        <p:nvSpPr>
          <p:cNvPr id="234" name="Freeform 8">
            <a:extLst>
              <a:ext uri="{FF2B5EF4-FFF2-40B4-BE49-F238E27FC236}">
                <a16:creationId xmlns:a16="http://schemas.microsoft.com/office/drawing/2014/main" id="{3475345F-C536-0A44-888E-B17681F112D6}"/>
              </a:ext>
            </a:extLst>
          </p:cNvPr>
          <p:cNvSpPr>
            <a:spLocks/>
          </p:cNvSpPr>
          <p:nvPr/>
        </p:nvSpPr>
        <p:spPr bwMode="auto">
          <a:xfrm>
            <a:off x="4870092" y="4851669"/>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Oval 10">
            <a:extLst>
              <a:ext uri="{FF2B5EF4-FFF2-40B4-BE49-F238E27FC236}">
                <a16:creationId xmlns:a16="http://schemas.microsoft.com/office/drawing/2014/main" id="{746ECFE2-5CD0-C04F-8B87-C645E1556A9F}"/>
              </a:ext>
            </a:extLst>
          </p:cNvPr>
          <p:cNvSpPr>
            <a:spLocks noChangeArrowheads="1"/>
          </p:cNvSpPr>
          <p:nvPr/>
        </p:nvSpPr>
        <p:spPr bwMode="auto">
          <a:xfrm>
            <a:off x="8802330" y="4977635"/>
            <a:ext cx="873124"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8" name="Oval 11">
            <a:extLst>
              <a:ext uri="{FF2B5EF4-FFF2-40B4-BE49-F238E27FC236}">
                <a16:creationId xmlns:a16="http://schemas.microsoft.com/office/drawing/2014/main" id="{64FCB6C7-C6F9-8C46-BF1F-E9242E6C942E}"/>
              </a:ext>
            </a:extLst>
          </p:cNvPr>
          <p:cNvSpPr>
            <a:spLocks noChangeArrowheads="1"/>
          </p:cNvSpPr>
          <p:nvPr/>
        </p:nvSpPr>
        <p:spPr bwMode="auto">
          <a:xfrm>
            <a:off x="8737242" y="5004069"/>
            <a:ext cx="8858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Text Box 12">
            <a:extLst>
              <a:ext uri="{FF2B5EF4-FFF2-40B4-BE49-F238E27FC236}">
                <a16:creationId xmlns:a16="http://schemas.microsoft.com/office/drawing/2014/main" id="{57C97D62-0B61-3848-BBA8-5FCC09BFDC01}"/>
              </a:ext>
            </a:extLst>
          </p:cNvPr>
          <p:cNvSpPr txBox="1">
            <a:spLocks noChangeArrowheads="1"/>
          </p:cNvSpPr>
          <p:nvPr/>
        </p:nvSpPr>
        <p:spPr bwMode="auto">
          <a:xfrm>
            <a:off x="8802017" y="5112019"/>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2</a:t>
            </a:r>
          </a:p>
        </p:txBody>
      </p:sp>
      <p:sp>
        <p:nvSpPr>
          <p:cNvPr id="246" name="Text Box 13">
            <a:extLst>
              <a:ext uri="{FF2B5EF4-FFF2-40B4-BE49-F238E27FC236}">
                <a16:creationId xmlns:a16="http://schemas.microsoft.com/office/drawing/2014/main" id="{807A58CF-7E9F-DF4E-9818-2CBC4ED16CA2}"/>
              </a:ext>
            </a:extLst>
          </p:cNvPr>
          <p:cNvSpPr txBox="1">
            <a:spLocks noChangeArrowheads="1"/>
          </p:cNvSpPr>
          <p:nvPr/>
        </p:nvSpPr>
        <p:spPr bwMode="auto">
          <a:xfrm>
            <a:off x="5100280" y="4216669"/>
            <a:ext cx="3152775"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C0000"/>
                </a:solidFill>
                <a:effectLst/>
                <a:uLnTx/>
                <a:uFillTx/>
                <a:latin typeface="Tahoma" charset="0"/>
                <a:ea typeface="ＭＳ Ｐゴシック" charset="0"/>
                <a:cs typeface="+mn-cs"/>
              </a:rPr>
              <a:t>event causing state transition</a:t>
            </a:r>
            <a:endPar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endParaRPr>
          </a:p>
        </p:txBody>
      </p:sp>
      <p:sp>
        <p:nvSpPr>
          <p:cNvPr id="248" name="Text Box 14">
            <a:extLst>
              <a:ext uri="{FF2B5EF4-FFF2-40B4-BE49-F238E27FC236}">
                <a16:creationId xmlns:a16="http://schemas.microsoft.com/office/drawing/2014/main" id="{6FE48C09-1C7F-8C4D-B56E-B697D8EF6AD8}"/>
              </a:ext>
            </a:extLst>
          </p:cNvPr>
          <p:cNvSpPr txBox="1">
            <a:spLocks noChangeArrowheads="1"/>
          </p:cNvSpPr>
          <p:nvPr/>
        </p:nvSpPr>
        <p:spPr bwMode="auto">
          <a:xfrm>
            <a:off x="5027255" y="4511944"/>
            <a:ext cx="3421062"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 taken on state transition</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54" name="Line 15">
            <a:extLst>
              <a:ext uri="{FF2B5EF4-FFF2-40B4-BE49-F238E27FC236}">
                <a16:creationId xmlns:a16="http://schemas.microsoft.com/office/drawing/2014/main" id="{C6A8A602-5239-A74B-AD17-B72696EF3F0B}"/>
              </a:ext>
            </a:extLst>
          </p:cNvPr>
          <p:cNvSpPr>
            <a:spLocks noChangeShapeType="1"/>
          </p:cNvSpPr>
          <p:nvPr/>
        </p:nvSpPr>
        <p:spPr bwMode="auto">
          <a:xfrm>
            <a:off x="4993917" y="4565919"/>
            <a:ext cx="33813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16">
            <a:extLst>
              <a:ext uri="{FF2B5EF4-FFF2-40B4-BE49-F238E27FC236}">
                <a16:creationId xmlns:a16="http://schemas.microsoft.com/office/drawing/2014/main" id="{C0FAC860-2F25-F545-9139-9C98D6260A8C}"/>
              </a:ext>
            </a:extLst>
          </p:cNvPr>
          <p:cNvSpPr>
            <a:spLocks noChangeArrowheads="1"/>
          </p:cNvSpPr>
          <p:nvPr/>
        </p:nvSpPr>
        <p:spPr bwMode="auto">
          <a:xfrm>
            <a:off x="1012467" y="4899294"/>
            <a:ext cx="2771775" cy="1238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r"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state:</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when in this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next state uniquely determined by next event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6" name="Freeform 17">
            <a:extLst>
              <a:ext uri="{FF2B5EF4-FFF2-40B4-BE49-F238E27FC236}">
                <a16:creationId xmlns:a16="http://schemas.microsoft.com/office/drawing/2014/main" id="{6C66B08F-D328-CD47-A7C2-DEFD7C90E7AF}"/>
              </a:ext>
            </a:extLst>
          </p:cNvPr>
          <p:cNvSpPr>
            <a:spLocks/>
          </p:cNvSpPr>
          <p:nvPr/>
        </p:nvSpPr>
        <p:spPr bwMode="auto">
          <a:xfrm>
            <a:off x="4270017" y="57755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18">
            <a:extLst>
              <a:ext uri="{FF2B5EF4-FFF2-40B4-BE49-F238E27FC236}">
                <a16:creationId xmlns:a16="http://schemas.microsoft.com/office/drawing/2014/main" id="{EBD24A16-C963-134E-B147-F90FBCE99895}"/>
              </a:ext>
            </a:extLst>
          </p:cNvPr>
          <p:cNvSpPr>
            <a:spLocks/>
          </p:cNvSpPr>
          <p:nvPr/>
        </p:nvSpPr>
        <p:spPr bwMode="auto">
          <a:xfrm flipH="1" flipV="1">
            <a:off x="9413517" y="58136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Line 19">
            <a:extLst>
              <a:ext uri="{FF2B5EF4-FFF2-40B4-BE49-F238E27FC236}">
                <a16:creationId xmlns:a16="http://schemas.microsoft.com/office/drawing/2014/main" id="{8C0C0821-24D7-9B48-B890-E098F3F3B2F5}"/>
              </a:ext>
            </a:extLst>
          </p:cNvPr>
          <p:cNvSpPr>
            <a:spLocks noChangeShapeType="1"/>
          </p:cNvSpPr>
          <p:nvPr/>
        </p:nvSpPr>
        <p:spPr bwMode="auto">
          <a:xfrm>
            <a:off x="4824055" y="5532730"/>
            <a:ext cx="1541462" cy="738164"/>
          </a:xfrm>
          <a:prstGeom prst="line">
            <a:avLst/>
          </a:prstGeom>
          <a:noFill/>
          <a:ln w="2857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Text Box 21">
            <a:extLst>
              <a:ext uri="{FF2B5EF4-FFF2-40B4-BE49-F238E27FC236}">
                <a16:creationId xmlns:a16="http://schemas.microsoft.com/office/drawing/2014/main" id="{7E164E54-B268-A247-AA63-9539F6FF224A}"/>
              </a:ext>
            </a:extLst>
          </p:cNvPr>
          <p:cNvSpPr txBox="1">
            <a:spLocks noChangeArrowheads="1"/>
          </p:cNvSpPr>
          <p:nvPr/>
        </p:nvSpPr>
        <p:spPr bwMode="auto">
          <a:xfrm>
            <a:off x="5560655" y="5312044"/>
            <a:ext cx="742950"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event</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0" name="Text Box 22">
            <a:extLst>
              <a:ext uri="{FF2B5EF4-FFF2-40B4-BE49-F238E27FC236}">
                <a16:creationId xmlns:a16="http://schemas.microsoft.com/office/drawing/2014/main" id="{DE18FED2-1875-864F-91AF-6509DB74229F}"/>
              </a:ext>
            </a:extLst>
          </p:cNvPr>
          <p:cNvSpPr txBox="1">
            <a:spLocks noChangeArrowheads="1"/>
          </p:cNvSpPr>
          <p:nvPr/>
        </p:nvSpPr>
        <p:spPr bwMode="auto">
          <a:xfrm>
            <a:off x="5520967" y="5616844"/>
            <a:ext cx="890588"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1" name="Line 23">
            <a:extLst>
              <a:ext uri="{FF2B5EF4-FFF2-40B4-BE49-F238E27FC236}">
                <a16:creationId xmlns:a16="http://schemas.microsoft.com/office/drawing/2014/main" id="{F2E746A2-18BE-7647-9805-C4C76DAACB29}"/>
              </a:ext>
            </a:extLst>
          </p:cNvPr>
          <p:cNvSpPr>
            <a:spLocks noChangeShapeType="1"/>
          </p:cNvSpPr>
          <p:nvPr/>
        </p:nvSpPr>
        <p:spPr bwMode="auto">
          <a:xfrm>
            <a:off x="5470167" y="5670819"/>
            <a:ext cx="9429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 name="Rectangle 3">
            <a:extLst>
              <a:ext uri="{FF2B5EF4-FFF2-40B4-BE49-F238E27FC236}">
                <a16:creationId xmlns:a16="http://schemas.microsoft.com/office/drawing/2014/main" id="{3081F250-E04F-164D-8093-2C4E84FB9F25}"/>
              </a:ext>
            </a:extLst>
          </p:cNvPr>
          <p:cNvSpPr txBox="1">
            <a:spLocks noChangeArrowheads="1"/>
          </p:cNvSpPr>
          <p:nvPr/>
        </p:nvSpPr>
        <p:spPr bwMode="auto">
          <a:xfrm>
            <a:off x="918939" y="3470275"/>
            <a:ext cx="11056577" cy="542925"/>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use finite state machines (FSM)  to specify sender, receiver</a:t>
            </a:r>
          </a:p>
        </p:txBody>
      </p:sp>
      <p:sp>
        <p:nvSpPr>
          <p:cNvPr id="22" name="Slide Number Placeholder 2">
            <a:extLst>
              <a:ext uri="{FF2B5EF4-FFF2-40B4-BE49-F238E27FC236}">
                <a16:creationId xmlns:a16="http://schemas.microsoft.com/office/drawing/2014/main" id="{659D8DFE-4F7C-F240-94AE-B357C506057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44</a:t>
            </a:fld>
            <a:endParaRPr lang="en-US" dirty="0"/>
          </a:p>
        </p:txBody>
      </p:sp>
    </p:spTree>
    <p:extLst>
      <p:ext uri="{BB962C8B-B14F-4D97-AF65-F5344CB8AC3E}">
        <p14:creationId xmlns:p14="http://schemas.microsoft.com/office/powerpoint/2010/main" val="159988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dissolve">
                                      <p:cBhvr>
                                        <p:cTn id="7" dur="500"/>
                                        <p:tgtEl>
                                          <p:spTgt spid="19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5"/>
                                        </p:tgtEl>
                                        <p:attrNameLst>
                                          <p:attrName>style.visibility</p:attrName>
                                        </p:attrNameLst>
                                      </p:cBhvr>
                                      <p:to>
                                        <p:strVal val="visible"/>
                                      </p:to>
                                    </p:set>
                                    <p:animEffect transition="in" filter="dissolve">
                                      <p:cBhvr>
                                        <p:cTn id="10" dur="500"/>
                                        <p:tgtEl>
                                          <p:spTgt spid="19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96"/>
                                        </p:tgtEl>
                                        <p:attrNameLst>
                                          <p:attrName>style.visibility</p:attrName>
                                        </p:attrNameLst>
                                      </p:cBhvr>
                                      <p:to>
                                        <p:strVal val="visible"/>
                                      </p:to>
                                    </p:set>
                                    <p:animEffect transition="in" filter="dissolve">
                                      <p:cBhvr>
                                        <p:cTn id="13" dur="500"/>
                                        <p:tgtEl>
                                          <p:spTgt spid="19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dissolve">
                                      <p:cBhvr>
                                        <p:cTn id="16" dur="500"/>
                                        <p:tgtEl>
                                          <p:spTgt spid="23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dissolve">
                                      <p:cBhvr>
                                        <p:cTn id="19" dur="500"/>
                                        <p:tgtEl>
                                          <p:spTgt spid="23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dissolve">
                                      <p:cBhvr>
                                        <p:cTn id="22" dur="500"/>
                                        <p:tgtEl>
                                          <p:spTgt spid="23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39"/>
                                        </p:tgtEl>
                                        <p:attrNameLst>
                                          <p:attrName>style.visibility</p:attrName>
                                        </p:attrNameLst>
                                      </p:cBhvr>
                                      <p:to>
                                        <p:strVal val="visible"/>
                                      </p:to>
                                    </p:set>
                                    <p:animEffect transition="in" filter="dissolve">
                                      <p:cBhvr>
                                        <p:cTn id="25" dur="500"/>
                                        <p:tgtEl>
                                          <p:spTgt spid="23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dissolve">
                                      <p:cBhvr>
                                        <p:cTn id="28" dur="500"/>
                                        <p:tgtEl>
                                          <p:spTgt spid="24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dissolve">
                                      <p:cBhvr>
                                        <p:cTn id="31" dur="500"/>
                                        <p:tgtEl>
                                          <p:spTgt spid="24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54"/>
                                        </p:tgtEl>
                                        <p:attrNameLst>
                                          <p:attrName>style.visibility</p:attrName>
                                        </p:attrNameLst>
                                      </p:cBhvr>
                                      <p:to>
                                        <p:strVal val="visible"/>
                                      </p:to>
                                    </p:set>
                                    <p:animEffect transition="in" filter="dissolve">
                                      <p:cBhvr>
                                        <p:cTn id="34" dur="500"/>
                                        <p:tgtEl>
                                          <p:spTgt spid="254"/>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55"/>
                                        </p:tgtEl>
                                        <p:attrNameLst>
                                          <p:attrName>style.visibility</p:attrName>
                                        </p:attrNameLst>
                                      </p:cBhvr>
                                      <p:to>
                                        <p:strVal val="visible"/>
                                      </p:to>
                                    </p:set>
                                    <p:animEffect transition="in" filter="dissolve">
                                      <p:cBhvr>
                                        <p:cTn id="37" dur="500"/>
                                        <p:tgtEl>
                                          <p:spTgt spid="25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56"/>
                                        </p:tgtEl>
                                        <p:attrNameLst>
                                          <p:attrName>style.visibility</p:attrName>
                                        </p:attrNameLst>
                                      </p:cBhvr>
                                      <p:to>
                                        <p:strVal val="visible"/>
                                      </p:to>
                                    </p:set>
                                    <p:animEffect transition="in" filter="dissolve">
                                      <p:cBhvr>
                                        <p:cTn id="40" dur="500"/>
                                        <p:tgtEl>
                                          <p:spTgt spid="25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57"/>
                                        </p:tgtEl>
                                        <p:attrNameLst>
                                          <p:attrName>style.visibility</p:attrName>
                                        </p:attrNameLst>
                                      </p:cBhvr>
                                      <p:to>
                                        <p:strVal val="visible"/>
                                      </p:to>
                                    </p:set>
                                    <p:animEffect transition="in" filter="dissolve">
                                      <p:cBhvr>
                                        <p:cTn id="43" dur="500"/>
                                        <p:tgtEl>
                                          <p:spTgt spid="257"/>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58"/>
                                        </p:tgtEl>
                                        <p:attrNameLst>
                                          <p:attrName>style.visibility</p:attrName>
                                        </p:attrNameLst>
                                      </p:cBhvr>
                                      <p:to>
                                        <p:strVal val="visible"/>
                                      </p:to>
                                    </p:set>
                                    <p:animEffect transition="in" filter="dissolve">
                                      <p:cBhvr>
                                        <p:cTn id="46" dur="500"/>
                                        <p:tgtEl>
                                          <p:spTgt spid="25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9"/>
                                        </p:tgtEl>
                                        <p:attrNameLst>
                                          <p:attrName>style.visibility</p:attrName>
                                        </p:attrNameLst>
                                      </p:cBhvr>
                                      <p:to>
                                        <p:strVal val="visible"/>
                                      </p:to>
                                    </p:set>
                                    <p:animEffect transition="in" filter="dissolve">
                                      <p:cBhvr>
                                        <p:cTn id="49" dur="500"/>
                                        <p:tgtEl>
                                          <p:spTgt spid="259"/>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0"/>
                                        </p:tgtEl>
                                        <p:attrNameLst>
                                          <p:attrName>style.visibility</p:attrName>
                                        </p:attrNameLst>
                                      </p:cBhvr>
                                      <p:to>
                                        <p:strVal val="visible"/>
                                      </p:to>
                                    </p:set>
                                    <p:animEffect transition="in" filter="dissolve">
                                      <p:cBhvr>
                                        <p:cTn id="52" dur="500"/>
                                        <p:tgtEl>
                                          <p:spTgt spid="26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61"/>
                                        </p:tgtEl>
                                        <p:attrNameLst>
                                          <p:attrName>style.visibility</p:attrName>
                                        </p:attrNameLst>
                                      </p:cBhvr>
                                      <p:to>
                                        <p:strVal val="visible"/>
                                      </p:to>
                                    </p:set>
                                    <p:animEffect transition="in" filter="dissolve">
                                      <p:cBhvr>
                                        <p:cTn id="55" dur="500"/>
                                        <p:tgtEl>
                                          <p:spTgt spid="261"/>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dissolve">
                                      <p:cBhvr>
                                        <p:cTn id="5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5" grpId="0" animBg="1"/>
      <p:bldP spid="196" grpId="0"/>
      <p:bldP spid="234" grpId="0" animBg="1"/>
      <p:bldP spid="235" grpId="0" animBg="1"/>
      <p:bldP spid="238" grpId="0" animBg="1"/>
      <p:bldP spid="239" grpId="0"/>
      <p:bldP spid="246" grpId="0"/>
      <p:bldP spid="248" grpId="0"/>
      <p:bldP spid="254" grpId="0" animBg="1"/>
      <p:bldP spid="255" grpId="0"/>
      <p:bldP spid="256" grpId="0" animBg="1"/>
      <p:bldP spid="257" grpId="0" animBg="1"/>
      <p:bldP spid="258" grpId="0" animBg="1"/>
      <p:bldP spid="259" grpId="0"/>
      <p:bldP spid="260" grpId="0"/>
      <p:bldP spid="261" grpId="0" animBg="1"/>
      <p:bldP spid="2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rdt1.0: </a:t>
            </a:r>
            <a:r>
              <a:rPr lang="en-US" sz="4400" dirty="0"/>
              <a:t>reliable transfer over a reliable channel</a:t>
            </a:r>
          </a:p>
        </p:txBody>
      </p:sp>
      <p:sp>
        <p:nvSpPr>
          <p:cNvPr id="22" name="Rectangle 3">
            <a:extLst>
              <a:ext uri="{FF2B5EF4-FFF2-40B4-BE49-F238E27FC236}">
                <a16:creationId xmlns:a16="http://schemas.microsoft.com/office/drawing/2014/main" id="{973DDEF7-C28A-F04F-AD65-DE94D6CF205E}"/>
              </a:ext>
            </a:extLst>
          </p:cNvPr>
          <p:cNvSpPr txBox="1">
            <a:spLocks noChangeArrowheads="1"/>
          </p:cNvSpPr>
          <p:nvPr/>
        </p:nvSpPr>
        <p:spPr>
          <a:xfrm>
            <a:off x="798690" y="1370551"/>
            <a:ext cx="7896225" cy="30194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perfectly reliable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bit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loss of packets</a:t>
            </a:r>
          </a:p>
        </p:txBody>
      </p:sp>
      <p:sp>
        <p:nvSpPr>
          <p:cNvPr id="42" name="Freeform 6">
            <a:extLst>
              <a:ext uri="{FF2B5EF4-FFF2-40B4-BE49-F238E27FC236}">
                <a16:creationId xmlns:a16="http://schemas.microsoft.com/office/drawing/2014/main" id="{72679C5D-F3D6-DB4D-B0B3-7D339F36B74D}"/>
              </a:ext>
            </a:extLst>
          </p:cNvPr>
          <p:cNvSpPr>
            <a:spLocks/>
          </p:cNvSpPr>
          <p:nvPr/>
        </p:nvSpPr>
        <p:spPr bwMode="auto">
          <a:xfrm>
            <a:off x="2850759" y="4627024"/>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 name="Text Box 7">
            <a:extLst>
              <a:ext uri="{FF2B5EF4-FFF2-40B4-BE49-F238E27FC236}">
                <a16:creationId xmlns:a16="http://schemas.microsoft.com/office/drawing/2014/main" id="{9B9E7156-7163-514D-9217-22616724C466}"/>
              </a:ext>
            </a:extLst>
          </p:cNvPr>
          <p:cNvSpPr txBox="1">
            <a:spLocks noChangeArrowheads="1"/>
          </p:cNvSpPr>
          <p:nvPr/>
        </p:nvSpPr>
        <p:spPr bwMode="auto">
          <a:xfrm>
            <a:off x="3251680" y="5048046"/>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C7585234-D59C-0545-841B-A27D389014BC}"/>
              </a:ext>
            </a:extLst>
          </p:cNvPr>
          <p:cNvGrpSpPr/>
          <p:nvPr/>
        </p:nvGrpSpPr>
        <p:grpSpPr>
          <a:xfrm>
            <a:off x="3261921" y="4671474"/>
            <a:ext cx="2255838" cy="428625"/>
            <a:chOff x="3084121" y="4379374"/>
            <a:chExt cx="2255838" cy="428625"/>
          </a:xfrm>
        </p:grpSpPr>
        <p:sp>
          <p:nvSpPr>
            <p:cNvPr id="44" name="Text Box 8">
              <a:extLst>
                <a:ext uri="{FF2B5EF4-FFF2-40B4-BE49-F238E27FC236}">
                  <a16:creationId xmlns:a16="http://schemas.microsoft.com/office/drawing/2014/main" id="{F76E2421-9F9F-FC42-837C-A6C05CDF5A21}"/>
                </a:ext>
              </a:extLst>
            </p:cNvPr>
            <p:cNvSpPr txBox="1">
              <a:spLocks noChangeArrowheads="1"/>
            </p:cNvSpPr>
            <p:nvPr/>
          </p:nvSpPr>
          <p:spPr bwMode="auto">
            <a:xfrm>
              <a:off x="3084121" y="437937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7D992FAD-AF7B-FB47-8AD1-6805A49B2633}"/>
                </a:ext>
              </a:extLst>
            </p:cNvPr>
            <p:cNvSpPr>
              <a:spLocks noChangeShapeType="1"/>
            </p:cNvSpPr>
            <p:nvPr/>
          </p:nvSpPr>
          <p:spPr bwMode="auto">
            <a:xfrm>
              <a:off x="3184134" y="4722274"/>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7" name="Text Box 11">
            <a:extLst>
              <a:ext uri="{FF2B5EF4-FFF2-40B4-BE49-F238E27FC236}">
                <a16:creationId xmlns:a16="http://schemas.microsoft.com/office/drawing/2014/main" id="{3D37D715-DFFD-D144-86D7-84AAD14254C9}"/>
              </a:ext>
            </a:extLst>
          </p:cNvPr>
          <p:cNvSpPr txBox="1">
            <a:spLocks noChangeArrowheads="1"/>
          </p:cNvSpPr>
          <p:nvPr/>
        </p:nvSpPr>
        <p:spPr bwMode="auto">
          <a:xfrm>
            <a:off x="9581566" y="5063272"/>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packet,data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Freeform 14">
            <a:extLst>
              <a:ext uri="{FF2B5EF4-FFF2-40B4-BE49-F238E27FC236}">
                <a16:creationId xmlns:a16="http://schemas.microsoft.com/office/drawing/2014/main" id="{971AF932-17EF-C746-BE92-15D36EC0FFDD}"/>
              </a:ext>
            </a:extLst>
          </p:cNvPr>
          <p:cNvSpPr>
            <a:spLocks/>
          </p:cNvSpPr>
          <p:nvPr/>
        </p:nvSpPr>
        <p:spPr bwMode="auto">
          <a:xfrm>
            <a:off x="9171991" y="4666397"/>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B8AF4F26-5E6F-8F4D-A612-50842B04E515}"/>
              </a:ext>
            </a:extLst>
          </p:cNvPr>
          <p:cNvGrpSpPr/>
          <p:nvPr/>
        </p:nvGrpSpPr>
        <p:grpSpPr>
          <a:xfrm>
            <a:off x="9597441" y="4742597"/>
            <a:ext cx="1541462" cy="336550"/>
            <a:chOff x="9419641" y="4450497"/>
            <a:chExt cx="1541462" cy="336550"/>
          </a:xfrm>
        </p:grpSpPr>
        <p:sp>
          <p:nvSpPr>
            <p:cNvPr id="52" name="Line 16">
              <a:extLst>
                <a:ext uri="{FF2B5EF4-FFF2-40B4-BE49-F238E27FC236}">
                  <a16:creationId xmlns:a16="http://schemas.microsoft.com/office/drawing/2014/main" id="{755DAE31-6FE9-AA43-BE65-0F2D63F3A75D}"/>
                </a:ext>
              </a:extLst>
            </p:cNvPr>
            <p:cNvSpPr>
              <a:spLocks noChangeShapeType="1"/>
            </p:cNvSpPr>
            <p:nvPr/>
          </p:nvSpPr>
          <p:spPr bwMode="auto">
            <a:xfrm>
              <a:off x="9505366" y="4774347"/>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Rectangle 18">
              <a:extLst>
                <a:ext uri="{FF2B5EF4-FFF2-40B4-BE49-F238E27FC236}">
                  <a16:creationId xmlns:a16="http://schemas.microsoft.com/office/drawing/2014/main" id="{CC7E66DF-39CF-1142-BEBC-BFB9E33B62F7}"/>
                </a:ext>
              </a:extLst>
            </p:cNvPr>
            <p:cNvSpPr>
              <a:spLocks noChangeArrowheads="1"/>
            </p:cNvSpPr>
            <p:nvPr/>
          </p:nvSpPr>
          <p:spPr bwMode="auto">
            <a:xfrm>
              <a:off x="9419641" y="4450497"/>
              <a:ext cx="1541462"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Arial" charset="0"/>
                  <a:ea typeface="ＭＳ Ｐゴシック" charset="0"/>
                  <a:cs typeface="+mn-cs"/>
                </a:rPr>
                <a:t>rdt_rcv</a:t>
              </a: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(packet)</a:t>
              </a:r>
            </a:p>
          </p:txBody>
        </p:sp>
      </p:grpSp>
      <p:grpSp>
        <p:nvGrpSpPr>
          <p:cNvPr id="10" name="Group 9">
            <a:extLst>
              <a:ext uri="{FF2B5EF4-FFF2-40B4-BE49-F238E27FC236}">
                <a16:creationId xmlns:a16="http://schemas.microsoft.com/office/drawing/2014/main" id="{C6A7B144-988F-3142-A53D-2AD67E7E25EE}"/>
              </a:ext>
            </a:extLst>
          </p:cNvPr>
          <p:cNvGrpSpPr/>
          <p:nvPr/>
        </p:nvGrpSpPr>
        <p:grpSpPr>
          <a:xfrm>
            <a:off x="6812375" y="4666397"/>
            <a:ext cx="2496141" cy="1027113"/>
            <a:chOff x="6075775" y="5479197"/>
            <a:chExt cx="2496141" cy="1027113"/>
          </a:xfrm>
        </p:grpSpPr>
        <p:sp>
          <p:nvSpPr>
            <p:cNvPr id="48" name="Oval 12">
              <a:extLst>
                <a:ext uri="{FF2B5EF4-FFF2-40B4-BE49-F238E27FC236}">
                  <a16:creationId xmlns:a16="http://schemas.microsoft.com/office/drawing/2014/main" id="{15A02CFE-8E15-5B47-955E-884B96AD154D}"/>
                </a:ext>
              </a:extLst>
            </p:cNvPr>
            <p:cNvSpPr>
              <a:spLocks noChangeArrowheads="1"/>
            </p:cNvSpPr>
            <p:nvPr/>
          </p:nvSpPr>
          <p:spPr bwMode="auto">
            <a:xfrm>
              <a:off x="7536866" y="5495072"/>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 name="Text Box 13">
              <a:extLst>
                <a:ext uri="{FF2B5EF4-FFF2-40B4-BE49-F238E27FC236}">
                  <a16:creationId xmlns:a16="http://schemas.microsoft.com/office/drawing/2014/main" id="{CBC9B555-6B5C-7741-88F2-5079C590022D}"/>
                </a:ext>
              </a:extLst>
            </p:cNvPr>
            <p:cNvSpPr txBox="1">
              <a:spLocks noChangeArrowheads="1"/>
            </p:cNvSpPr>
            <p:nvPr/>
          </p:nvSpPr>
          <p:spPr bwMode="auto">
            <a:xfrm>
              <a:off x="7473366" y="5580797"/>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3" name="Line 17">
              <a:extLst>
                <a:ext uri="{FF2B5EF4-FFF2-40B4-BE49-F238E27FC236}">
                  <a16:creationId xmlns:a16="http://schemas.microsoft.com/office/drawing/2014/main" id="{07806C13-AC0C-744F-A689-B195B8638391}"/>
                </a:ext>
              </a:extLst>
            </p:cNvPr>
            <p:cNvSpPr>
              <a:spLocks noChangeShapeType="1"/>
            </p:cNvSpPr>
            <p:nvPr/>
          </p:nvSpPr>
          <p:spPr bwMode="auto">
            <a:xfrm>
              <a:off x="7213016" y="5479197"/>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Text Box 20">
              <a:extLst>
                <a:ext uri="{FF2B5EF4-FFF2-40B4-BE49-F238E27FC236}">
                  <a16:creationId xmlns:a16="http://schemas.microsoft.com/office/drawing/2014/main" id="{AD290DCB-DA87-BF46-B9F0-5E8404C38FE9}"/>
                </a:ext>
              </a:extLst>
            </p:cNvPr>
            <p:cNvSpPr txBox="1">
              <a:spLocks noChangeArrowheads="1"/>
            </p:cNvSpPr>
            <p:nvPr/>
          </p:nvSpPr>
          <p:spPr bwMode="auto">
            <a:xfrm>
              <a:off x="6075775" y="5745404"/>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pic>
        <p:nvPicPr>
          <p:cNvPr id="25604" name="Picture 4" descr="Image result for easy button&quot;">
            <a:extLst>
              <a:ext uri="{FF2B5EF4-FFF2-40B4-BE49-F238E27FC236}">
                <a16:creationId xmlns:a16="http://schemas.microsoft.com/office/drawing/2014/main" id="{FD822998-0D59-7945-AC2A-EA37C240B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940" y="1871323"/>
            <a:ext cx="2139751" cy="2139751"/>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3">
            <a:extLst>
              <a:ext uri="{FF2B5EF4-FFF2-40B4-BE49-F238E27FC236}">
                <a16:creationId xmlns:a16="http://schemas.microsoft.com/office/drawing/2014/main" id="{85610A16-2670-7448-8F41-F03B9E524F38}"/>
              </a:ext>
            </a:extLst>
          </p:cNvPr>
          <p:cNvSpPr txBox="1">
            <a:spLocks noChangeArrowheads="1"/>
          </p:cNvSpPr>
          <p:nvPr/>
        </p:nvSpPr>
        <p:spPr>
          <a:xfrm>
            <a:off x="798690" y="2794001"/>
            <a:ext cx="7896225" cy="1511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separate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FSMs for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data into underlying channel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reads data from underlying channel</a:t>
            </a:r>
          </a:p>
        </p:txBody>
      </p:sp>
      <p:grpSp>
        <p:nvGrpSpPr>
          <p:cNvPr id="9" name="Group 8">
            <a:extLst>
              <a:ext uri="{FF2B5EF4-FFF2-40B4-BE49-F238E27FC236}">
                <a16:creationId xmlns:a16="http://schemas.microsoft.com/office/drawing/2014/main" id="{7F2EE118-43B6-9B4F-B323-BCE06C274814}"/>
              </a:ext>
            </a:extLst>
          </p:cNvPr>
          <p:cNvGrpSpPr/>
          <p:nvPr/>
        </p:nvGrpSpPr>
        <p:grpSpPr>
          <a:xfrm>
            <a:off x="706840" y="4601624"/>
            <a:ext cx="2271310" cy="1027112"/>
            <a:chOff x="262340" y="5579524"/>
            <a:chExt cx="2271310" cy="1027112"/>
          </a:xfrm>
        </p:grpSpPr>
        <p:grpSp>
          <p:nvGrpSpPr>
            <p:cNvPr id="8" name="Group 7">
              <a:extLst>
                <a:ext uri="{FF2B5EF4-FFF2-40B4-BE49-F238E27FC236}">
                  <a16:creationId xmlns:a16="http://schemas.microsoft.com/office/drawing/2014/main" id="{685AB00B-9A93-AB4E-B61E-272D7AC641F9}"/>
                </a:ext>
              </a:extLst>
            </p:cNvPr>
            <p:cNvGrpSpPr/>
            <p:nvPr/>
          </p:nvGrpSpPr>
          <p:grpSpPr>
            <a:xfrm>
              <a:off x="262340" y="5579524"/>
              <a:ext cx="2201069" cy="1027112"/>
              <a:chOff x="795740" y="4614324"/>
              <a:chExt cx="2201069" cy="1027112"/>
            </a:xfrm>
          </p:grpSpPr>
          <p:sp>
            <p:nvSpPr>
              <p:cNvPr id="46" name="Line 10">
                <a:extLst>
                  <a:ext uri="{FF2B5EF4-FFF2-40B4-BE49-F238E27FC236}">
                    <a16:creationId xmlns:a16="http://schemas.microsoft.com/office/drawing/2014/main" id="{53CBEB33-D2BE-EA4E-9053-8A4F592B82D6}"/>
                  </a:ext>
                </a:extLst>
              </p:cNvPr>
              <p:cNvSpPr>
                <a:spLocks noChangeShapeType="1"/>
              </p:cNvSpPr>
              <p:nvPr/>
            </p:nvSpPr>
            <p:spPr bwMode="auto">
              <a:xfrm>
                <a:off x="1717284" y="461432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 name="Text Box 19">
                <a:extLst>
                  <a:ext uri="{FF2B5EF4-FFF2-40B4-BE49-F238E27FC236}">
                    <a16:creationId xmlns:a16="http://schemas.microsoft.com/office/drawing/2014/main" id="{16E30F35-9D21-5542-B316-8DC5ACBE27DA}"/>
                  </a:ext>
                </a:extLst>
              </p:cNvPr>
              <p:cNvSpPr txBox="1">
                <a:spLocks noChangeArrowheads="1"/>
              </p:cNvSpPr>
              <p:nvPr/>
            </p:nvSpPr>
            <p:spPr bwMode="auto">
              <a:xfrm>
                <a:off x="795740" y="4985781"/>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0" name="Oval 4">
                <a:extLst>
                  <a:ext uri="{FF2B5EF4-FFF2-40B4-BE49-F238E27FC236}">
                    <a16:creationId xmlns:a16="http://schemas.microsoft.com/office/drawing/2014/main" id="{1B157770-6762-CF45-9B74-7457DBFE2B56}"/>
                  </a:ext>
                </a:extLst>
              </p:cNvPr>
              <p:cNvSpPr>
                <a:spLocks noChangeArrowheads="1"/>
              </p:cNvSpPr>
              <p:nvPr/>
            </p:nvSpPr>
            <p:spPr bwMode="auto">
              <a:xfrm>
                <a:off x="2041134" y="463019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Text Box 5">
              <a:extLst>
                <a:ext uri="{FF2B5EF4-FFF2-40B4-BE49-F238E27FC236}">
                  <a16:creationId xmlns:a16="http://schemas.microsoft.com/office/drawing/2014/main" id="{CE38ECA0-E265-FA4A-950E-CC50EF2CA516}"/>
                </a:ext>
              </a:extLst>
            </p:cNvPr>
            <p:cNvSpPr txBox="1">
              <a:spLocks noChangeArrowheads="1"/>
            </p:cNvSpPr>
            <p:nvPr/>
          </p:nvSpPr>
          <p:spPr bwMode="auto">
            <a:xfrm>
              <a:off x="1435100" y="5693824"/>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27" name="Slide Number Placeholder 2">
            <a:extLst>
              <a:ext uri="{FF2B5EF4-FFF2-40B4-BE49-F238E27FC236}">
                <a16:creationId xmlns:a16="http://schemas.microsoft.com/office/drawing/2014/main" id="{4E6AC2D9-3427-7142-95C3-6DF77122338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45</a:t>
            </a:fld>
            <a:endParaRPr lang="en-US" dirty="0"/>
          </a:p>
        </p:txBody>
      </p:sp>
    </p:spTree>
    <p:extLst>
      <p:ext uri="{BB962C8B-B14F-4D97-AF65-F5344CB8AC3E}">
        <p14:creationId xmlns:p14="http://schemas.microsoft.com/office/powerpoint/2010/main" val="85183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dissolve">
                                      <p:cBhvr>
                                        <p:cTn id="17" dur="500"/>
                                        <p:tgtEl>
                                          <p:spTgt spid="42"/>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par>
                          <p:cTn id="22" fill="hold">
                            <p:stCondLst>
                              <p:cond delay="1000"/>
                            </p:stCondLst>
                            <p:childTnLst>
                              <p:par>
                                <p:cTn id="23" presetID="9"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dissolv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dissolve">
                                      <p:cBhvr>
                                        <p:cTn id="35" dur="500"/>
                                        <p:tgtEl>
                                          <p:spTgt spid="50"/>
                                        </p:tgtEl>
                                      </p:cBhvr>
                                    </p:animEffect>
                                  </p:childTnLst>
                                </p:cTn>
                              </p:par>
                            </p:childTnLst>
                          </p:cTn>
                        </p:par>
                        <p:par>
                          <p:cTn id="36" fill="hold">
                            <p:stCondLst>
                              <p:cond delay="500"/>
                            </p:stCondLst>
                            <p:childTnLst>
                              <p:par>
                                <p:cTn id="37" presetID="9"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dissolv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25604"/>
                                        </p:tgtEl>
                                        <p:attrNameLst>
                                          <p:attrName>style.visibility</p:attrName>
                                        </p:attrNameLst>
                                      </p:cBhvr>
                                      <p:to>
                                        <p:strVal val="visible"/>
                                      </p:to>
                                    </p:set>
                                    <p:animEffect transition="in" filter="dissolve">
                                      <p:cBhvr>
                                        <p:cTn id="48" dur="500"/>
                                        <p:tgtEl>
                                          <p:spTgt spid="25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7" grpId="0"/>
      <p:bldP spid="50" grpId="0" animBg="1"/>
      <p:bldP spid="2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48274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800100" marR="0" lvl="1" indent="-228600" algn="l" defTabSz="914400" rtl="0" eaLnBrk="1" fontAlgn="auto" latinLnBrk="0" hangingPunct="1">
              <a:lnSpc>
                <a:spcPct val="75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(e.g., Internet checksum) to detect bit errors</a:t>
            </a:r>
          </a:p>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 Box 10">
            <a:extLst>
              <a:ext uri="{FF2B5EF4-FFF2-40B4-BE49-F238E27FC236}">
                <a16:creationId xmlns:a16="http://schemas.microsoft.com/office/drawing/2014/main" id="{DDD1DAD8-493C-8447-8752-319FA74AD634}"/>
              </a:ext>
            </a:extLst>
          </p:cNvPr>
          <p:cNvSpPr txBox="1">
            <a:spLocks noChangeArrowheads="1"/>
          </p:cNvSpPr>
          <p:nvPr/>
        </p:nvSpPr>
        <p:spPr bwMode="auto">
          <a:xfrm>
            <a:off x="1328236" y="3911182"/>
            <a:ext cx="10041531"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How do humans recover from “</a:t>
            </a:r>
            <a:r>
              <a:rPr kumimoji="0" lang="en-US" altLang="ja-JP"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errors”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during conversation?</a:t>
            </a:r>
          </a:p>
        </p:txBody>
      </p:sp>
      <p:sp>
        <p:nvSpPr>
          <p:cNvPr id="5" name="Slide Number Placeholder 2">
            <a:extLst>
              <a:ext uri="{FF2B5EF4-FFF2-40B4-BE49-F238E27FC236}">
                <a16:creationId xmlns:a16="http://schemas.microsoft.com/office/drawing/2014/main" id="{05B1A153-C333-754C-9249-656206CB5CC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46</a:t>
            </a:fld>
            <a:endParaRPr lang="en-US" dirty="0"/>
          </a:p>
        </p:txBody>
      </p:sp>
    </p:spTree>
    <p:extLst>
      <p:ext uri="{BB962C8B-B14F-4D97-AF65-F5344CB8AC3E}">
        <p14:creationId xmlns:p14="http://schemas.microsoft.com/office/powerpoint/2010/main" val="1948310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27439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95275"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695325" marR="0" lvl="1" indent="-231775" algn="l" defTabSz="914400" rtl="0" eaLnBrk="1" fontAlgn="auto" latinLnBrk="0" hangingPunct="1">
              <a:lnSpc>
                <a:spcPct val="80000"/>
              </a:lnSpc>
              <a:spcBef>
                <a:spcPts val="8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to detect bit errors</a:t>
            </a:r>
          </a:p>
          <a:p>
            <a:pPr marL="409575" marR="0" lvl="0" indent="-2794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
            <a:extLst>
              <a:ext uri="{FF2B5EF4-FFF2-40B4-BE49-F238E27FC236}">
                <a16:creationId xmlns:a16="http://schemas.microsoft.com/office/drawing/2014/main" id="{6EBA4373-2F4E-9C40-8D34-CD4CD038CE07}"/>
              </a:ext>
            </a:extLst>
          </p:cNvPr>
          <p:cNvSpPr txBox="1">
            <a:spLocks noChangeArrowheads="1"/>
          </p:cNvSpPr>
          <p:nvPr/>
        </p:nvSpPr>
        <p:spPr>
          <a:xfrm>
            <a:off x="662419" y="2680738"/>
            <a:ext cx="11004862" cy="2157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ct val="450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acknowledgements (ACKs):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received OK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negative acknowledgements (NAKs):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had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retransmits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pkt on receipt of NAK</a:t>
            </a:r>
          </a:p>
        </p:txBody>
      </p:sp>
      <p:grpSp>
        <p:nvGrpSpPr>
          <p:cNvPr id="7" name="Group 13">
            <a:extLst>
              <a:ext uri="{FF2B5EF4-FFF2-40B4-BE49-F238E27FC236}">
                <a16:creationId xmlns:a16="http://schemas.microsoft.com/office/drawing/2014/main" id="{0DED2191-7C7B-EA46-AFB1-5A7A4509EEC8}"/>
              </a:ext>
            </a:extLst>
          </p:cNvPr>
          <p:cNvGrpSpPr>
            <a:grpSpLocks/>
          </p:cNvGrpSpPr>
          <p:nvPr/>
        </p:nvGrpSpPr>
        <p:grpSpPr bwMode="auto">
          <a:xfrm>
            <a:off x="937549" y="5087784"/>
            <a:ext cx="10729731" cy="1466850"/>
            <a:chOff x="1552" y="2800"/>
            <a:chExt cx="2578" cy="924"/>
          </a:xfrm>
        </p:grpSpPr>
        <p:sp>
          <p:nvSpPr>
            <p:cNvPr id="8" name="Rectangle 7">
              <a:extLst>
                <a:ext uri="{FF2B5EF4-FFF2-40B4-BE49-F238E27FC236}">
                  <a16:creationId xmlns:a16="http://schemas.microsoft.com/office/drawing/2014/main" id="{CA5C33DB-F1DF-074B-AA2F-B41978703359}"/>
                </a:ext>
              </a:extLst>
            </p:cNvPr>
            <p:cNvSpPr>
              <a:spLocks noChangeArrowheads="1"/>
            </p:cNvSpPr>
            <p:nvPr/>
          </p:nvSpPr>
          <p:spPr bwMode="auto">
            <a:xfrm>
              <a:off x="1552" y="2974"/>
              <a:ext cx="2578" cy="59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 name="Rectangle 9">
              <a:extLst>
                <a:ext uri="{FF2B5EF4-FFF2-40B4-BE49-F238E27FC236}">
                  <a16:creationId xmlns:a16="http://schemas.microsoft.com/office/drawing/2014/main" id="{CB4139DF-921F-E940-9AD8-677EFA8E24B3}"/>
                </a:ext>
              </a:extLst>
            </p:cNvPr>
            <p:cNvSpPr>
              <a:spLocks noChangeArrowheads="1"/>
            </p:cNvSpPr>
            <p:nvPr/>
          </p:nvSpPr>
          <p:spPr bwMode="auto">
            <a:xfrm>
              <a:off x="2226" y="2864"/>
              <a:ext cx="88"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10">
              <a:extLst>
                <a:ext uri="{FF2B5EF4-FFF2-40B4-BE49-F238E27FC236}">
                  <a16:creationId xmlns:a16="http://schemas.microsoft.com/office/drawing/2014/main" id="{B44BC4A2-14C8-8A47-B1A1-506171B4D389}"/>
                </a:ext>
              </a:extLst>
            </p:cNvPr>
            <p:cNvSpPr txBox="1">
              <a:spLocks noChangeArrowheads="1"/>
            </p:cNvSpPr>
            <p:nvPr/>
          </p:nvSpPr>
          <p:spPr bwMode="auto">
            <a:xfrm>
              <a:off x="1724" y="2800"/>
              <a:ext cx="687"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11" name="Text Box 6">
              <a:extLst>
                <a:ext uri="{FF2B5EF4-FFF2-40B4-BE49-F238E27FC236}">
                  <a16:creationId xmlns:a16="http://schemas.microsoft.com/office/drawing/2014/main" id="{EEE47A92-87A4-AD48-8A94-DC9DCFA6DD50}"/>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2" name="Slide Number Placeholder 2">
            <a:extLst>
              <a:ext uri="{FF2B5EF4-FFF2-40B4-BE49-F238E27FC236}">
                <a16:creationId xmlns:a16="http://schemas.microsoft.com/office/drawing/2014/main" id="{8EDA3199-9071-AC4D-8C68-A368602E92B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47</a:t>
            </a:fld>
            <a:endParaRPr lang="en-US" dirty="0"/>
          </a:p>
        </p:txBody>
      </p:sp>
    </p:spTree>
    <p:extLst>
      <p:ext uri="{BB962C8B-B14F-4D97-AF65-F5344CB8AC3E}">
        <p14:creationId xmlns:p14="http://schemas.microsoft.com/office/powerpoint/2010/main" val="15721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dissolve">
                                      <p:cBhvr>
                                        <p:cTn id="12" dur="500"/>
                                        <p:tgtEl>
                                          <p:spTgt spid="2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dissolve">
                                      <p:cBhvr>
                                        <p:cTn id="17" dur="500"/>
                                        <p:tgtEl>
                                          <p:spTgt spid="2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
                                            <p:txEl>
                                              <p:pRg st="2" end="2"/>
                                            </p:txEl>
                                          </p:spTgt>
                                        </p:tgtEl>
                                        <p:attrNameLst>
                                          <p:attrName>style.visibility</p:attrName>
                                        </p:attrNameLst>
                                      </p:cBhvr>
                                      <p:to>
                                        <p:strVal val="visible"/>
                                      </p:to>
                                    </p:set>
                                    <p:animEffect transition="in" filter="dissolve">
                                      <p:cBhvr>
                                        <p:cTn id="22" dur="500"/>
                                        <p:tgtEl>
                                          <p:spTgt spid="2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build="p" bldLvl="2"/>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68EB694D-F4ED-0141-BBB1-034CE4FDF113}"/>
              </a:ext>
            </a:extLst>
          </p:cNvPr>
          <p:cNvSpPr/>
          <p:nvPr/>
        </p:nvSpPr>
        <p:spPr>
          <a:xfrm>
            <a:off x="9870220" y="5077299"/>
            <a:ext cx="1669250"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a:extLst>
              <a:ext uri="{FF2B5EF4-FFF2-40B4-BE49-F238E27FC236}">
                <a16:creationId xmlns:a16="http://schemas.microsoft.com/office/drawing/2014/main" id="{D3935A0A-DEFE-0D4A-A039-8D2F8EDE2B13}"/>
              </a:ext>
            </a:extLst>
          </p:cNvPr>
          <p:cNvSpPr/>
          <p:nvPr/>
        </p:nvSpPr>
        <p:spPr>
          <a:xfrm>
            <a:off x="10103160" y="2734197"/>
            <a:ext cx="1333279"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 name="Rectangle 3">
            <a:extLst>
              <a:ext uri="{FF2B5EF4-FFF2-40B4-BE49-F238E27FC236}">
                <a16:creationId xmlns:a16="http://schemas.microsoft.com/office/drawing/2014/main" id="{37A227A0-FE6A-9E43-8D11-7C390E9CA534}"/>
              </a:ext>
            </a:extLst>
          </p:cNvPr>
          <p:cNvSpPr/>
          <p:nvPr/>
        </p:nvSpPr>
        <p:spPr>
          <a:xfrm>
            <a:off x="7841292" y="2480153"/>
            <a:ext cx="4246323" cy="4008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Slide Number Placeholder 2">
            <a:extLst>
              <a:ext uri="{FF2B5EF4-FFF2-40B4-BE49-F238E27FC236}">
                <a16:creationId xmlns:a16="http://schemas.microsoft.com/office/drawing/2014/main" id="{C5DFF1AE-5E68-A349-98EF-93FDA954903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48</a:t>
            </a:fld>
            <a:endParaRPr lang="en-US" dirty="0"/>
          </a:p>
        </p:txBody>
      </p:sp>
    </p:spTree>
    <p:extLst>
      <p:ext uri="{BB962C8B-B14F-4D97-AF65-F5344CB8AC3E}">
        <p14:creationId xmlns:p14="http://schemas.microsoft.com/office/powerpoint/2010/main" val="3006643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left)">
                                      <p:cBhvr>
                                        <p:cTn id="7" dur="500"/>
                                        <p:tgtEl>
                                          <p:spTgt spid="1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right)">
                                      <p:cBhvr>
                                        <p:cTn id="12" dur="500"/>
                                        <p:tgtEl>
                                          <p:spTgt spid="1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wipe(up)">
                                      <p:cBhvr>
                                        <p:cTn id="17" dur="500"/>
                                        <p:tgtEl>
                                          <p:spTgt spid="15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dissolv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grpId="0" nodeType="clickEffect">
                                  <p:stCondLst>
                                    <p:cond delay="0"/>
                                  </p:stCondLst>
                                  <p:childTnLst>
                                    <p:animEffect transition="out" filter="dissolv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wipe(left)">
                                      <p:cBhvr>
                                        <p:cTn id="30" dur="500"/>
                                        <p:tgtEl>
                                          <p:spTgt spid="15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dissolve">
                                      <p:cBhvr>
                                        <p:cTn id="33" dur="500"/>
                                        <p:tgtEl>
                                          <p:spTgt spid="16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wipe(left)">
                                      <p:cBhvr>
                                        <p:cTn id="38" dur="500"/>
                                        <p:tgtEl>
                                          <p:spTgt spid="16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dissolve">
                                      <p:cBhvr>
                                        <p:cTn id="41"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68" grpId="0" animBg="1"/>
      <p:bldP spid="43" grpId="0"/>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 name="TextBox 3">
            <a:extLst>
              <a:ext uri="{FF2B5EF4-FFF2-40B4-BE49-F238E27FC236}">
                <a16:creationId xmlns:a16="http://schemas.microsoft.com/office/drawing/2014/main" id="{6FA53170-F7EC-A34D-8A41-984A3AC85C5B}"/>
              </a:ext>
            </a:extLst>
          </p:cNvPr>
          <p:cNvSpPr txBox="1"/>
          <p:nvPr/>
        </p:nvSpPr>
        <p:spPr>
          <a:xfrm>
            <a:off x="965915" y="4680633"/>
            <a:ext cx="6532819"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Note: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of receiver (did the receiver get my message correctly?) isn’t known to sender unless somehow communicated from receiver to sender</a:t>
            </a:r>
          </a:p>
          <a:p>
            <a:pPr marL="342900" marR="0" lvl="0" indent="-2286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that’s why we need a protocol!</a:t>
            </a:r>
          </a:p>
        </p:txBody>
      </p:sp>
      <p:sp>
        <p:nvSpPr>
          <p:cNvPr id="43" name="Text Box 16">
            <a:extLst>
              <a:ext uri="{FF2B5EF4-FFF2-40B4-BE49-F238E27FC236}">
                <a16:creationId xmlns:a16="http://schemas.microsoft.com/office/drawing/2014/main" id="{ADA65A1F-AF0E-7A4E-89E8-DE7816681B41}"/>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pic>
        <p:nvPicPr>
          <p:cNvPr id="44" name="Picture 43" descr="A shower curtain&#10;&#10;Description automatically generated">
            <a:extLst>
              <a:ext uri="{FF2B5EF4-FFF2-40B4-BE49-F238E27FC236}">
                <a16:creationId xmlns:a16="http://schemas.microsoft.com/office/drawing/2014/main" id="{AC45B1FA-8BA1-4648-AD93-40677902A5F6}"/>
              </a:ext>
            </a:extLst>
          </p:cNvPr>
          <p:cNvPicPr>
            <a:picLocks noChangeAspect="1"/>
          </p:cNvPicPr>
          <p:nvPr/>
        </p:nvPicPr>
        <p:blipFill>
          <a:blip r:embed="rId3"/>
          <a:stretch>
            <a:fillRect/>
          </a:stretch>
        </p:blipFill>
        <p:spPr>
          <a:xfrm>
            <a:off x="7333303" y="2155771"/>
            <a:ext cx="4642797" cy="4579749"/>
          </a:xfrm>
          <a:prstGeom prst="rect">
            <a:avLst/>
          </a:prstGeom>
        </p:spPr>
      </p:pic>
      <p:sp>
        <p:nvSpPr>
          <p:cNvPr id="46" name="Text Box 16">
            <a:extLst>
              <a:ext uri="{FF2B5EF4-FFF2-40B4-BE49-F238E27FC236}">
                <a16:creationId xmlns:a16="http://schemas.microsoft.com/office/drawing/2014/main" id="{D6DB0EA5-C28C-5D47-A606-CB6349A9853F}"/>
              </a:ext>
            </a:extLst>
          </p:cNvPr>
          <p:cNvSpPr txBox="1">
            <a:spLocks noChangeArrowheads="1"/>
          </p:cNvSpPr>
          <p:nvPr/>
        </p:nvSpPr>
        <p:spPr bwMode="auto">
          <a:xfrm>
            <a:off x="5459797" y="2400795"/>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7" name="Text Box 16">
            <a:extLst>
              <a:ext uri="{FF2B5EF4-FFF2-40B4-BE49-F238E27FC236}">
                <a16:creationId xmlns:a16="http://schemas.microsoft.com/office/drawing/2014/main" id="{C8AFC91C-B2AA-274D-BDE6-DBE3D808D252}"/>
              </a:ext>
            </a:extLst>
          </p:cNvPr>
          <p:cNvSpPr txBox="1">
            <a:spLocks noChangeArrowheads="1"/>
          </p:cNvSpPr>
          <p:nvPr/>
        </p:nvSpPr>
        <p:spPr bwMode="auto">
          <a:xfrm>
            <a:off x="3949171" y="3557373"/>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5" name="Slide Number Placeholder 2">
            <a:extLst>
              <a:ext uri="{FF2B5EF4-FFF2-40B4-BE49-F238E27FC236}">
                <a16:creationId xmlns:a16="http://schemas.microsoft.com/office/drawing/2014/main" id="{74821291-B2F1-5248-8BEE-C21E2CB097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49</a:t>
            </a:fld>
            <a:endParaRPr lang="en-US" dirty="0"/>
          </a:p>
        </p:txBody>
      </p:sp>
    </p:spTree>
    <p:extLst>
      <p:ext uri="{BB962C8B-B14F-4D97-AF65-F5344CB8AC3E}">
        <p14:creationId xmlns:p14="http://schemas.microsoft.com/office/powerpoint/2010/main" val="157285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dissolv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grpSp>
        <p:nvGrpSpPr>
          <p:cNvPr id="4" name="Group 3">
            <a:extLst>
              <a:ext uri="{FF2B5EF4-FFF2-40B4-BE49-F238E27FC236}">
                <a16:creationId xmlns:a16="http://schemas.microsoft.com/office/drawing/2014/main" id="{31CEA1E0-276F-284D-BD4E-42C8F1EBF3F6}"/>
              </a:ext>
            </a:extLst>
          </p:cNvPr>
          <p:cNvGrpSpPr/>
          <p:nvPr/>
        </p:nvGrpSpPr>
        <p:grpSpPr>
          <a:xfrm>
            <a:off x="6278709" y="1094882"/>
            <a:ext cx="5468536" cy="5077175"/>
            <a:chOff x="6430780" y="1365914"/>
            <a:chExt cx="5468536" cy="5077175"/>
          </a:xfrm>
        </p:grpSpPr>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8" name="Rectangle 7">
              <a:extLst>
                <a:ext uri="{FF2B5EF4-FFF2-40B4-BE49-F238E27FC236}">
                  <a16:creationId xmlns:a16="http://schemas.microsoft.com/office/drawing/2014/main" id="{9123CC0F-084C-694A-973E-DDF8B74DBB3C}"/>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526" name="Text Box 11">
              <a:extLst>
                <a:ext uri="{FF2B5EF4-FFF2-40B4-BE49-F238E27FC236}">
                  <a16:creationId xmlns:a16="http://schemas.microsoft.com/office/drawing/2014/main" id="{8933385F-1349-114E-8950-59CB886F3A0E}"/>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527" name="Rectangle 4">
              <a:extLst>
                <a:ext uri="{FF2B5EF4-FFF2-40B4-BE49-F238E27FC236}">
                  <a16:creationId xmlns:a16="http://schemas.microsoft.com/office/drawing/2014/main" id="{D8394745-F660-7141-9DD3-60B497C3EBAB}"/>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pic>
        <p:nvPicPr>
          <p:cNvPr id="5" name="Picture 4">
            <a:extLst>
              <a:ext uri="{FF2B5EF4-FFF2-40B4-BE49-F238E27FC236}">
                <a16:creationId xmlns:a16="http://schemas.microsoft.com/office/drawing/2014/main" id="{6CFAA90E-01F6-9442-8C29-5980D20B9F2E}"/>
              </a:ext>
            </a:extLst>
          </p:cNvPr>
          <p:cNvPicPr>
            <a:picLocks noChangeAspect="1"/>
          </p:cNvPicPr>
          <p:nvPr/>
        </p:nvPicPr>
        <p:blipFill>
          <a:blip r:embed="rId3"/>
          <a:stretch>
            <a:fillRect/>
          </a:stretch>
        </p:blipFill>
        <p:spPr>
          <a:xfrm>
            <a:off x="1423754" y="1415907"/>
            <a:ext cx="3622416" cy="5035158"/>
          </a:xfrm>
          <a:prstGeom prst="rect">
            <a:avLst/>
          </a:prstGeom>
        </p:spPr>
      </p:pic>
      <p:sp>
        <p:nvSpPr>
          <p:cNvPr id="6" name="Rectangle 5">
            <a:extLst>
              <a:ext uri="{FF2B5EF4-FFF2-40B4-BE49-F238E27FC236}">
                <a16:creationId xmlns:a16="http://schemas.microsoft.com/office/drawing/2014/main" id="{0C49E7E9-FAA1-6B4E-871E-EA23858B60C6}"/>
              </a:ext>
            </a:extLst>
          </p:cNvPr>
          <p:cNvSpPr/>
          <p:nvPr/>
        </p:nvSpPr>
        <p:spPr>
          <a:xfrm>
            <a:off x="6387844" y="4452079"/>
            <a:ext cx="5121782"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Slide Number Placeholder 2">
            <a:extLst>
              <a:ext uri="{FF2B5EF4-FFF2-40B4-BE49-F238E27FC236}">
                <a16:creationId xmlns:a16="http://schemas.microsoft.com/office/drawing/2014/main" id="{3D98765B-6EC7-864F-8A48-2FBCD8212BD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a:t>
            </a:fld>
            <a:endParaRPr lang="en-US" dirty="0"/>
          </a:p>
        </p:txBody>
      </p:sp>
    </p:spTree>
    <p:extLst>
      <p:ext uri="{BB962C8B-B14F-4D97-AF65-F5344CB8AC3E}">
        <p14:creationId xmlns:p14="http://schemas.microsoft.com/office/powerpoint/2010/main" val="19276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operation with no errors</a:t>
            </a:r>
            <a:endParaRPr lang="en-US" sz="4400" dirty="0"/>
          </a:p>
        </p:txBody>
      </p:sp>
      <p:sp>
        <p:nvSpPr>
          <p:cNvPr id="37" name="Oval 3">
            <a:extLst>
              <a:ext uri="{FF2B5EF4-FFF2-40B4-BE49-F238E27FC236}">
                <a16:creationId xmlns:a16="http://schemas.microsoft.com/office/drawing/2014/main" id="{20368D61-C8F9-C64D-9076-63AF0503E0F6}"/>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38" name="Text Box 4">
            <a:extLst>
              <a:ext uri="{FF2B5EF4-FFF2-40B4-BE49-F238E27FC236}">
                <a16:creationId xmlns:a16="http://schemas.microsoft.com/office/drawing/2014/main" id="{229D572B-0C64-BC4F-9787-CFDFDB4AFDBE}"/>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9" name="Text Box 5">
            <a:extLst>
              <a:ext uri="{FF2B5EF4-FFF2-40B4-BE49-F238E27FC236}">
                <a16:creationId xmlns:a16="http://schemas.microsoft.com/office/drawing/2014/main" id="{7E93FFA4-44C6-0E4F-ABD0-1688475EEC2D}"/>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 name="Line 6">
            <a:extLst>
              <a:ext uri="{FF2B5EF4-FFF2-40B4-BE49-F238E27FC236}">
                <a16:creationId xmlns:a16="http://schemas.microsoft.com/office/drawing/2014/main" id="{AAE6181D-40C5-4947-8D16-192C2CC21901}"/>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0">
            <a:extLst>
              <a:ext uri="{FF2B5EF4-FFF2-40B4-BE49-F238E27FC236}">
                <a16:creationId xmlns:a16="http://schemas.microsoft.com/office/drawing/2014/main" id="{C49AAF37-6767-EA4A-BCF2-2730B5DAFFCF}"/>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
            <a:extLst>
              <a:ext uri="{FF2B5EF4-FFF2-40B4-BE49-F238E27FC236}">
                <a16:creationId xmlns:a16="http://schemas.microsoft.com/office/drawing/2014/main" id="{F2665E42-05D1-2742-9715-0A7AB328CC68}"/>
              </a:ext>
            </a:extLst>
          </p:cNvPr>
          <p:cNvSpPr>
            <a:spLocks/>
          </p:cNvSpPr>
          <p:nvPr/>
        </p:nvSpPr>
        <p:spPr bwMode="auto">
          <a:xfrm>
            <a:off x="2856938"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4">
            <a:extLst>
              <a:ext uri="{FF2B5EF4-FFF2-40B4-BE49-F238E27FC236}">
                <a16:creationId xmlns:a16="http://schemas.microsoft.com/office/drawing/2014/main" id="{FF5156B3-5F3E-7247-9787-81C01F98AADA}"/>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Text Box 15">
            <a:extLst>
              <a:ext uri="{FF2B5EF4-FFF2-40B4-BE49-F238E27FC236}">
                <a16:creationId xmlns:a16="http://schemas.microsoft.com/office/drawing/2014/main" id="{2F0C4339-9749-3E4B-AEF3-DFBC5861C0E1}"/>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17">
            <a:extLst>
              <a:ext uri="{FF2B5EF4-FFF2-40B4-BE49-F238E27FC236}">
                <a16:creationId xmlns:a16="http://schemas.microsoft.com/office/drawing/2014/main" id="{B12405C6-9FEC-A645-ABAA-32067C853440}"/>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roup 18">
            <a:extLst>
              <a:ext uri="{FF2B5EF4-FFF2-40B4-BE49-F238E27FC236}">
                <a16:creationId xmlns:a16="http://schemas.microsoft.com/office/drawing/2014/main" id="{6469EBCB-9365-8146-9A22-EA4BFBF0E079}"/>
              </a:ext>
            </a:extLst>
          </p:cNvPr>
          <p:cNvGrpSpPr>
            <a:grpSpLocks/>
          </p:cNvGrpSpPr>
          <p:nvPr/>
        </p:nvGrpSpPr>
        <p:grpSpPr bwMode="auto">
          <a:xfrm>
            <a:off x="8325876" y="3094378"/>
            <a:ext cx="1828800" cy="257175"/>
            <a:chOff x="2222" y="3039"/>
            <a:chExt cx="1152" cy="162"/>
          </a:xfrm>
        </p:grpSpPr>
        <p:sp>
          <p:nvSpPr>
            <p:cNvPr id="53" name="Text Box 19">
              <a:extLst>
                <a:ext uri="{FF2B5EF4-FFF2-40B4-BE49-F238E27FC236}">
                  <a16:creationId xmlns:a16="http://schemas.microsoft.com/office/drawing/2014/main" id="{3A6C17B0-3CB8-BD4F-82A3-F8BBBF7760BF}"/>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21">
              <a:extLst>
                <a:ext uri="{FF2B5EF4-FFF2-40B4-BE49-F238E27FC236}">
                  <a16:creationId xmlns:a16="http://schemas.microsoft.com/office/drawing/2014/main" id="{7262AE28-C6B2-7A4B-B2BF-40A0797B4995}"/>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6" name="Group 22">
            <a:extLst>
              <a:ext uri="{FF2B5EF4-FFF2-40B4-BE49-F238E27FC236}">
                <a16:creationId xmlns:a16="http://schemas.microsoft.com/office/drawing/2014/main" id="{E9E74661-52F5-5E48-982A-52E52A35DC45}"/>
              </a:ext>
            </a:extLst>
          </p:cNvPr>
          <p:cNvGrpSpPr>
            <a:grpSpLocks/>
          </p:cNvGrpSpPr>
          <p:nvPr/>
        </p:nvGrpSpPr>
        <p:grpSpPr bwMode="auto">
          <a:xfrm>
            <a:off x="4044388" y="2362543"/>
            <a:ext cx="1074738" cy="962025"/>
            <a:chOff x="1540" y="2116"/>
            <a:chExt cx="677" cy="606"/>
          </a:xfrm>
        </p:grpSpPr>
        <p:sp>
          <p:nvSpPr>
            <p:cNvPr id="57" name="Oval 23">
              <a:extLst>
                <a:ext uri="{FF2B5EF4-FFF2-40B4-BE49-F238E27FC236}">
                  <a16:creationId xmlns:a16="http://schemas.microsoft.com/office/drawing/2014/main" id="{8D34CBBE-DA94-E64E-9580-4F3F4131C86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58" name="Text Box 24">
              <a:extLst>
                <a:ext uri="{FF2B5EF4-FFF2-40B4-BE49-F238E27FC236}">
                  <a16:creationId xmlns:a16="http://schemas.microsoft.com/office/drawing/2014/main" id="{1B4A0021-CFA3-4E40-B284-73C34108A342}"/>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9" name="Freeform 25">
            <a:extLst>
              <a:ext uri="{FF2B5EF4-FFF2-40B4-BE49-F238E27FC236}">
                <a16:creationId xmlns:a16="http://schemas.microsoft.com/office/drawing/2014/main" id="{3DB66570-2E6B-DB42-959E-FB21F91FD83C}"/>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Oval 26">
            <a:extLst>
              <a:ext uri="{FF2B5EF4-FFF2-40B4-BE49-F238E27FC236}">
                <a16:creationId xmlns:a16="http://schemas.microsoft.com/office/drawing/2014/main" id="{8A47B34C-876C-9A40-BB81-39CFF157E854}"/>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61" name="Text Box 27">
            <a:extLst>
              <a:ext uri="{FF2B5EF4-FFF2-40B4-BE49-F238E27FC236}">
                <a16:creationId xmlns:a16="http://schemas.microsoft.com/office/drawing/2014/main" id="{D69029E6-5338-FD44-BC15-0BA8A98F15B0}"/>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2" name="Freeform 28">
            <a:extLst>
              <a:ext uri="{FF2B5EF4-FFF2-40B4-BE49-F238E27FC236}">
                <a16:creationId xmlns:a16="http://schemas.microsoft.com/office/drawing/2014/main" id="{062C8ABB-D477-0442-96DB-AF4A7A380558}"/>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3" name="Group 29">
            <a:extLst>
              <a:ext uri="{FF2B5EF4-FFF2-40B4-BE49-F238E27FC236}">
                <a16:creationId xmlns:a16="http://schemas.microsoft.com/office/drawing/2014/main" id="{824EB22B-3441-BB4C-9908-EA5200566BEF}"/>
              </a:ext>
            </a:extLst>
          </p:cNvPr>
          <p:cNvGrpSpPr>
            <a:grpSpLocks/>
          </p:cNvGrpSpPr>
          <p:nvPr/>
        </p:nvGrpSpPr>
        <p:grpSpPr bwMode="auto">
          <a:xfrm>
            <a:off x="2101288" y="2306981"/>
            <a:ext cx="1333500" cy="1004887"/>
            <a:chOff x="220" y="1365"/>
            <a:chExt cx="840" cy="633"/>
          </a:xfrm>
        </p:grpSpPr>
        <p:sp>
          <p:nvSpPr>
            <p:cNvPr id="64" name="Line 30">
              <a:extLst>
                <a:ext uri="{FF2B5EF4-FFF2-40B4-BE49-F238E27FC236}">
                  <a16:creationId xmlns:a16="http://schemas.microsoft.com/office/drawing/2014/main" id="{E482CA24-27A0-084A-87D9-E941B0A259BA}"/>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Oval 31">
              <a:extLst>
                <a:ext uri="{FF2B5EF4-FFF2-40B4-BE49-F238E27FC236}">
                  <a16:creationId xmlns:a16="http://schemas.microsoft.com/office/drawing/2014/main" id="{B1FC38D6-025E-7842-ADA7-35FDE217EA4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grpSp>
        <p:nvGrpSpPr>
          <p:cNvPr id="66" name="Group 32">
            <a:extLst>
              <a:ext uri="{FF2B5EF4-FFF2-40B4-BE49-F238E27FC236}">
                <a16:creationId xmlns:a16="http://schemas.microsoft.com/office/drawing/2014/main" id="{5BBC5929-B4AB-D94E-9C05-8B8E4E50A932}"/>
              </a:ext>
            </a:extLst>
          </p:cNvPr>
          <p:cNvGrpSpPr>
            <a:grpSpLocks/>
          </p:cNvGrpSpPr>
          <p:nvPr/>
        </p:nvGrpSpPr>
        <p:grpSpPr bwMode="auto">
          <a:xfrm>
            <a:off x="8086163" y="3637306"/>
            <a:ext cx="1414463" cy="1033462"/>
            <a:chOff x="3990" y="2203"/>
            <a:chExt cx="891" cy="651"/>
          </a:xfrm>
        </p:grpSpPr>
        <p:sp>
          <p:nvSpPr>
            <p:cNvPr id="67" name="Line 33">
              <a:extLst>
                <a:ext uri="{FF2B5EF4-FFF2-40B4-BE49-F238E27FC236}">
                  <a16:creationId xmlns:a16="http://schemas.microsoft.com/office/drawing/2014/main" id="{C8C95C30-694C-3343-9A2B-29D823BB5369}"/>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Oval 34">
              <a:extLst>
                <a:ext uri="{FF2B5EF4-FFF2-40B4-BE49-F238E27FC236}">
                  <a16:creationId xmlns:a16="http://schemas.microsoft.com/office/drawing/2014/main" id="{9CF26F83-62A4-774B-95EC-D614996A7AD6}"/>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69" name="Text Box 35">
            <a:extLst>
              <a:ext uri="{FF2B5EF4-FFF2-40B4-BE49-F238E27FC236}">
                <a16:creationId xmlns:a16="http://schemas.microsoft.com/office/drawing/2014/main" id="{4F145C19-20CA-7145-8B2A-77BEB54A39E8}"/>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0" name="Line 36">
            <a:extLst>
              <a:ext uri="{FF2B5EF4-FFF2-40B4-BE49-F238E27FC236}">
                <a16:creationId xmlns:a16="http://schemas.microsoft.com/office/drawing/2014/main" id="{26143F76-F1DE-F740-8D25-07F17B3B05D6}"/>
              </a:ext>
            </a:extLst>
          </p:cNvPr>
          <p:cNvSpPr>
            <a:spLocks noChangeShapeType="1"/>
          </p:cNvSpPr>
          <p:nvPr/>
        </p:nvSpPr>
        <p:spPr bwMode="auto">
          <a:xfrm>
            <a:off x="2763276"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71" name="Freeform 37">
            <a:extLst>
              <a:ext uri="{FF2B5EF4-FFF2-40B4-BE49-F238E27FC236}">
                <a16:creationId xmlns:a16="http://schemas.microsoft.com/office/drawing/2014/main" id="{58B7878D-57FD-8A41-8E7B-6BF34CB3A771}"/>
              </a:ext>
            </a:extLst>
          </p:cNvPr>
          <p:cNvSpPr>
            <a:spLocks/>
          </p:cNvSpPr>
          <p:nvPr/>
        </p:nvSpPr>
        <p:spPr bwMode="auto">
          <a:xfrm>
            <a:off x="2763276" y="2146642"/>
            <a:ext cx="7148415" cy="2944699"/>
          </a:xfrm>
          <a:custGeom>
            <a:avLst/>
            <a:gdLst>
              <a:gd name="T0" fmla="*/ 0 w 4219"/>
              <a:gd name="T1" fmla="*/ 2147483647 h 1928"/>
              <a:gd name="T2" fmla="*/ 2147483647 w 4219"/>
              <a:gd name="T3" fmla="*/ 0 h 1928"/>
              <a:gd name="T4" fmla="*/ 2147483647 w 4219"/>
              <a:gd name="T5" fmla="*/ 2147483647 h 1928"/>
              <a:gd name="T6" fmla="*/ 2147483647 w 4219"/>
              <a:gd name="T7" fmla="*/ 2147483647 h 1928"/>
              <a:gd name="T8" fmla="*/ 0 60000 65536"/>
              <a:gd name="T9" fmla="*/ 0 60000 65536"/>
              <a:gd name="T10" fmla="*/ 0 60000 65536"/>
              <a:gd name="T11" fmla="*/ 0 60000 65536"/>
              <a:gd name="connsiteX0" fmla="*/ 0 w 10000"/>
              <a:gd name="connsiteY0" fmla="*/ 52 h 10000"/>
              <a:gd name="connsiteX1" fmla="*/ 2377 w 10000"/>
              <a:gd name="connsiteY1" fmla="*/ 0 h 10000"/>
              <a:gd name="connsiteX2" fmla="*/ 8009 w 10000"/>
              <a:gd name="connsiteY2" fmla="*/ 9621 h 10000"/>
              <a:gd name="connsiteX3" fmla="*/ 10000 w 10000"/>
              <a:gd name="connsiteY3" fmla="*/ 10000 h 10000"/>
              <a:gd name="connsiteX0" fmla="*/ 0 w 10673"/>
              <a:gd name="connsiteY0" fmla="*/ 52 h 9621"/>
              <a:gd name="connsiteX1" fmla="*/ 2377 w 10673"/>
              <a:gd name="connsiteY1" fmla="*/ 0 h 9621"/>
              <a:gd name="connsiteX2" fmla="*/ 8009 w 10673"/>
              <a:gd name="connsiteY2" fmla="*/ 9621 h 9621"/>
              <a:gd name="connsiteX3" fmla="*/ 10673 w 10673"/>
              <a:gd name="connsiteY3" fmla="*/ 9621 h 9621"/>
            </a:gdLst>
            <a:ahLst/>
            <a:cxnLst>
              <a:cxn ang="0">
                <a:pos x="connsiteX0" y="connsiteY0"/>
              </a:cxn>
              <a:cxn ang="0">
                <a:pos x="connsiteX1" y="connsiteY1"/>
              </a:cxn>
              <a:cxn ang="0">
                <a:pos x="connsiteX2" y="connsiteY2"/>
              </a:cxn>
              <a:cxn ang="0">
                <a:pos x="connsiteX3" y="connsiteY3"/>
              </a:cxn>
            </a:cxnLst>
            <a:rect l="l" t="t" r="r" b="b"/>
            <a:pathLst>
              <a:path w="10673" h="9621">
                <a:moveTo>
                  <a:pt x="0" y="52"/>
                </a:moveTo>
                <a:lnTo>
                  <a:pt x="2377" y="0"/>
                </a:lnTo>
                <a:lnTo>
                  <a:pt x="8009" y="9621"/>
                </a:lnTo>
                <a:lnTo>
                  <a:pt x="10673" y="962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2" name="Group 38">
            <a:extLst>
              <a:ext uri="{FF2B5EF4-FFF2-40B4-BE49-F238E27FC236}">
                <a16:creationId xmlns:a16="http://schemas.microsoft.com/office/drawing/2014/main" id="{81979E69-43B0-224E-AEE7-932D8FB25EC5}"/>
              </a:ext>
            </a:extLst>
          </p:cNvPr>
          <p:cNvGrpSpPr>
            <a:grpSpLocks/>
          </p:cNvGrpSpPr>
          <p:nvPr/>
        </p:nvGrpSpPr>
        <p:grpSpPr bwMode="auto">
          <a:xfrm>
            <a:off x="2099701" y="2306981"/>
            <a:ext cx="1333500" cy="1004887"/>
            <a:chOff x="220" y="1365"/>
            <a:chExt cx="840" cy="633"/>
          </a:xfrm>
        </p:grpSpPr>
        <p:sp>
          <p:nvSpPr>
            <p:cNvPr id="73" name="Line 39">
              <a:extLst>
                <a:ext uri="{FF2B5EF4-FFF2-40B4-BE49-F238E27FC236}">
                  <a16:creationId xmlns:a16="http://schemas.microsoft.com/office/drawing/2014/main" id="{021756D2-A025-CF41-A055-C96F4929A19F}"/>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Oval 40">
              <a:extLst>
                <a:ext uri="{FF2B5EF4-FFF2-40B4-BE49-F238E27FC236}">
                  <a16:creationId xmlns:a16="http://schemas.microsoft.com/office/drawing/2014/main" id="{34F50062-00A1-4541-B9F4-BEF323F05F2D}"/>
                </a:ext>
              </a:extLst>
            </p:cNvPr>
            <p:cNvSpPr>
              <a:spLocks noChangeArrowheads="1"/>
            </p:cNvSpPr>
            <p:nvPr/>
          </p:nvSpPr>
          <p:spPr bwMode="auto">
            <a:xfrm>
              <a:off x="439" y="1392"/>
              <a:ext cx="621" cy="606"/>
            </a:xfrm>
            <a:prstGeom prst="ellipse">
              <a:avLst/>
            </a:prstGeom>
            <a:noFill/>
            <a:ln w="38100">
              <a:solidFill>
                <a:schemeClr val="tx2"/>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08" name="Oval 41">
            <a:extLst>
              <a:ext uri="{FF2B5EF4-FFF2-40B4-BE49-F238E27FC236}">
                <a16:creationId xmlns:a16="http://schemas.microsoft.com/office/drawing/2014/main" id="{9AEB6601-DAB8-A041-9DF0-30C886DDBE6D}"/>
              </a:ext>
            </a:extLst>
          </p:cNvPr>
          <p:cNvSpPr>
            <a:spLocks noChangeArrowheads="1"/>
          </p:cNvSpPr>
          <p:nvPr/>
        </p:nvSpPr>
        <p:spPr bwMode="auto">
          <a:xfrm>
            <a:off x="4084076"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09" name="Line 42">
            <a:extLst>
              <a:ext uri="{FF2B5EF4-FFF2-40B4-BE49-F238E27FC236}">
                <a16:creationId xmlns:a16="http://schemas.microsoft.com/office/drawing/2014/main" id="{2CE2B382-7E31-324B-8E6C-07DE61767B89}"/>
              </a:ext>
            </a:extLst>
          </p:cNvPr>
          <p:cNvSpPr>
            <a:spLocks noChangeShapeType="1"/>
          </p:cNvSpPr>
          <p:nvPr/>
        </p:nvSpPr>
        <p:spPr bwMode="auto">
          <a:xfrm flipH="1">
            <a:off x="8013138"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43">
            <a:extLst>
              <a:ext uri="{FF2B5EF4-FFF2-40B4-BE49-F238E27FC236}">
                <a16:creationId xmlns:a16="http://schemas.microsoft.com/office/drawing/2014/main" id="{A4E624BD-18B7-E144-8B12-E9F34C001BC1}"/>
              </a:ext>
            </a:extLst>
          </p:cNvPr>
          <p:cNvSpPr>
            <a:spLocks/>
          </p:cNvSpPr>
          <p:nvPr/>
        </p:nvSpPr>
        <p:spPr bwMode="auto">
          <a:xfrm>
            <a:off x="2122306" y="3871617"/>
            <a:ext cx="7452932" cy="2415225"/>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684 h 10684"/>
              <a:gd name="connsiteX1" fmla="*/ 7676 w 10000"/>
              <a:gd name="connsiteY1" fmla="*/ 10684 h 10684"/>
              <a:gd name="connsiteX2" fmla="*/ 4167 w 10000"/>
              <a:gd name="connsiteY2" fmla="*/ 0 h 10684"/>
              <a:gd name="connsiteX3" fmla="*/ 0 w 10000"/>
              <a:gd name="connsiteY3" fmla="*/ 684 h 10684"/>
              <a:gd name="connsiteX0" fmla="*/ 11178 w 11178"/>
              <a:gd name="connsiteY0" fmla="*/ 10684 h 10684"/>
              <a:gd name="connsiteX1" fmla="*/ 8854 w 11178"/>
              <a:gd name="connsiteY1" fmla="*/ 10684 h 10684"/>
              <a:gd name="connsiteX2" fmla="*/ 5345 w 11178"/>
              <a:gd name="connsiteY2" fmla="*/ 0 h 10684"/>
              <a:gd name="connsiteX3" fmla="*/ 0 w 11178"/>
              <a:gd name="connsiteY3" fmla="*/ 0 h 10684"/>
            </a:gdLst>
            <a:ahLst/>
            <a:cxnLst>
              <a:cxn ang="0">
                <a:pos x="connsiteX0" y="connsiteY0"/>
              </a:cxn>
              <a:cxn ang="0">
                <a:pos x="connsiteX1" y="connsiteY1"/>
              </a:cxn>
              <a:cxn ang="0">
                <a:pos x="connsiteX2" y="connsiteY2"/>
              </a:cxn>
              <a:cxn ang="0">
                <a:pos x="connsiteX3" y="connsiteY3"/>
              </a:cxn>
            </a:cxnLst>
            <a:rect l="l" t="t" r="r" b="b"/>
            <a:pathLst>
              <a:path w="11178" h="10684">
                <a:moveTo>
                  <a:pt x="11178" y="10684"/>
                </a:moveTo>
                <a:lnTo>
                  <a:pt x="8854" y="10684"/>
                </a:lnTo>
                <a:lnTo>
                  <a:pt x="5345"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11" name="Group 44">
            <a:extLst>
              <a:ext uri="{FF2B5EF4-FFF2-40B4-BE49-F238E27FC236}">
                <a16:creationId xmlns:a16="http://schemas.microsoft.com/office/drawing/2014/main" id="{433B53F6-3987-AD43-823C-811301531A05}"/>
              </a:ext>
            </a:extLst>
          </p:cNvPr>
          <p:cNvGrpSpPr>
            <a:grpSpLocks/>
          </p:cNvGrpSpPr>
          <p:nvPr/>
        </p:nvGrpSpPr>
        <p:grpSpPr bwMode="auto">
          <a:xfrm>
            <a:off x="2099701" y="2306981"/>
            <a:ext cx="1333500" cy="1004887"/>
            <a:chOff x="220" y="1365"/>
            <a:chExt cx="840" cy="633"/>
          </a:xfrm>
        </p:grpSpPr>
        <p:sp>
          <p:nvSpPr>
            <p:cNvPr id="112" name="Line 45">
              <a:extLst>
                <a:ext uri="{FF2B5EF4-FFF2-40B4-BE49-F238E27FC236}">
                  <a16:creationId xmlns:a16="http://schemas.microsoft.com/office/drawing/2014/main" id="{4591E5D8-8C29-B847-85FE-27EBA5053B7E}"/>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Oval 46">
              <a:extLst>
                <a:ext uri="{FF2B5EF4-FFF2-40B4-BE49-F238E27FC236}">
                  <a16:creationId xmlns:a16="http://schemas.microsoft.com/office/drawing/2014/main" id="{611A2C5D-AEE6-DD42-9AF5-7922552584D9}"/>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14" name="Oval 47">
            <a:extLst>
              <a:ext uri="{FF2B5EF4-FFF2-40B4-BE49-F238E27FC236}">
                <a16:creationId xmlns:a16="http://schemas.microsoft.com/office/drawing/2014/main" id="{14740803-52CF-044E-A44B-1C3382FD69A9}"/>
              </a:ext>
            </a:extLst>
          </p:cNvPr>
          <p:cNvSpPr>
            <a:spLocks noChangeArrowheads="1"/>
          </p:cNvSpPr>
          <p:nvPr/>
        </p:nvSpPr>
        <p:spPr bwMode="auto">
          <a:xfrm>
            <a:off x="4080901" y="2367306"/>
            <a:ext cx="985837" cy="962025"/>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7" name="Text Box 16">
            <a:extLst>
              <a:ext uri="{FF2B5EF4-FFF2-40B4-BE49-F238E27FC236}">
                <a16:creationId xmlns:a16="http://schemas.microsoft.com/office/drawing/2014/main" id="{4960424F-A39C-9F48-B10B-6B92058EBF5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8" name="Text Box 20">
            <a:extLst>
              <a:ext uri="{FF2B5EF4-FFF2-40B4-BE49-F238E27FC236}">
                <a16:creationId xmlns:a16="http://schemas.microsoft.com/office/drawing/2014/main" id="{F83C8E12-3B9E-D846-B39E-2D62F350B930}"/>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4" name="Group 123">
            <a:extLst>
              <a:ext uri="{FF2B5EF4-FFF2-40B4-BE49-F238E27FC236}">
                <a16:creationId xmlns:a16="http://schemas.microsoft.com/office/drawing/2014/main" id="{CC5AC3F7-1DB3-CE4F-B0C7-F20072FBA703}"/>
              </a:ext>
            </a:extLst>
          </p:cNvPr>
          <p:cNvGrpSpPr/>
          <p:nvPr/>
        </p:nvGrpSpPr>
        <p:grpSpPr>
          <a:xfrm>
            <a:off x="2271408" y="3285357"/>
            <a:ext cx="3548062" cy="989290"/>
            <a:chOff x="2270357" y="3283338"/>
            <a:chExt cx="3548062" cy="989290"/>
          </a:xfrm>
        </p:grpSpPr>
        <p:sp>
          <p:nvSpPr>
            <p:cNvPr id="125" name="Freeform 11">
              <a:extLst>
                <a:ext uri="{FF2B5EF4-FFF2-40B4-BE49-F238E27FC236}">
                  <a16:creationId xmlns:a16="http://schemas.microsoft.com/office/drawing/2014/main" id="{1ECBB11C-9731-AE49-85C4-CC54A9C37108}"/>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26" name="Group 125">
              <a:extLst>
                <a:ext uri="{FF2B5EF4-FFF2-40B4-BE49-F238E27FC236}">
                  <a16:creationId xmlns:a16="http://schemas.microsoft.com/office/drawing/2014/main" id="{803199FB-D06E-3542-B988-7EB9CD9168D8}"/>
                </a:ext>
              </a:extLst>
            </p:cNvPr>
            <p:cNvGrpSpPr/>
            <p:nvPr/>
          </p:nvGrpSpPr>
          <p:grpSpPr>
            <a:xfrm>
              <a:off x="2270357" y="3545923"/>
              <a:ext cx="3548062" cy="726705"/>
              <a:chOff x="2270357" y="3545923"/>
              <a:chExt cx="3548062" cy="726705"/>
            </a:xfrm>
          </p:grpSpPr>
          <p:sp>
            <p:nvSpPr>
              <p:cNvPr id="127" name="Text Box 12">
                <a:extLst>
                  <a:ext uri="{FF2B5EF4-FFF2-40B4-BE49-F238E27FC236}">
                    <a16:creationId xmlns:a16="http://schemas.microsoft.com/office/drawing/2014/main" id="{E0CFEDE3-2A91-2845-ABA4-C03E7492EE81}"/>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3">
                <a:extLst>
                  <a:ext uri="{FF2B5EF4-FFF2-40B4-BE49-F238E27FC236}">
                    <a16:creationId xmlns:a16="http://schemas.microsoft.com/office/drawing/2014/main" id="{332EC257-20A6-9B48-A641-8E69142E58DC}"/>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Text Box 48">
                <a:extLst>
                  <a:ext uri="{FF2B5EF4-FFF2-40B4-BE49-F238E27FC236}">
                    <a16:creationId xmlns:a16="http://schemas.microsoft.com/office/drawing/2014/main" id="{BC7A4A01-571A-C94B-BAEC-EA73E5A39295}"/>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grpSp>
        <p:nvGrpSpPr>
          <p:cNvPr id="130" name="Group 129">
            <a:extLst>
              <a:ext uri="{FF2B5EF4-FFF2-40B4-BE49-F238E27FC236}">
                <a16:creationId xmlns:a16="http://schemas.microsoft.com/office/drawing/2014/main" id="{5E324CA8-B37F-8C4E-9533-D4557801C16E}"/>
              </a:ext>
            </a:extLst>
          </p:cNvPr>
          <p:cNvGrpSpPr/>
          <p:nvPr/>
        </p:nvGrpSpPr>
        <p:grpSpPr>
          <a:xfrm>
            <a:off x="8049650" y="5037504"/>
            <a:ext cx="4142349" cy="933582"/>
            <a:chOff x="8049650" y="5037504"/>
            <a:chExt cx="4142349" cy="933582"/>
          </a:xfrm>
        </p:grpSpPr>
        <p:sp>
          <p:nvSpPr>
            <p:cNvPr id="131" name="Text Box 7">
              <a:extLst>
                <a:ext uri="{FF2B5EF4-FFF2-40B4-BE49-F238E27FC236}">
                  <a16:creationId xmlns:a16="http://schemas.microsoft.com/office/drawing/2014/main" id="{723DBA89-E099-1146-9344-FD97D358659B}"/>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8">
              <a:extLst>
                <a:ext uri="{FF2B5EF4-FFF2-40B4-BE49-F238E27FC236}">
                  <a16:creationId xmlns:a16="http://schemas.microsoft.com/office/drawing/2014/main" id="{05CEFA42-064E-3142-841C-4AC47C36BCC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9">
              <a:extLst>
                <a:ext uri="{FF2B5EF4-FFF2-40B4-BE49-F238E27FC236}">
                  <a16:creationId xmlns:a16="http://schemas.microsoft.com/office/drawing/2014/main" id="{0872816E-A3BC-B14C-B375-097293AE6178}"/>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Text Box 19">
            <a:extLst>
              <a:ext uri="{FF2B5EF4-FFF2-40B4-BE49-F238E27FC236}">
                <a16:creationId xmlns:a16="http://schemas.microsoft.com/office/drawing/2014/main" id="{55D8DBB5-D62B-EB4E-B678-676582C50DB5}"/>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35" name="Text Box 20">
            <a:extLst>
              <a:ext uri="{FF2B5EF4-FFF2-40B4-BE49-F238E27FC236}">
                <a16:creationId xmlns:a16="http://schemas.microsoft.com/office/drawing/2014/main" id="{6A4DBB19-70E8-BE4F-86ED-46D7FF5489BB}"/>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74" name="Text Box 16">
            <a:extLst>
              <a:ext uri="{FF2B5EF4-FFF2-40B4-BE49-F238E27FC236}">
                <a16:creationId xmlns:a16="http://schemas.microsoft.com/office/drawing/2014/main" id="{312C203B-3A0A-BD4E-8578-6F37A2E7EB8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5" name="Slide Number Placeholder 2">
            <a:extLst>
              <a:ext uri="{FF2B5EF4-FFF2-40B4-BE49-F238E27FC236}">
                <a16:creationId xmlns:a16="http://schemas.microsoft.com/office/drawing/2014/main" id="{70847C17-240C-8943-BAC9-8DEDA07FFF5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50</a:t>
            </a:fld>
            <a:endParaRPr lang="en-US" dirty="0"/>
          </a:p>
        </p:txBody>
      </p:sp>
    </p:spTree>
    <p:extLst>
      <p:ext uri="{BB962C8B-B14F-4D97-AF65-F5344CB8AC3E}">
        <p14:creationId xmlns:p14="http://schemas.microsoft.com/office/powerpoint/2010/main" val="74147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dissolv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dissolv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animEffect transition="in" filter="wipe(up)">
                                      <p:cBhvr>
                                        <p:cTn id="17" dur="1000"/>
                                        <p:tgtEl>
                                          <p:spTgt spid="70"/>
                                        </p:tgtEl>
                                      </p:cBhvr>
                                    </p:animEffect>
                                  </p:childTnLst>
                                  <p:subTnLst>
                                    <p:set>
                                      <p:cBhvr override="childStyle">
                                        <p:cTn dur="1" fill="hold" display="0" masterRel="nextClick" afterEffect="1"/>
                                        <p:tgtEl>
                                          <p:spTgt spid="7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10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animEffect transition="in" filter="wipe(up)">
                                      <p:cBhvr>
                                        <p:cTn id="31" dur="1000"/>
                                        <p:tgtEl>
                                          <p:spTgt spid="109"/>
                                        </p:tgtEl>
                                      </p:cBhvr>
                                    </p:animEffect>
                                  </p:childTnLst>
                                  <p:subTnLst>
                                    <p:set>
                                      <p:cBhvr override="childStyle">
                                        <p:cTn dur="1" fill="hold" display="0" masterRel="nextClick" afterEffect="1"/>
                                        <p:tgtEl>
                                          <p:spTgt spid="10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right)">
                                      <p:cBhvr>
                                        <p:cTn id="36" dur="1000"/>
                                        <p:tgtEl>
                                          <p:spTgt spid="110"/>
                                        </p:tgtEl>
                                      </p:cBhvr>
                                    </p:animEffect>
                                  </p:childTnLst>
                                  <p:subTnLst>
                                    <p:set>
                                      <p:cBhvr override="childStyle">
                                        <p:cTn dur="1" fill="hold" display="0" masterRel="sameClick" afterEffect="1">
                                          <p:stCondLst>
                                            <p:cond evt="end" delay="0">
                                              <p:tn val="34"/>
                                            </p:cond>
                                          </p:stCondLst>
                                        </p:cTn>
                                        <p:tgtEl>
                                          <p:spTgt spid="110"/>
                                        </p:tgtEl>
                                        <p:attrNameLst>
                                          <p:attrName>style.visibility</p:attrName>
                                        </p:attrNameLst>
                                      </p:cBhvr>
                                      <p:to>
                                        <p:strVal val="hidden"/>
                                      </p:to>
                                    </p:set>
                                  </p:subTnLst>
                                </p:cTn>
                              </p:par>
                            </p:childTnLst>
                          </p:cTn>
                        </p:par>
                        <p:par>
                          <p:cTn id="37" fill="hold">
                            <p:stCondLst>
                              <p:cond delay="1000"/>
                            </p:stCondLst>
                            <p:childTnLst>
                              <p:par>
                                <p:cTn id="38" presetID="1" presetClass="entr" presetSubtype="0" fill="hold" nodeType="afterEffect">
                                  <p:stCondLst>
                                    <p:cond delay="0"/>
                                  </p:stCondLst>
                                  <p:childTnLst>
                                    <p:set>
                                      <p:cBhvr>
                                        <p:cTn id="39" dur="1" fill="hold">
                                          <p:stCondLst>
                                            <p:cond delay="0"/>
                                          </p:stCondLst>
                                        </p:cTn>
                                        <p:tgtEl>
                                          <p:spTgt spid="11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4"/>
                                        </p:tgtEl>
                                        <p:attrNameLst>
                                          <p:attrName>style.visibility</p:attrName>
                                        </p:attrNameLst>
                                      </p:cBhvr>
                                      <p:to>
                                        <p:strVal val="visible"/>
                                      </p:to>
                                    </p:set>
                                  </p:childTnLst>
                                </p:cTn>
                              </p:par>
                              <p:par>
                                <p:cTn id="42" presetID="1" presetClass="entr" presetSubtype="0" fill="hold" grpId="1" nodeType="withEffect">
                                  <p:stCondLst>
                                    <p:cond delay="0"/>
                                  </p:stCondLst>
                                  <p:childTnLst>
                                    <p:set>
                                      <p:cBhvr>
                                        <p:cTn id="43"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14" grpId="0" animBg="1"/>
      <p:bldP spid="114" grpId="1"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corrupted packet scenario</a:t>
            </a:r>
            <a:endParaRPr lang="en-US" sz="4400" dirty="0"/>
          </a:p>
        </p:txBody>
      </p:sp>
      <p:sp>
        <p:nvSpPr>
          <p:cNvPr id="133" name="Oval 3">
            <a:extLst>
              <a:ext uri="{FF2B5EF4-FFF2-40B4-BE49-F238E27FC236}">
                <a16:creationId xmlns:a16="http://schemas.microsoft.com/office/drawing/2014/main" id="{69A00FB9-348A-D448-9793-795F22B57161}"/>
              </a:ext>
            </a:extLst>
          </p:cNvPr>
          <p:cNvSpPr>
            <a:spLocks noChangeArrowheads="1"/>
          </p:cNvSpPr>
          <p:nvPr/>
        </p:nvSpPr>
        <p:spPr bwMode="auto">
          <a:xfrm>
            <a:off x="2448440"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4" name="Text Box 4">
            <a:extLst>
              <a:ext uri="{FF2B5EF4-FFF2-40B4-BE49-F238E27FC236}">
                <a16:creationId xmlns:a16="http://schemas.microsoft.com/office/drawing/2014/main" id="{77096BA8-8AE7-EA4F-B0FD-7469803EAB64}"/>
              </a:ext>
            </a:extLst>
          </p:cNvPr>
          <p:cNvSpPr txBox="1">
            <a:spLocks noChangeArrowheads="1"/>
          </p:cNvSpPr>
          <p:nvPr/>
        </p:nvSpPr>
        <p:spPr bwMode="auto">
          <a:xfrm>
            <a:off x="2346840"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5" name="Text Box 5">
            <a:extLst>
              <a:ext uri="{FF2B5EF4-FFF2-40B4-BE49-F238E27FC236}">
                <a16:creationId xmlns:a16="http://schemas.microsoft.com/office/drawing/2014/main" id="{D6DC2F34-5901-DE44-A6E9-F9649709412A}"/>
              </a:ext>
            </a:extLst>
          </p:cNvPr>
          <p:cNvSpPr txBox="1">
            <a:spLocks noChangeArrowheads="1"/>
          </p:cNvSpPr>
          <p:nvPr/>
        </p:nvSpPr>
        <p:spPr bwMode="auto">
          <a:xfrm>
            <a:off x="2756415"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6" name="Line 6">
            <a:extLst>
              <a:ext uri="{FF2B5EF4-FFF2-40B4-BE49-F238E27FC236}">
                <a16:creationId xmlns:a16="http://schemas.microsoft.com/office/drawing/2014/main" id="{D357F502-19B9-7A40-B1E5-CD7250CA97C6}"/>
              </a:ext>
            </a:extLst>
          </p:cNvPr>
          <p:cNvSpPr>
            <a:spLocks noChangeShapeType="1"/>
          </p:cNvSpPr>
          <p:nvPr/>
        </p:nvSpPr>
        <p:spPr bwMode="auto">
          <a:xfrm>
            <a:off x="2861190"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10">
            <a:extLst>
              <a:ext uri="{FF2B5EF4-FFF2-40B4-BE49-F238E27FC236}">
                <a16:creationId xmlns:a16="http://schemas.microsoft.com/office/drawing/2014/main" id="{3ADC35A3-77A4-3D42-9882-FB506CCCFA61}"/>
              </a:ext>
            </a:extLst>
          </p:cNvPr>
          <p:cNvSpPr>
            <a:spLocks/>
          </p:cNvSpPr>
          <p:nvPr/>
        </p:nvSpPr>
        <p:spPr bwMode="auto">
          <a:xfrm flipV="1">
            <a:off x="2808802"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Freeform 11">
            <a:extLst>
              <a:ext uri="{FF2B5EF4-FFF2-40B4-BE49-F238E27FC236}">
                <a16:creationId xmlns:a16="http://schemas.microsoft.com/office/drawing/2014/main" id="{3907903E-8186-0B48-B29F-40C6FD559F99}"/>
              </a:ext>
            </a:extLst>
          </p:cNvPr>
          <p:cNvSpPr>
            <a:spLocks/>
          </p:cNvSpPr>
          <p:nvPr/>
        </p:nvSpPr>
        <p:spPr bwMode="auto">
          <a:xfrm>
            <a:off x="2856427"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Freeform 14">
            <a:extLst>
              <a:ext uri="{FF2B5EF4-FFF2-40B4-BE49-F238E27FC236}">
                <a16:creationId xmlns:a16="http://schemas.microsoft.com/office/drawing/2014/main" id="{C5D67D61-82E5-5642-B2D5-452A20671145}"/>
              </a:ext>
            </a:extLst>
          </p:cNvPr>
          <p:cNvSpPr>
            <a:spLocks/>
          </p:cNvSpPr>
          <p:nvPr/>
        </p:nvSpPr>
        <p:spPr bwMode="auto">
          <a:xfrm>
            <a:off x="5004315"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Text Box 15">
            <a:extLst>
              <a:ext uri="{FF2B5EF4-FFF2-40B4-BE49-F238E27FC236}">
                <a16:creationId xmlns:a16="http://schemas.microsoft.com/office/drawing/2014/main" id="{7BABC5B8-9BD6-F145-8E9A-0912B8AEEF10}"/>
              </a:ext>
            </a:extLst>
          </p:cNvPr>
          <p:cNvSpPr txBox="1">
            <a:spLocks noChangeArrowheads="1"/>
          </p:cNvSpPr>
          <p:nvPr/>
        </p:nvSpPr>
        <p:spPr bwMode="auto">
          <a:xfrm>
            <a:off x="5313877"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Text Box 16">
            <a:extLst>
              <a:ext uri="{FF2B5EF4-FFF2-40B4-BE49-F238E27FC236}">
                <a16:creationId xmlns:a16="http://schemas.microsoft.com/office/drawing/2014/main" id="{BE38BF73-5EF1-6B42-B012-9E244200F5F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17">
            <a:extLst>
              <a:ext uri="{FF2B5EF4-FFF2-40B4-BE49-F238E27FC236}">
                <a16:creationId xmlns:a16="http://schemas.microsoft.com/office/drawing/2014/main" id="{6082D473-667E-D744-BD55-1C35E0FE8710}"/>
              </a:ext>
            </a:extLst>
          </p:cNvPr>
          <p:cNvSpPr>
            <a:spLocks noChangeShapeType="1"/>
          </p:cNvSpPr>
          <p:nvPr/>
        </p:nvSpPr>
        <p:spPr bwMode="auto">
          <a:xfrm>
            <a:off x="5407540"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2" name="Group 22">
            <a:extLst>
              <a:ext uri="{FF2B5EF4-FFF2-40B4-BE49-F238E27FC236}">
                <a16:creationId xmlns:a16="http://schemas.microsoft.com/office/drawing/2014/main" id="{DCE40CB4-F0AE-734E-AA44-08F29CD02D52}"/>
              </a:ext>
            </a:extLst>
          </p:cNvPr>
          <p:cNvGrpSpPr>
            <a:grpSpLocks/>
          </p:cNvGrpSpPr>
          <p:nvPr/>
        </p:nvGrpSpPr>
        <p:grpSpPr bwMode="auto">
          <a:xfrm>
            <a:off x="4043877" y="2362543"/>
            <a:ext cx="1074738" cy="962025"/>
            <a:chOff x="1540" y="2116"/>
            <a:chExt cx="677" cy="606"/>
          </a:xfrm>
        </p:grpSpPr>
        <p:sp>
          <p:nvSpPr>
            <p:cNvPr id="153" name="Oval 23">
              <a:extLst>
                <a:ext uri="{FF2B5EF4-FFF2-40B4-BE49-F238E27FC236}">
                  <a16:creationId xmlns:a16="http://schemas.microsoft.com/office/drawing/2014/main" id="{D3BB9C31-5D9C-684A-BB70-14F20480A9B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4" name="Text Box 24">
              <a:extLst>
                <a:ext uri="{FF2B5EF4-FFF2-40B4-BE49-F238E27FC236}">
                  <a16:creationId xmlns:a16="http://schemas.microsoft.com/office/drawing/2014/main" id="{7290D8CF-233C-DA4F-8144-17F1D181B533}"/>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55" name="Freeform 25">
            <a:extLst>
              <a:ext uri="{FF2B5EF4-FFF2-40B4-BE49-F238E27FC236}">
                <a16:creationId xmlns:a16="http://schemas.microsoft.com/office/drawing/2014/main" id="{1FC9F4AC-60DA-664B-8892-94963AC43A62}"/>
              </a:ext>
            </a:extLst>
          </p:cNvPr>
          <p:cNvSpPr>
            <a:spLocks/>
          </p:cNvSpPr>
          <p:nvPr/>
        </p:nvSpPr>
        <p:spPr bwMode="auto">
          <a:xfrm>
            <a:off x="8423790"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Oval 26">
            <a:extLst>
              <a:ext uri="{FF2B5EF4-FFF2-40B4-BE49-F238E27FC236}">
                <a16:creationId xmlns:a16="http://schemas.microsoft.com/office/drawing/2014/main" id="{C6A7C088-049A-2642-9A7F-7E6B3149EB38}"/>
              </a:ext>
            </a:extLst>
          </p:cNvPr>
          <p:cNvSpPr>
            <a:spLocks noChangeArrowheads="1"/>
          </p:cNvSpPr>
          <p:nvPr/>
        </p:nvSpPr>
        <p:spPr bwMode="auto">
          <a:xfrm>
            <a:off x="8515865"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Text Box 27">
            <a:extLst>
              <a:ext uri="{FF2B5EF4-FFF2-40B4-BE49-F238E27FC236}">
                <a16:creationId xmlns:a16="http://schemas.microsoft.com/office/drawing/2014/main" id="{579E5E2D-B23D-BF43-A731-1D8C59C74825}"/>
              </a:ext>
            </a:extLst>
          </p:cNvPr>
          <p:cNvSpPr txBox="1">
            <a:spLocks noChangeArrowheads="1"/>
          </p:cNvSpPr>
          <p:nvPr/>
        </p:nvSpPr>
        <p:spPr bwMode="auto">
          <a:xfrm>
            <a:off x="8428552"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8" name="Freeform 28">
            <a:extLst>
              <a:ext uri="{FF2B5EF4-FFF2-40B4-BE49-F238E27FC236}">
                <a16:creationId xmlns:a16="http://schemas.microsoft.com/office/drawing/2014/main" id="{82DEFCAC-19A6-8E44-8FD1-83883629ABA7}"/>
              </a:ext>
            </a:extLst>
          </p:cNvPr>
          <p:cNvSpPr>
            <a:spLocks/>
          </p:cNvSpPr>
          <p:nvPr/>
        </p:nvSpPr>
        <p:spPr bwMode="auto">
          <a:xfrm flipV="1">
            <a:off x="8436490"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9" name="Group 29">
            <a:extLst>
              <a:ext uri="{FF2B5EF4-FFF2-40B4-BE49-F238E27FC236}">
                <a16:creationId xmlns:a16="http://schemas.microsoft.com/office/drawing/2014/main" id="{C486E2AA-5514-8349-8774-4B86574332CB}"/>
              </a:ext>
            </a:extLst>
          </p:cNvPr>
          <p:cNvGrpSpPr>
            <a:grpSpLocks/>
          </p:cNvGrpSpPr>
          <p:nvPr/>
        </p:nvGrpSpPr>
        <p:grpSpPr bwMode="auto">
          <a:xfrm>
            <a:off x="2100777" y="2306981"/>
            <a:ext cx="1333500" cy="1004887"/>
            <a:chOff x="220" y="1365"/>
            <a:chExt cx="840" cy="633"/>
          </a:xfrm>
        </p:grpSpPr>
        <p:sp>
          <p:nvSpPr>
            <p:cNvPr id="160" name="Line 30">
              <a:extLst>
                <a:ext uri="{FF2B5EF4-FFF2-40B4-BE49-F238E27FC236}">
                  <a16:creationId xmlns:a16="http://schemas.microsoft.com/office/drawing/2014/main" id="{C0CC58D1-8C84-3E47-909F-D82E63AA1223}"/>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Oval 31">
              <a:extLst>
                <a:ext uri="{FF2B5EF4-FFF2-40B4-BE49-F238E27FC236}">
                  <a16:creationId xmlns:a16="http://schemas.microsoft.com/office/drawing/2014/main" id="{852C29BD-DA30-1D45-9733-0851CEB0A1B7}"/>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2" name="Group 32">
            <a:extLst>
              <a:ext uri="{FF2B5EF4-FFF2-40B4-BE49-F238E27FC236}">
                <a16:creationId xmlns:a16="http://schemas.microsoft.com/office/drawing/2014/main" id="{A05DCA54-BB9F-EB48-8E9C-19DBD5FE15BE}"/>
              </a:ext>
            </a:extLst>
          </p:cNvPr>
          <p:cNvGrpSpPr>
            <a:grpSpLocks/>
          </p:cNvGrpSpPr>
          <p:nvPr/>
        </p:nvGrpSpPr>
        <p:grpSpPr bwMode="auto">
          <a:xfrm>
            <a:off x="8085652" y="3637306"/>
            <a:ext cx="1414463" cy="1033462"/>
            <a:chOff x="3990" y="2203"/>
            <a:chExt cx="891" cy="651"/>
          </a:xfrm>
        </p:grpSpPr>
        <p:sp>
          <p:nvSpPr>
            <p:cNvPr id="163" name="Line 33">
              <a:extLst>
                <a:ext uri="{FF2B5EF4-FFF2-40B4-BE49-F238E27FC236}">
                  <a16:creationId xmlns:a16="http://schemas.microsoft.com/office/drawing/2014/main" id="{E80E2DDF-EEB5-964A-90BC-641CEA2AE378}"/>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4" name="Oval 34">
              <a:extLst>
                <a:ext uri="{FF2B5EF4-FFF2-40B4-BE49-F238E27FC236}">
                  <a16:creationId xmlns:a16="http://schemas.microsoft.com/office/drawing/2014/main" id="{1AD65A4C-E940-0B4D-BFA8-963C7F4DFAD4}"/>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5" name="Text Box 35">
            <a:extLst>
              <a:ext uri="{FF2B5EF4-FFF2-40B4-BE49-F238E27FC236}">
                <a16:creationId xmlns:a16="http://schemas.microsoft.com/office/drawing/2014/main" id="{EB12FDE8-F0FD-FF44-9743-6CC34031C13C}"/>
              </a:ext>
            </a:extLst>
          </p:cNvPr>
          <p:cNvSpPr txBox="1">
            <a:spLocks noChangeArrowheads="1"/>
          </p:cNvSpPr>
          <p:nvPr/>
        </p:nvSpPr>
        <p:spPr bwMode="auto">
          <a:xfrm>
            <a:off x="2781815"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Line 36">
            <a:extLst>
              <a:ext uri="{FF2B5EF4-FFF2-40B4-BE49-F238E27FC236}">
                <a16:creationId xmlns:a16="http://schemas.microsoft.com/office/drawing/2014/main" id="{EC5F8159-C72E-AD42-9E10-261F73F1A7D7}"/>
              </a:ext>
            </a:extLst>
          </p:cNvPr>
          <p:cNvSpPr>
            <a:spLocks noChangeShapeType="1"/>
          </p:cNvSpPr>
          <p:nvPr/>
        </p:nvSpPr>
        <p:spPr bwMode="auto">
          <a:xfrm>
            <a:off x="2762765"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Freeform 37">
            <a:extLst>
              <a:ext uri="{FF2B5EF4-FFF2-40B4-BE49-F238E27FC236}">
                <a16:creationId xmlns:a16="http://schemas.microsoft.com/office/drawing/2014/main" id="{35077D8E-9690-5846-914B-870B57CBFFC1}"/>
              </a:ext>
            </a:extLst>
          </p:cNvPr>
          <p:cNvSpPr>
            <a:spLocks/>
          </p:cNvSpPr>
          <p:nvPr/>
        </p:nvSpPr>
        <p:spPr bwMode="auto">
          <a:xfrm>
            <a:off x="2762765" y="2146643"/>
            <a:ext cx="6940550" cy="654050"/>
          </a:xfrm>
          <a:custGeom>
            <a:avLst/>
            <a:gdLst>
              <a:gd name="T0" fmla="*/ 0 w 4372"/>
              <a:gd name="T1" fmla="*/ 2147483647 h 412"/>
              <a:gd name="T2" fmla="*/ 2147483647 w 4372"/>
              <a:gd name="T3" fmla="*/ 0 h 412"/>
              <a:gd name="T4" fmla="*/ 2147483647 w 4372"/>
              <a:gd name="T5" fmla="*/ 2147483647 h 412"/>
              <a:gd name="T6" fmla="*/ 2147483647 w 4372"/>
              <a:gd name="T7" fmla="*/ 2147483647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8" name="Group 38">
            <a:extLst>
              <a:ext uri="{FF2B5EF4-FFF2-40B4-BE49-F238E27FC236}">
                <a16:creationId xmlns:a16="http://schemas.microsoft.com/office/drawing/2014/main" id="{39365D95-8B18-AE4F-9CEC-9330CADCC26B}"/>
              </a:ext>
            </a:extLst>
          </p:cNvPr>
          <p:cNvGrpSpPr>
            <a:grpSpLocks/>
          </p:cNvGrpSpPr>
          <p:nvPr/>
        </p:nvGrpSpPr>
        <p:grpSpPr bwMode="auto">
          <a:xfrm>
            <a:off x="2099190" y="2306981"/>
            <a:ext cx="1333500" cy="1004887"/>
            <a:chOff x="220" y="1365"/>
            <a:chExt cx="840" cy="633"/>
          </a:xfrm>
        </p:grpSpPr>
        <p:sp>
          <p:nvSpPr>
            <p:cNvPr id="169" name="Line 39">
              <a:extLst>
                <a:ext uri="{FF2B5EF4-FFF2-40B4-BE49-F238E27FC236}">
                  <a16:creationId xmlns:a16="http://schemas.microsoft.com/office/drawing/2014/main" id="{68593BDB-565B-C544-A698-EAB1100890B7}"/>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Oval 40">
              <a:extLst>
                <a:ext uri="{FF2B5EF4-FFF2-40B4-BE49-F238E27FC236}">
                  <a16:creationId xmlns:a16="http://schemas.microsoft.com/office/drawing/2014/main" id="{99432816-2BCC-7742-BBCC-636611297B08}"/>
                </a:ext>
              </a:extLst>
            </p:cNvPr>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1" name="Oval 41">
            <a:extLst>
              <a:ext uri="{FF2B5EF4-FFF2-40B4-BE49-F238E27FC236}">
                <a16:creationId xmlns:a16="http://schemas.microsoft.com/office/drawing/2014/main" id="{2992E4B8-7EF2-1A40-9095-9F4F00D2899A}"/>
              </a:ext>
            </a:extLst>
          </p:cNvPr>
          <p:cNvSpPr>
            <a:spLocks noChangeArrowheads="1"/>
          </p:cNvSpPr>
          <p:nvPr/>
        </p:nvSpPr>
        <p:spPr bwMode="auto">
          <a:xfrm>
            <a:off x="4083565"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FBE55EA3-B145-414B-A6FF-0F0EE400CF3B}"/>
              </a:ext>
            </a:extLst>
          </p:cNvPr>
          <p:cNvSpPr>
            <a:spLocks noChangeShapeType="1"/>
          </p:cNvSpPr>
          <p:nvPr/>
        </p:nvSpPr>
        <p:spPr bwMode="auto">
          <a:xfrm flipH="1">
            <a:off x="8012627"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Freeform 43">
            <a:extLst>
              <a:ext uri="{FF2B5EF4-FFF2-40B4-BE49-F238E27FC236}">
                <a16:creationId xmlns:a16="http://schemas.microsoft.com/office/drawing/2014/main" id="{59879249-0649-F24B-B236-6C80F47AAC2E}"/>
              </a:ext>
            </a:extLst>
          </p:cNvPr>
          <p:cNvSpPr>
            <a:spLocks/>
          </p:cNvSpPr>
          <p:nvPr/>
        </p:nvSpPr>
        <p:spPr bwMode="auto">
          <a:xfrm>
            <a:off x="2353297" y="3858893"/>
            <a:ext cx="7272844" cy="2363522"/>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000 h 10000"/>
              <a:gd name="connsiteX1" fmla="*/ 7637 w 10000"/>
              <a:gd name="connsiteY1" fmla="*/ 9715 h 10000"/>
              <a:gd name="connsiteX2" fmla="*/ 4476 w 10000"/>
              <a:gd name="connsiteY2" fmla="*/ 0 h 10000"/>
              <a:gd name="connsiteX3" fmla="*/ 0 w 10000"/>
              <a:gd name="connsiteY3" fmla="*/ 0 h 10000"/>
              <a:gd name="connsiteX0" fmla="*/ 10058 w 10058"/>
              <a:gd name="connsiteY0" fmla="*/ 9601 h 9715"/>
              <a:gd name="connsiteX1" fmla="*/ 7637 w 10058"/>
              <a:gd name="connsiteY1" fmla="*/ 9715 h 9715"/>
              <a:gd name="connsiteX2" fmla="*/ 4476 w 10058"/>
              <a:gd name="connsiteY2" fmla="*/ 0 h 9715"/>
              <a:gd name="connsiteX3" fmla="*/ 0 w 10058"/>
              <a:gd name="connsiteY3" fmla="*/ 0 h 9715"/>
              <a:gd name="connsiteX0" fmla="*/ 10000 w 10000"/>
              <a:gd name="connsiteY0" fmla="*/ 10059 h 10059"/>
              <a:gd name="connsiteX1" fmla="*/ 7593 w 10000"/>
              <a:gd name="connsiteY1" fmla="*/ 10000 h 10059"/>
              <a:gd name="connsiteX2" fmla="*/ 4450 w 10000"/>
              <a:gd name="connsiteY2" fmla="*/ 0 h 10059"/>
              <a:gd name="connsiteX3" fmla="*/ 0 w 10000"/>
              <a:gd name="connsiteY3" fmla="*/ 0 h 10059"/>
              <a:gd name="connsiteX0" fmla="*/ 10019 w 10019"/>
              <a:gd name="connsiteY0" fmla="*/ 10000 h 10000"/>
              <a:gd name="connsiteX1" fmla="*/ 7593 w 10019"/>
              <a:gd name="connsiteY1" fmla="*/ 10000 h 10000"/>
              <a:gd name="connsiteX2" fmla="*/ 4450 w 10019"/>
              <a:gd name="connsiteY2" fmla="*/ 0 h 10000"/>
              <a:gd name="connsiteX3" fmla="*/ 0 w 10019"/>
              <a:gd name="connsiteY3" fmla="*/ 0 h 10000"/>
              <a:gd name="connsiteX0" fmla="*/ 10019 w 10019"/>
              <a:gd name="connsiteY0" fmla="*/ 10586 h 10586"/>
              <a:gd name="connsiteX1" fmla="*/ 7593 w 10019"/>
              <a:gd name="connsiteY1" fmla="*/ 10586 h 10586"/>
              <a:gd name="connsiteX2" fmla="*/ 3989 w 10019"/>
              <a:gd name="connsiteY2" fmla="*/ 0 h 10586"/>
              <a:gd name="connsiteX3" fmla="*/ 0 w 10019"/>
              <a:gd name="connsiteY3" fmla="*/ 586 h 10586"/>
              <a:gd name="connsiteX0" fmla="*/ 10845 w 10845"/>
              <a:gd name="connsiteY0" fmla="*/ 10762 h 10762"/>
              <a:gd name="connsiteX1" fmla="*/ 8419 w 10845"/>
              <a:gd name="connsiteY1" fmla="*/ 10762 h 10762"/>
              <a:gd name="connsiteX2" fmla="*/ 4815 w 10845"/>
              <a:gd name="connsiteY2" fmla="*/ 176 h 10762"/>
              <a:gd name="connsiteX3" fmla="*/ 0 w 10845"/>
              <a:gd name="connsiteY3" fmla="*/ 0 h 10762"/>
              <a:gd name="connsiteX0" fmla="*/ 10845 w 10845"/>
              <a:gd name="connsiteY0" fmla="*/ 10762 h 10762"/>
              <a:gd name="connsiteX1" fmla="*/ 8419 w 10845"/>
              <a:gd name="connsiteY1" fmla="*/ 10762 h 10762"/>
              <a:gd name="connsiteX2" fmla="*/ 4911 w 10845"/>
              <a:gd name="connsiteY2" fmla="*/ 0 h 10762"/>
              <a:gd name="connsiteX3" fmla="*/ 0 w 10845"/>
              <a:gd name="connsiteY3" fmla="*/ 0 h 10762"/>
            </a:gdLst>
            <a:ahLst/>
            <a:cxnLst>
              <a:cxn ang="0">
                <a:pos x="connsiteX0" y="connsiteY0"/>
              </a:cxn>
              <a:cxn ang="0">
                <a:pos x="connsiteX1" y="connsiteY1"/>
              </a:cxn>
              <a:cxn ang="0">
                <a:pos x="connsiteX2" y="connsiteY2"/>
              </a:cxn>
              <a:cxn ang="0">
                <a:pos x="connsiteX3" y="connsiteY3"/>
              </a:cxn>
            </a:cxnLst>
            <a:rect l="l" t="t" r="r" b="b"/>
            <a:pathLst>
              <a:path w="10845" h="10762">
                <a:moveTo>
                  <a:pt x="10845" y="10762"/>
                </a:moveTo>
                <a:lnTo>
                  <a:pt x="8419" y="10762"/>
                </a:lnTo>
                <a:lnTo>
                  <a:pt x="4911"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4" name="Group 44">
            <a:extLst>
              <a:ext uri="{FF2B5EF4-FFF2-40B4-BE49-F238E27FC236}">
                <a16:creationId xmlns:a16="http://schemas.microsoft.com/office/drawing/2014/main" id="{4CB3F7B7-A92F-9B44-92D1-D6DEC5F500AB}"/>
              </a:ext>
            </a:extLst>
          </p:cNvPr>
          <p:cNvGrpSpPr>
            <a:grpSpLocks/>
          </p:cNvGrpSpPr>
          <p:nvPr/>
        </p:nvGrpSpPr>
        <p:grpSpPr bwMode="auto">
          <a:xfrm>
            <a:off x="2099190" y="2306981"/>
            <a:ext cx="1333500" cy="1004887"/>
            <a:chOff x="220" y="1365"/>
            <a:chExt cx="840" cy="633"/>
          </a:xfrm>
        </p:grpSpPr>
        <p:sp>
          <p:nvSpPr>
            <p:cNvPr id="175" name="Line 45">
              <a:extLst>
                <a:ext uri="{FF2B5EF4-FFF2-40B4-BE49-F238E27FC236}">
                  <a16:creationId xmlns:a16="http://schemas.microsoft.com/office/drawing/2014/main" id="{DA8F54E3-D3E2-5B44-B37B-20E7E272BF11}"/>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Oval 46">
              <a:extLst>
                <a:ext uri="{FF2B5EF4-FFF2-40B4-BE49-F238E27FC236}">
                  <a16:creationId xmlns:a16="http://schemas.microsoft.com/office/drawing/2014/main" id="{33BDD6FC-64CC-2347-921C-94F2A9140CA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7" name="Oval 47">
            <a:extLst>
              <a:ext uri="{FF2B5EF4-FFF2-40B4-BE49-F238E27FC236}">
                <a16:creationId xmlns:a16="http://schemas.microsoft.com/office/drawing/2014/main" id="{2345AD26-ED57-8F45-B85E-B4144CC9753D}"/>
              </a:ext>
            </a:extLst>
          </p:cNvPr>
          <p:cNvSpPr>
            <a:spLocks noChangeArrowheads="1"/>
          </p:cNvSpPr>
          <p:nvPr/>
        </p:nvSpPr>
        <p:spPr bwMode="auto">
          <a:xfrm>
            <a:off x="4080390" y="2367306"/>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Line 48">
            <a:extLst>
              <a:ext uri="{FF2B5EF4-FFF2-40B4-BE49-F238E27FC236}">
                <a16:creationId xmlns:a16="http://schemas.microsoft.com/office/drawing/2014/main" id="{99C86BB6-8396-7A4F-A95C-226EFE593D74}"/>
              </a:ext>
            </a:extLst>
          </p:cNvPr>
          <p:cNvSpPr>
            <a:spLocks noChangeShapeType="1"/>
          </p:cNvSpPr>
          <p:nvPr/>
        </p:nvSpPr>
        <p:spPr bwMode="auto">
          <a:xfrm>
            <a:off x="8304727" y="2634006"/>
            <a:ext cx="0" cy="817562"/>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Freeform 49">
            <a:extLst>
              <a:ext uri="{FF2B5EF4-FFF2-40B4-BE49-F238E27FC236}">
                <a16:creationId xmlns:a16="http://schemas.microsoft.com/office/drawing/2014/main" id="{A524866B-F3C3-0047-A24A-49C2FB7D032D}"/>
              </a:ext>
            </a:extLst>
          </p:cNvPr>
          <p:cNvSpPr>
            <a:spLocks/>
          </p:cNvSpPr>
          <p:nvPr/>
        </p:nvSpPr>
        <p:spPr bwMode="auto">
          <a:xfrm>
            <a:off x="5409127" y="2356193"/>
            <a:ext cx="4378325" cy="1025525"/>
          </a:xfrm>
          <a:custGeom>
            <a:avLst/>
            <a:gdLst>
              <a:gd name="T0" fmla="*/ 2147483647 w 2758"/>
              <a:gd name="T1" fmla="*/ 2147483647 h 646"/>
              <a:gd name="T2" fmla="*/ 2147483647 w 2758"/>
              <a:gd name="T3" fmla="*/ 2147483647 h 646"/>
              <a:gd name="T4" fmla="*/ 2147483647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0">
            <a:extLst>
              <a:ext uri="{FF2B5EF4-FFF2-40B4-BE49-F238E27FC236}">
                <a16:creationId xmlns:a16="http://schemas.microsoft.com/office/drawing/2014/main" id="{E379A4B3-232E-9D4E-A4C6-40DC647EE314}"/>
              </a:ext>
            </a:extLst>
          </p:cNvPr>
          <p:cNvSpPr>
            <a:spLocks noChangeShapeType="1"/>
          </p:cNvSpPr>
          <p:nvPr/>
        </p:nvSpPr>
        <p:spPr bwMode="auto">
          <a:xfrm>
            <a:off x="5299590" y="2230781"/>
            <a:ext cx="0" cy="846137"/>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51">
            <a:extLst>
              <a:ext uri="{FF2B5EF4-FFF2-40B4-BE49-F238E27FC236}">
                <a16:creationId xmlns:a16="http://schemas.microsoft.com/office/drawing/2014/main" id="{7739BB93-5816-A945-B555-C2290DB78FDA}"/>
              </a:ext>
            </a:extLst>
          </p:cNvPr>
          <p:cNvSpPr>
            <a:spLocks/>
          </p:cNvSpPr>
          <p:nvPr/>
        </p:nvSpPr>
        <p:spPr bwMode="auto">
          <a:xfrm>
            <a:off x="5394840" y="3091206"/>
            <a:ext cx="5464750" cy="1966367"/>
          </a:xfrm>
          <a:custGeom>
            <a:avLst/>
            <a:gdLst>
              <a:gd name="T0" fmla="*/ 0 w 2566"/>
              <a:gd name="T1" fmla="*/ 0 h 1344"/>
              <a:gd name="T2" fmla="*/ 2147483647 w 2566"/>
              <a:gd name="T3" fmla="*/ 0 h 1344"/>
              <a:gd name="T4" fmla="*/ 2147483647 w 2566"/>
              <a:gd name="T5" fmla="*/ 2147483647 h 1344"/>
              <a:gd name="T6" fmla="*/ 2147483647 w 2566"/>
              <a:gd name="T7" fmla="*/ 2147483647 h 1344"/>
              <a:gd name="T8" fmla="*/ 0 60000 65536"/>
              <a:gd name="T9" fmla="*/ 0 60000 65536"/>
              <a:gd name="T10" fmla="*/ 0 60000 65536"/>
              <a:gd name="T11" fmla="*/ 0 60000 65536"/>
              <a:gd name="connsiteX0" fmla="*/ 0 w 10000"/>
              <a:gd name="connsiteY0" fmla="*/ 0 h 10000"/>
              <a:gd name="connsiteX1" fmla="*/ 3948 w 10000"/>
              <a:gd name="connsiteY1" fmla="*/ 0 h 10000"/>
              <a:gd name="connsiteX2" fmla="*/ 6367 w 10000"/>
              <a:gd name="connsiteY2" fmla="*/ 9215 h 10000"/>
              <a:gd name="connsiteX3" fmla="*/ 10000 w 10000"/>
              <a:gd name="connsiteY3" fmla="*/ 10000 h 10000"/>
              <a:gd name="connsiteX0" fmla="*/ 0 w 13541"/>
              <a:gd name="connsiteY0" fmla="*/ 0 h 9215"/>
              <a:gd name="connsiteX1" fmla="*/ 3948 w 13541"/>
              <a:gd name="connsiteY1" fmla="*/ 0 h 9215"/>
              <a:gd name="connsiteX2" fmla="*/ 6367 w 13541"/>
              <a:gd name="connsiteY2" fmla="*/ 9215 h 9215"/>
              <a:gd name="connsiteX3" fmla="*/ 13541 w 13541"/>
              <a:gd name="connsiteY3" fmla="*/ 9155 h 9215"/>
              <a:gd name="connsiteX0" fmla="*/ 0 w 9977"/>
              <a:gd name="connsiteY0" fmla="*/ 0 h 10132"/>
              <a:gd name="connsiteX1" fmla="*/ 2916 w 9977"/>
              <a:gd name="connsiteY1" fmla="*/ 0 h 10132"/>
              <a:gd name="connsiteX2" fmla="*/ 4702 w 9977"/>
              <a:gd name="connsiteY2" fmla="*/ 10000 h 10132"/>
              <a:gd name="connsiteX3" fmla="*/ 9977 w 9977"/>
              <a:gd name="connsiteY3" fmla="*/ 10132 h 10132"/>
              <a:gd name="connsiteX0" fmla="*/ 0 w 9930"/>
              <a:gd name="connsiteY0" fmla="*/ 0 h 9871"/>
              <a:gd name="connsiteX1" fmla="*/ 2923 w 9930"/>
              <a:gd name="connsiteY1" fmla="*/ 0 h 9871"/>
              <a:gd name="connsiteX2" fmla="*/ 4713 w 9930"/>
              <a:gd name="connsiteY2" fmla="*/ 9870 h 9871"/>
              <a:gd name="connsiteX3" fmla="*/ 9930 w 9930"/>
              <a:gd name="connsiteY3" fmla="*/ 9871 h 9871"/>
            </a:gdLst>
            <a:ahLst/>
            <a:cxnLst>
              <a:cxn ang="0">
                <a:pos x="connsiteX0" y="connsiteY0"/>
              </a:cxn>
              <a:cxn ang="0">
                <a:pos x="connsiteX1" y="connsiteY1"/>
              </a:cxn>
              <a:cxn ang="0">
                <a:pos x="connsiteX2" y="connsiteY2"/>
              </a:cxn>
              <a:cxn ang="0">
                <a:pos x="connsiteX3" y="connsiteY3"/>
              </a:cxn>
            </a:cxnLst>
            <a:rect l="l" t="t" r="r" b="b"/>
            <a:pathLst>
              <a:path w="9930" h="9871">
                <a:moveTo>
                  <a:pt x="0" y="0"/>
                </a:moveTo>
                <a:lnTo>
                  <a:pt x="2923" y="0"/>
                </a:lnTo>
                <a:lnTo>
                  <a:pt x="4713" y="9870"/>
                </a:lnTo>
                <a:lnTo>
                  <a:pt x="9930" y="987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3" name="Group 18">
            <a:extLst>
              <a:ext uri="{FF2B5EF4-FFF2-40B4-BE49-F238E27FC236}">
                <a16:creationId xmlns:a16="http://schemas.microsoft.com/office/drawing/2014/main" id="{E284CB69-9F56-5447-BEF7-41A6F2097E8E}"/>
              </a:ext>
            </a:extLst>
          </p:cNvPr>
          <p:cNvGrpSpPr>
            <a:grpSpLocks/>
          </p:cNvGrpSpPr>
          <p:nvPr/>
        </p:nvGrpSpPr>
        <p:grpSpPr bwMode="auto">
          <a:xfrm>
            <a:off x="8325876" y="3094378"/>
            <a:ext cx="1828800" cy="257175"/>
            <a:chOff x="2222" y="3039"/>
            <a:chExt cx="1152" cy="162"/>
          </a:xfrm>
        </p:grpSpPr>
        <p:sp>
          <p:nvSpPr>
            <p:cNvPr id="184" name="Text Box 19">
              <a:extLst>
                <a:ext uri="{FF2B5EF4-FFF2-40B4-BE49-F238E27FC236}">
                  <a16:creationId xmlns:a16="http://schemas.microsoft.com/office/drawing/2014/main" id="{678874A7-3358-5245-A855-DD7E0879D4F7}"/>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Line 21">
              <a:extLst>
                <a:ext uri="{FF2B5EF4-FFF2-40B4-BE49-F238E27FC236}">
                  <a16:creationId xmlns:a16="http://schemas.microsoft.com/office/drawing/2014/main" id="{56F7C457-03D8-8D48-AA90-B8A469907EAC}"/>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6" name="Text Box 20">
            <a:extLst>
              <a:ext uri="{FF2B5EF4-FFF2-40B4-BE49-F238E27FC236}">
                <a16:creationId xmlns:a16="http://schemas.microsoft.com/office/drawing/2014/main" id="{69FC3B3A-305F-9B42-8C7E-1C83075E3B36}"/>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5E98E9E8-48DD-2748-A76A-B86C9C5E697C}"/>
              </a:ext>
            </a:extLst>
          </p:cNvPr>
          <p:cNvGrpSpPr/>
          <p:nvPr/>
        </p:nvGrpSpPr>
        <p:grpSpPr>
          <a:xfrm>
            <a:off x="8049650" y="5037504"/>
            <a:ext cx="4142349" cy="933582"/>
            <a:chOff x="8049650" y="5037504"/>
            <a:chExt cx="4142349" cy="933582"/>
          </a:xfrm>
        </p:grpSpPr>
        <p:sp>
          <p:nvSpPr>
            <p:cNvPr id="188" name="Text Box 7">
              <a:extLst>
                <a:ext uri="{FF2B5EF4-FFF2-40B4-BE49-F238E27FC236}">
                  <a16:creationId xmlns:a16="http://schemas.microsoft.com/office/drawing/2014/main" id="{547ACF72-ABFE-F64D-A037-06CF279C9791}"/>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9" name="Text Box 8">
              <a:extLst>
                <a:ext uri="{FF2B5EF4-FFF2-40B4-BE49-F238E27FC236}">
                  <a16:creationId xmlns:a16="http://schemas.microsoft.com/office/drawing/2014/main" id="{ECD6AB09-3FC5-E94A-8358-34E4DEA2C45B}"/>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7D4185C1-C6BE-C246-B80B-AE0463D5FBCE}"/>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roup 191">
            <a:extLst>
              <a:ext uri="{FF2B5EF4-FFF2-40B4-BE49-F238E27FC236}">
                <a16:creationId xmlns:a16="http://schemas.microsoft.com/office/drawing/2014/main" id="{72958F88-7074-B842-A46E-481DB4E01207}"/>
              </a:ext>
            </a:extLst>
          </p:cNvPr>
          <p:cNvGrpSpPr/>
          <p:nvPr/>
        </p:nvGrpSpPr>
        <p:grpSpPr>
          <a:xfrm>
            <a:off x="2271408" y="3285357"/>
            <a:ext cx="3548062" cy="989290"/>
            <a:chOff x="2270357" y="3283338"/>
            <a:chExt cx="3548062" cy="989290"/>
          </a:xfrm>
        </p:grpSpPr>
        <p:sp>
          <p:nvSpPr>
            <p:cNvPr id="193" name="Freeform 11">
              <a:extLst>
                <a:ext uri="{FF2B5EF4-FFF2-40B4-BE49-F238E27FC236}">
                  <a16:creationId xmlns:a16="http://schemas.microsoft.com/office/drawing/2014/main" id="{52733FCF-77DF-9549-96B3-58AA1212641C}"/>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94" name="Group 193">
              <a:extLst>
                <a:ext uri="{FF2B5EF4-FFF2-40B4-BE49-F238E27FC236}">
                  <a16:creationId xmlns:a16="http://schemas.microsoft.com/office/drawing/2014/main" id="{C96D5C38-D258-7844-A167-A26AFEEF24DC}"/>
                </a:ext>
              </a:extLst>
            </p:cNvPr>
            <p:cNvGrpSpPr/>
            <p:nvPr/>
          </p:nvGrpSpPr>
          <p:grpSpPr>
            <a:xfrm>
              <a:off x="2270357" y="3545923"/>
              <a:ext cx="3548062" cy="726705"/>
              <a:chOff x="2270357" y="3545923"/>
              <a:chExt cx="3548062" cy="726705"/>
            </a:xfrm>
          </p:grpSpPr>
          <p:sp>
            <p:nvSpPr>
              <p:cNvPr id="195" name="Text Box 12">
                <a:extLst>
                  <a:ext uri="{FF2B5EF4-FFF2-40B4-BE49-F238E27FC236}">
                    <a16:creationId xmlns:a16="http://schemas.microsoft.com/office/drawing/2014/main" id="{3746DB42-5771-AD4D-9F11-055A2239F8E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6" name="Line 13">
                <a:extLst>
                  <a:ext uri="{FF2B5EF4-FFF2-40B4-BE49-F238E27FC236}">
                    <a16:creationId xmlns:a16="http://schemas.microsoft.com/office/drawing/2014/main" id="{F8840150-1E50-BA43-88E4-6F9188C56B55}"/>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Text Box 48">
                <a:extLst>
                  <a:ext uri="{FF2B5EF4-FFF2-40B4-BE49-F238E27FC236}">
                    <a16:creationId xmlns:a16="http://schemas.microsoft.com/office/drawing/2014/main" id="{13B3F6FD-1B58-2540-B908-71B7D9EFB8FD}"/>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98" name="Text Box 19">
            <a:extLst>
              <a:ext uri="{FF2B5EF4-FFF2-40B4-BE49-F238E27FC236}">
                <a16:creationId xmlns:a16="http://schemas.microsoft.com/office/drawing/2014/main" id="{A11F89D9-6E4B-F142-B680-CA9246FEB5B1}"/>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99" name="Text Box 20">
            <a:extLst>
              <a:ext uri="{FF2B5EF4-FFF2-40B4-BE49-F238E27FC236}">
                <a16:creationId xmlns:a16="http://schemas.microsoft.com/office/drawing/2014/main" id="{F9D8503E-DBC4-144B-9DCA-064A69A8F4DF}"/>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59" name="Slide Number Placeholder 2">
            <a:extLst>
              <a:ext uri="{FF2B5EF4-FFF2-40B4-BE49-F238E27FC236}">
                <a16:creationId xmlns:a16="http://schemas.microsoft.com/office/drawing/2014/main" id="{4C651C60-2DE4-0846-A035-0E312850CE3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51</a:t>
            </a:fld>
            <a:endParaRPr lang="en-US" dirty="0"/>
          </a:p>
        </p:txBody>
      </p:sp>
    </p:spTree>
    <p:extLst>
      <p:ext uri="{BB962C8B-B14F-4D97-AF65-F5344CB8AC3E}">
        <p14:creationId xmlns:p14="http://schemas.microsoft.com/office/powerpoint/2010/main" val="381530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dissolve">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2"/>
                                        </p:tgtEl>
                                        <p:attrNameLst>
                                          <p:attrName>style.visibility</p:attrName>
                                        </p:attrNameLst>
                                      </p:cBhvr>
                                      <p:to>
                                        <p:strVal val="visible"/>
                                      </p:to>
                                    </p:set>
                                    <p:animEffect transition="in" filter="dissolve">
                                      <p:cBhvr>
                                        <p:cTn id="12" dur="500"/>
                                        <p:tgtEl>
                                          <p:spTgt spid="1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wipe(up)">
                                      <p:cBhvr>
                                        <p:cTn id="17" dur="1000"/>
                                        <p:tgtEl>
                                          <p:spTgt spid="166"/>
                                        </p:tgtEl>
                                      </p:cBhvr>
                                    </p:animEffect>
                                  </p:childTnLst>
                                  <p:subTnLst>
                                    <p:set>
                                      <p:cBhvr override="childStyle">
                                        <p:cTn dur="1" fill="hold" display="0" masterRel="nextClick" afterEffect="1"/>
                                        <p:tgtEl>
                                          <p:spTgt spid="16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7"/>
                                        </p:tgtEl>
                                        <p:attrNameLst>
                                          <p:attrName>style.visibility</p:attrName>
                                        </p:attrNameLst>
                                      </p:cBhvr>
                                      <p:to>
                                        <p:strVal val="visible"/>
                                      </p:to>
                                    </p:set>
                                    <p:animEffect transition="in" filter="wipe(left)">
                                      <p:cBhvr>
                                        <p:cTn id="22" dur="1000"/>
                                        <p:tgtEl>
                                          <p:spTgt spid="167"/>
                                        </p:tgtEl>
                                      </p:cBhvr>
                                    </p:animEffect>
                                  </p:childTnLst>
                                  <p:subTnLst>
                                    <p:set>
                                      <p:cBhvr override="childStyle">
                                        <p:cTn dur="1" fill="hold" display="0" masterRel="nextClick" afterEffect="1"/>
                                        <p:tgtEl>
                                          <p:spTgt spid="167"/>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8"/>
                                        </p:tgtEl>
                                        <p:attrNameLst>
                                          <p:attrName>style.visibility</p:attrName>
                                        </p:attrNameLst>
                                      </p:cBhvr>
                                      <p:to>
                                        <p:strVal val="visible"/>
                                      </p:to>
                                    </p:set>
                                    <p:animEffect transition="in" filter="wipe(up)">
                                      <p:cBhvr>
                                        <p:cTn id="31" dur="1000"/>
                                        <p:tgtEl>
                                          <p:spTgt spid="178"/>
                                        </p:tgtEl>
                                      </p:cBhvr>
                                    </p:animEffect>
                                  </p:childTnLst>
                                  <p:subTnLst>
                                    <p:set>
                                      <p:cBhvr override="childStyle">
                                        <p:cTn dur="1" fill="hold" display="0" masterRel="nextClick" afterEffect="1"/>
                                        <p:tgtEl>
                                          <p:spTgt spid="178"/>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79"/>
                                        </p:tgtEl>
                                        <p:attrNameLst>
                                          <p:attrName>style.visibility</p:attrName>
                                        </p:attrNameLst>
                                      </p:cBhvr>
                                      <p:to>
                                        <p:strVal val="visible"/>
                                      </p:to>
                                    </p:set>
                                    <p:animEffect transition="in" filter="wipe(right)">
                                      <p:cBhvr>
                                        <p:cTn id="36" dur="1000"/>
                                        <p:tgtEl>
                                          <p:spTgt spid="179"/>
                                        </p:tgtEl>
                                      </p:cBhvr>
                                    </p:animEffect>
                                  </p:childTnLst>
                                  <p:subTnLst>
                                    <p:set>
                                      <p:cBhvr override="childStyle">
                                        <p:cTn dur="1" fill="hold" display="0" masterRel="nextClick" afterEffect="1"/>
                                        <p:tgtEl>
                                          <p:spTgt spid="17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180"/>
                                        </p:tgtEl>
                                        <p:attrNameLst>
                                          <p:attrName>style.visibility</p:attrName>
                                        </p:attrNameLst>
                                      </p:cBhvr>
                                      <p:to>
                                        <p:strVal val="visible"/>
                                      </p:to>
                                    </p:set>
                                    <p:animEffect transition="in" filter="wipe(up)">
                                      <p:cBhvr>
                                        <p:cTn id="41" dur="1000"/>
                                        <p:tgtEl>
                                          <p:spTgt spid="180"/>
                                        </p:tgtEl>
                                      </p:cBhvr>
                                    </p:animEffect>
                                  </p:childTnLst>
                                  <p:subTnLst>
                                    <p:set>
                                      <p:cBhvr override="childStyle">
                                        <p:cTn dur="1" fill="hold" display="0" masterRel="nextClick" afterEffect="1"/>
                                        <p:tgtEl>
                                          <p:spTgt spid="18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wipe(left)">
                                      <p:cBhvr>
                                        <p:cTn id="46" dur="2000"/>
                                        <p:tgtEl>
                                          <p:spTgt spid="181"/>
                                        </p:tgtEl>
                                      </p:cBhvr>
                                    </p:animEffect>
                                  </p:childTnLst>
                                  <p:subTnLst>
                                    <p:set>
                                      <p:cBhvr override="childStyle">
                                        <p:cTn dur="1" fill="hold" display="0" masterRel="nextClick" afterEffect="1"/>
                                        <p:tgtEl>
                                          <p:spTgt spid="181"/>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up)">
                                      <p:cBhvr>
                                        <p:cTn id="51" dur="1000"/>
                                        <p:tgtEl>
                                          <p:spTgt spid="172"/>
                                        </p:tgtEl>
                                      </p:cBhvr>
                                    </p:animEffect>
                                  </p:childTnLst>
                                  <p:subTnLst>
                                    <p:set>
                                      <p:cBhvr override="childStyle">
                                        <p:cTn dur="1" fill="hold" display="0" masterRel="nextClick" afterEffect="1"/>
                                        <p:tgtEl>
                                          <p:spTgt spid="172"/>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173"/>
                                        </p:tgtEl>
                                        <p:attrNameLst>
                                          <p:attrName>style.visibility</p:attrName>
                                        </p:attrNameLst>
                                      </p:cBhvr>
                                      <p:to>
                                        <p:strVal val="visible"/>
                                      </p:to>
                                    </p:set>
                                    <p:animEffect transition="in" filter="wipe(down)">
                                      <p:cBhvr>
                                        <p:cTn id="56" dur="1000"/>
                                        <p:tgtEl>
                                          <p:spTgt spid="173"/>
                                        </p:tgtEl>
                                      </p:cBhvr>
                                    </p:animEffect>
                                  </p:childTnLst>
                                </p:cTn>
                              </p:par>
                            </p:childTnLst>
                          </p:cTn>
                        </p:par>
                        <p:par>
                          <p:cTn id="57" fill="hold">
                            <p:stCondLst>
                              <p:cond delay="1000"/>
                            </p:stCondLst>
                            <p:childTnLst>
                              <p:par>
                                <p:cTn id="58" presetID="1" presetClass="entr" presetSubtype="0" fill="hold" nodeType="afterEffect">
                                  <p:stCondLst>
                                    <p:cond delay="0"/>
                                  </p:stCondLst>
                                  <p:childTnLst>
                                    <p:set>
                                      <p:cBhvr>
                                        <p:cTn id="59" dur="1" fill="hold">
                                          <p:stCondLst>
                                            <p:cond delay="0"/>
                                          </p:stCondLst>
                                        </p:cTn>
                                        <p:tgtEl>
                                          <p:spTgt spid="174"/>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177"/>
                                        </p:tgtEl>
                                        <p:attrNameLst>
                                          <p:attrName>style.visibility</p:attrName>
                                        </p:attrNameLst>
                                      </p:cBhvr>
                                      <p:to>
                                        <p:strVal val="visible"/>
                                      </p:to>
                                    </p:set>
                                  </p:childTnLst>
                                </p:cTn>
                              </p:par>
                              <p:par>
                                <p:cTn id="62" presetID="1" presetClass="entr" presetSubtype="0" fill="hold" grpId="1" nodeType="with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animBg="1"/>
      <p:bldP spid="177" grpId="0" animBg="1"/>
      <p:bldP spid="177"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has a fatal flaw!</a:t>
            </a:r>
            <a:endParaRPr lang="en-US" sz="4400" dirty="0"/>
          </a:p>
        </p:txBody>
      </p:sp>
      <p:sp>
        <p:nvSpPr>
          <p:cNvPr id="54" name="Rectangle 3">
            <a:extLst>
              <a:ext uri="{FF2B5EF4-FFF2-40B4-BE49-F238E27FC236}">
                <a16:creationId xmlns:a16="http://schemas.microsoft.com/office/drawing/2014/main" id="{24A7E6D3-44BD-F44B-9E30-860EE5046FF6}"/>
              </a:ext>
            </a:extLst>
          </p:cNvPr>
          <p:cNvSpPr txBox="1">
            <a:spLocks noChangeArrowheads="1"/>
          </p:cNvSpPr>
          <p:nvPr/>
        </p:nvSpPr>
        <p:spPr>
          <a:xfrm>
            <a:off x="691480" y="1384568"/>
            <a:ext cx="58252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happens if ACK/NAK corrupted</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know what happened at receiver!</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just retransmit: possible duplicate</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ct val="60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Rectangle 4">
            <a:extLst>
              <a:ext uri="{FF2B5EF4-FFF2-40B4-BE49-F238E27FC236}">
                <a16:creationId xmlns:a16="http://schemas.microsoft.com/office/drawing/2014/main" id="{A5980F19-9541-754D-B1F9-A97DD6E77B8E}"/>
              </a:ext>
            </a:extLst>
          </p:cNvPr>
          <p:cNvSpPr txBox="1">
            <a:spLocks noChangeArrowheads="1"/>
          </p:cNvSpPr>
          <p:nvPr/>
        </p:nvSpPr>
        <p:spPr>
          <a:xfrm>
            <a:off x="6207334" y="1371689"/>
            <a:ext cx="5293186" cy="3063891"/>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handling duplicates</a:t>
            </a:r>
            <a:r>
              <a:rPr kumimoji="0" lang="en-US" altLang="en-US" sz="35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retransmits current pkt if ACK/NAK corrupted</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adds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sequence number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each pkt</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discards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deliver up) duplicate pkt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6" name="Group 13">
            <a:extLst>
              <a:ext uri="{FF2B5EF4-FFF2-40B4-BE49-F238E27FC236}">
                <a16:creationId xmlns:a16="http://schemas.microsoft.com/office/drawing/2014/main" id="{DD203542-E210-7447-A332-31A71101B61E}"/>
              </a:ext>
            </a:extLst>
          </p:cNvPr>
          <p:cNvGrpSpPr>
            <a:grpSpLocks/>
          </p:cNvGrpSpPr>
          <p:nvPr/>
        </p:nvGrpSpPr>
        <p:grpSpPr bwMode="auto">
          <a:xfrm>
            <a:off x="3103667" y="4578498"/>
            <a:ext cx="5984666" cy="1603375"/>
            <a:chOff x="1552" y="2800"/>
            <a:chExt cx="2578" cy="1010"/>
          </a:xfrm>
        </p:grpSpPr>
        <p:sp>
          <p:nvSpPr>
            <p:cNvPr id="57" name="Rectangle 7">
              <a:extLst>
                <a:ext uri="{FF2B5EF4-FFF2-40B4-BE49-F238E27FC236}">
                  <a16:creationId xmlns:a16="http://schemas.microsoft.com/office/drawing/2014/main" id="{7263B3B4-235C-B144-9AEF-471ED41D188E}"/>
                </a:ext>
              </a:extLst>
            </p:cNvPr>
            <p:cNvSpPr>
              <a:spLocks noChangeArrowheads="1"/>
            </p:cNvSpPr>
            <p:nvPr/>
          </p:nvSpPr>
          <p:spPr bwMode="auto">
            <a:xfrm>
              <a:off x="1552" y="2974"/>
              <a:ext cx="2578" cy="836"/>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8" name="Rectangle 9">
              <a:extLst>
                <a:ext uri="{FF2B5EF4-FFF2-40B4-BE49-F238E27FC236}">
                  <a16:creationId xmlns:a16="http://schemas.microsoft.com/office/drawing/2014/main" id="{2C183582-BCD6-964F-9986-EC99BBA65A9F}"/>
                </a:ext>
              </a:extLst>
            </p:cNvPr>
            <p:cNvSpPr>
              <a:spLocks noChangeArrowheads="1"/>
            </p:cNvSpPr>
            <p:nvPr/>
          </p:nvSpPr>
          <p:spPr bwMode="auto">
            <a:xfrm>
              <a:off x="2226" y="2864"/>
              <a:ext cx="596"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9" name="Text Box 10">
              <a:extLst>
                <a:ext uri="{FF2B5EF4-FFF2-40B4-BE49-F238E27FC236}">
                  <a16:creationId xmlns:a16="http://schemas.microsoft.com/office/drawing/2014/main" id="{51B6B572-EC0D-AF4F-816C-095262254C5F}"/>
                </a:ext>
              </a:extLst>
            </p:cNvPr>
            <p:cNvSpPr txBox="1">
              <a:spLocks noChangeArrowheads="1"/>
            </p:cNvSpPr>
            <p:nvPr/>
          </p:nvSpPr>
          <p:spPr bwMode="auto">
            <a:xfrm>
              <a:off x="1724" y="2800"/>
              <a:ext cx="10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60" name="Text Box 6">
              <a:extLst>
                <a:ext uri="{FF2B5EF4-FFF2-40B4-BE49-F238E27FC236}">
                  <a16:creationId xmlns:a16="http://schemas.microsoft.com/office/drawing/2014/main" id="{76C910B9-5EA9-F245-95E8-43CDADF70A45}"/>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0" name="Slide Number Placeholder 2">
            <a:extLst>
              <a:ext uri="{FF2B5EF4-FFF2-40B4-BE49-F238E27FC236}">
                <a16:creationId xmlns:a16="http://schemas.microsoft.com/office/drawing/2014/main" id="{85301A5D-98A1-5549-8702-D978C38EA8B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52</a:t>
            </a:fld>
            <a:endParaRPr lang="en-US" dirty="0"/>
          </a:p>
        </p:txBody>
      </p:sp>
    </p:spTree>
    <p:extLst>
      <p:ext uri="{BB962C8B-B14F-4D97-AF65-F5344CB8AC3E}">
        <p14:creationId xmlns:p14="http://schemas.microsoft.com/office/powerpoint/2010/main" val="396730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ssolv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dissolve">
                                      <p:cBhvr>
                                        <p:cTn id="1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sender, handling garbled ACK/NAKs</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6" name="Slide Number Placeholder 2">
            <a:extLst>
              <a:ext uri="{FF2B5EF4-FFF2-40B4-BE49-F238E27FC236}">
                <a16:creationId xmlns:a16="http://schemas.microsoft.com/office/drawing/2014/main" id="{B69BA466-748A-4F41-808A-2B33C515BE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53</a:t>
            </a:fld>
            <a:endParaRPr lang="en-US" dirty="0"/>
          </a:p>
        </p:txBody>
      </p:sp>
    </p:spTree>
    <p:extLst>
      <p:ext uri="{BB962C8B-B14F-4D97-AF65-F5344CB8AC3E}">
        <p14:creationId xmlns:p14="http://schemas.microsoft.com/office/powerpoint/2010/main" val="641017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receiver, handling garbled ACK/NAKs</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Slide Number Placeholder 2">
            <a:extLst>
              <a:ext uri="{FF2B5EF4-FFF2-40B4-BE49-F238E27FC236}">
                <a16:creationId xmlns:a16="http://schemas.microsoft.com/office/drawing/2014/main" id="{AEE3DD85-1A48-8443-9ED5-CEDD24C7FA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54</a:t>
            </a:fld>
            <a:endParaRPr lang="en-US" dirty="0"/>
          </a:p>
        </p:txBody>
      </p:sp>
    </p:spTree>
    <p:extLst>
      <p:ext uri="{BB962C8B-B14F-4D97-AF65-F5344CB8AC3E}">
        <p14:creationId xmlns:p14="http://schemas.microsoft.com/office/powerpoint/2010/main" val="345434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discussion</a:t>
            </a:r>
            <a:endParaRPr lang="en-US" sz="4400" dirty="0"/>
          </a:p>
        </p:txBody>
      </p:sp>
      <p:sp>
        <p:nvSpPr>
          <p:cNvPr id="44" name="Rectangle 3">
            <a:extLst>
              <a:ext uri="{FF2B5EF4-FFF2-40B4-BE49-F238E27FC236}">
                <a16:creationId xmlns:a16="http://schemas.microsoft.com/office/drawing/2014/main" id="{4DBF4802-B282-F141-BA7A-BF4F98FB2E8F}"/>
              </a:ext>
            </a:extLst>
          </p:cNvPr>
          <p:cNvSpPr txBox="1">
            <a:spLocks noChangeArrowheads="1"/>
          </p:cNvSpPr>
          <p:nvPr/>
        </p:nvSpPr>
        <p:spPr>
          <a:xfrm>
            <a:off x="798690" y="1355502"/>
            <a:ext cx="529731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added to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(0,1) will suffice.  Why?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must check if received ACK/NAK corrupted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twice as many states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state must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remember” whether “expected” pkt should have seq # of 0 or 1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Rectangle 4">
            <a:extLst>
              <a:ext uri="{FF2B5EF4-FFF2-40B4-BE49-F238E27FC236}">
                <a16:creationId xmlns:a16="http://schemas.microsoft.com/office/drawing/2014/main" id="{BEBB060B-A254-E240-9526-00C3EB96E136}"/>
              </a:ext>
            </a:extLst>
          </p:cNvPr>
          <p:cNvSpPr txBox="1">
            <a:spLocks noChangeArrowheads="1"/>
          </p:cNvSpPr>
          <p:nvPr/>
        </p:nvSpPr>
        <p:spPr>
          <a:xfrm>
            <a:off x="6543540" y="1355502"/>
            <a:ext cx="4849769"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sng" strike="noStrike" kern="1200" cap="none" spc="0" normalizeH="0" baseline="0" noProof="0" dirty="0">
                <a:ln>
                  <a:noFill/>
                </a:ln>
                <a:solidFill>
                  <a:srgbClr val="CC0000"/>
                </a:solidFill>
                <a:effectLst/>
                <a:uLnTx/>
                <a:uFillTx/>
                <a:latin typeface="Calibri" panose="020F0502020204030204"/>
                <a:ea typeface="+mn-ea"/>
                <a:cs typeface="+mn-cs"/>
              </a:rPr>
              <a:t>receiver:</a:t>
            </a:r>
            <a:endPar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must check if received packet is duplicate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indicates whether 0 or 1 is expected pkt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note: receiver can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if its last ACK/NAK received OK at sender</a:t>
            </a:r>
          </a:p>
        </p:txBody>
      </p:sp>
      <p:sp>
        <p:nvSpPr>
          <p:cNvPr id="5" name="Slide Number Placeholder 2">
            <a:extLst>
              <a:ext uri="{FF2B5EF4-FFF2-40B4-BE49-F238E27FC236}">
                <a16:creationId xmlns:a16="http://schemas.microsoft.com/office/drawing/2014/main" id="{ADBE880F-C2E4-0642-AE62-E70C2E89903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55</a:t>
            </a:fld>
            <a:endParaRPr lang="en-US" dirty="0"/>
          </a:p>
        </p:txBody>
      </p:sp>
    </p:spTree>
    <p:extLst>
      <p:ext uri="{BB962C8B-B14F-4D97-AF65-F5344CB8AC3E}">
        <p14:creationId xmlns:p14="http://schemas.microsoft.com/office/powerpoint/2010/main" val="396400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dissolv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a NAK-free protocol</a:t>
            </a:r>
            <a:endParaRPr lang="en-US" sz="4400" dirty="0"/>
          </a:p>
        </p:txBody>
      </p:sp>
      <p:sp>
        <p:nvSpPr>
          <p:cNvPr id="8" name="Rectangle 3">
            <a:extLst>
              <a:ext uri="{FF2B5EF4-FFF2-40B4-BE49-F238E27FC236}">
                <a16:creationId xmlns:a16="http://schemas.microsoft.com/office/drawing/2014/main" id="{1BA8C5E8-28A5-424A-B91B-D36BE3AFCEC5}"/>
              </a:ext>
            </a:extLst>
          </p:cNvPr>
          <p:cNvSpPr txBox="1">
            <a:spLocks noChangeArrowheads="1"/>
          </p:cNvSpPr>
          <p:nvPr/>
        </p:nvSpPr>
        <p:spPr>
          <a:xfrm>
            <a:off x="606648" y="1714500"/>
            <a:ext cx="10978703" cy="33855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same functionality as rdt2.1, using ACKs only</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instead of NAK, receiver sends ACK for last pkt received OK</a:t>
            </a:r>
          </a:p>
          <a:p>
            <a:pPr marL="808038" marR="0" lvl="1" indent="-2190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receiver must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explicitly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include seq # of pkt being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duplicate ACK at sender results in same action as NAK: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retransmit current pkt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D1719ED-B423-3644-A6E8-F9BF7FA75BB0}"/>
              </a:ext>
            </a:extLst>
          </p:cNvPr>
          <p:cNvSpPr txBox="1"/>
          <p:nvPr/>
        </p:nvSpPr>
        <p:spPr>
          <a:xfrm>
            <a:off x="798690" y="4623515"/>
            <a:ext cx="90637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As we will see, TCP uses this approach to be NAK-free</a:t>
            </a:r>
          </a:p>
        </p:txBody>
      </p:sp>
      <p:sp>
        <p:nvSpPr>
          <p:cNvPr id="5" name="Slide Number Placeholder 2">
            <a:extLst>
              <a:ext uri="{FF2B5EF4-FFF2-40B4-BE49-F238E27FC236}">
                <a16:creationId xmlns:a16="http://schemas.microsoft.com/office/drawing/2014/main" id="{27705518-50B7-6645-9746-6EF1FD05E89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56</a:t>
            </a:fld>
            <a:endParaRPr lang="en-US" dirty="0"/>
          </a:p>
        </p:txBody>
      </p:sp>
    </p:spTree>
    <p:extLst>
      <p:ext uri="{BB962C8B-B14F-4D97-AF65-F5344CB8AC3E}">
        <p14:creationId xmlns:p14="http://schemas.microsoft.com/office/powerpoint/2010/main" val="10466364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sender, receiver fragments</a:t>
            </a:r>
            <a:endParaRPr lang="en-US" sz="4400" dirty="0"/>
          </a:p>
        </p:txBody>
      </p:sp>
      <p:grpSp>
        <p:nvGrpSpPr>
          <p:cNvPr id="45" name="Group 3">
            <a:extLst>
              <a:ext uri="{FF2B5EF4-FFF2-40B4-BE49-F238E27FC236}">
                <a16:creationId xmlns:a16="http://schemas.microsoft.com/office/drawing/2014/main" id="{44C8BE99-8D47-E84F-BBFA-C24F85149C9B}"/>
              </a:ext>
            </a:extLst>
          </p:cNvPr>
          <p:cNvGrpSpPr>
            <a:grpSpLocks/>
          </p:cNvGrpSpPr>
          <p:nvPr/>
        </p:nvGrpSpPr>
        <p:grpSpPr bwMode="auto">
          <a:xfrm>
            <a:off x="3740933" y="1183947"/>
            <a:ext cx="6508750" cy="2841625"/>
            <a:chOff x="1529" y="780"/>
            <a:chExt cx="4100" cy="1790"/>
          </a:xfrm>
        </p:grpSpPr>
        <p:grpSp>
          <p:nvGrpSpPr>
            <p:cNvPr id="46" name="Group 4">
              <a:extLst>
                <a:ext uri="{FF2B5EF4-FFF2-40B4-BE49-F238E27FC236}">
                  <a16:creationId xmlns:a16="http://schemas.microsoft.com/office/drawing/2014/main" id="{B559F62B-A8CC-314C-9FFF-E4BE95186DBA}"/>
                </a:ext>
              </a:extLst>
            </p:cNvPr>
            <p:cNvGrpSpPr>
              <a:grpSpLocks/>
            </p:cNvGrpSpPr>
            <p:nvPr/>
          </p:nvGrpSpPr>
          <p:grpSpPr bwMode="auto">
            <a:xfrm>
              <a:off x="1651" y="1399"/>
              <a:ext cx="669" cy="528"/>
              <a:chOff x="1441" y="2062"/>
              <a:chExt cx="669" cy="528"/>
            </a:xfrm>
          </p:grpSpPr>
          <p:sp>
            <p:nvSpPr>
              <p:cNvPr id="63" name="Oval 5">
                <a:extLst>
                  <a:ext uri="{FF2B5EF4-FFF2-40B4-BE49-F238E27FC236}">
                    <a16:creationId xmlns:a16="http://schemas.microsoft.com/office/drawing/2014/main" id="{62508AC8-0382-1842-A725-28AD6849BC1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Text Box 6">
                <a:extLst>
                  <a:ext uri="{FF2B5EF4-FFF2-40B4-BE49-F238E27FC236}">
                    <a16:creationId xmlns:a16="http://schemas.microsoft.com/office/drawing/2014/main" id="{1C6CF7DE-4208-0546-B6D6-E98910387184}"/>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7" name="Text Box 7">
              <a:extLst>
                <a:ext uri="{FF2B5EF4-FFF2-40B4-BE49-F238E27FC236}">
                  <a16:creationId xmlns:a16="http://schemas.microsoft.com/office/drawing/2014/main" id="{487FB5C4-F933-D746-9E6B-EB36683D91FA}"/>
                </a:ext>
              </a:extLst>
            </p:cNvPr>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8" name="Text Box 8">
              <a:extLst>
                <a:ext uri="{FF2B5EF4-FFF2-40B4-BE49-F238E27FC236}">
                  <a16:creationId xmlns:a16="http://schemas.microsoft.com/office/drawing/2014/main" id="{3AA6880E-F456-D948-8214-9C93DC52D9A7}"/>
                </a:ext>
              </a:extLst>
            </p:cNvPr>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9" name="Line 9">
              <a:extLst>
                <a:ext uri="{FF2B5EF4-FFF2-40B4-BE49-F238E27FC236}">
                  <a16:creationId xmlns:a16="http://schemas.microsoft.com/office/drawing/2014/main" id="{7356AE7C-383F-CD4D-A8D4-0D863BECC90E}"/>
                </a:ext>
              </a:extLst>
            </p:cNvPr>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0">
              <a:extLst>
                <a:ext uri="{FF2B5EF4-FFF2-40B4-BE49-F238E27FC236}">
                  <a16:creationId xmlns:a16="http://schemas.microsoft.com/office/drawing/2014/main" id="{AABAA468-88B5-FD4A-933F-BEE3E0E800E0}"/>
                </a:ext>
              </a:extLst>
            </p:cNvPr>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Freeform 11">
              <a:extLst>
                <a:ext uri="{FF2B5EF4-FFF2-40B4-BE49-F238E27FC236}">
                  <a16:creationId xmlns:a16="http://schemas.microsoft.com/office/drawing/2014/main" id="{1B01ED8E-ABE5-DB46-A6A7-6A5FF2599E94}"/>
                </a:ext>
              </a:extLst>
            </p:cNvPr>
            <p:cNvSpPr>
              <a:spLocks/>
            </p:cNvSpPr>
            <p:nvPr/>
          </p:nvSpPr>
          <p:spPr bwMode="auto">
            <a:xfrm flipV="1">
              <a:off x="2096" y="1272"/>
              <a:ext cx="1195" cy="130"/>
            </a:xfrm>
            <a:custGeom>
              <a:avLst/>
              <a:gdLst>
                <a:gd name="T0" fmla="*/ 0 w 2835"/>
                <a:gd name="T1" fmla="*/ 0 h 525"/>
                <a:gd name="T2" fmla="*/ 0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Freeform 12">
              <a:extLst>
                <a:ext uri="{FF2B5EF4-FFF2-40B4-BE49-F238E27FC236}">
                  <a16:creationId xmlns:a16="http://schemas.microsoft.com/office/drawing/2014/main" id="{09A24A5A-3284-ED40-94E5-9F6FD9D580F8}"/>
                </a:ext>
              </a:extLst>
            </p:cNvPr>
            <p:cNvSpPr>
              <a:spLocks/>
            </p:cNvSpPr>
            <p:nvPr/>
          </p:nvSpPr>
          <p:spPr bwMode="auto">
            <a:xfrm rot="-1357180">
              <a:off x="3655" y="1225"/>
              <a:ext cx="285" cy="542"/>
            </a:xfrm>
            <a:custGeom>
              <a:avLst/>
              <a:gdLst>
                <a:gd name="T0" fmla="*/ 0 w 735"/>
                <a:gd name="T1" fmla="*/ 1 h 1080"/>
                <a:gd name="T2" fmla="*/ 0 w 735"/>
                <a:gd name="T3" fmla="*/ 1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Text Box 13">
              <a:extLst>
                <a:ext uri="{FF2B5EF4-FFF2-40B4-BE49-F238E27FC236}">
                  <a16:creationId xmlns:a16="http://schemas.microsoft.com/office/drawing/2014/main" id="{735F1B93-CE98-BB48-B7B4-F46E52A4B8B0}"/>
                </a:ext>
              </a:extLst>
            </p:cNvPr>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54" name="Text Box 14">
              <a:extLst>
                <a:ext uri="{FF2B5EF4-FFF2-40B4-BE49-F238E27FC236}">
                  <a16:creationId xmlns:a16="http://schemas.microsoft.com/office/drawing/2014/main" id="{1358189F-C49B-9547-B76A-603CC6295715}"/>
                </a:ext>
              </a:extLst>
            </p:cNvPr>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isACK(rcvpkt,1)</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15">
              <a:extLst>
                <a:ext uri="{FF2B5EF4-FFF2-40B4-BE49-F238E27FC236}">
                  <a16:creationId xmlns:a16="http://schemas.microsoft.com/office/drawing/2014/main" id="{96FCE930-1E3E-9749-A456-2BE07EE342E4}"/>
                </a:ext>
              </a:extLst>
            </p:cNvPr>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Freeform 16">
              <a:extLst>
                <a:ext uri="{FF2B5EF4-FFF2-40B4-BE49-F238E27FC236}">
                  <a16:creationId xmlns:a16="http://schemas.microsoft.com/office/drawing/2014/main" id="{FF0C2363-5AAB-A541-81DC-66A1639302B9}"/>
                </a:ext>
              </a:extLst>
            </p:cNvPr>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17">
              <a:extLst>
                <a:ext uri="{FF2B5EF4-FFF2-40B4-BE49-F238E27FC236}">
                  <a16:creationId xmlns:a16="http://schemas.microsoft.com/office/drawing/2014/main" id="{A50A3675-BB4B-2C49-9E0C-E3B6864FCDC4}"/>
                </a:ext>
              </a:extLst>
            </p:cNvPr>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isACK(rcvpkt,0)</a:t>
              </a:r>
              <a:r>
                <a:rPr kumimoji="0" lang="en-US" altLang="en-US" sz="1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18">
              <a:extLst>
                <a:ext uri="{FF2B5EF4-FFF2-40B4-BE49-F238E27FC236}">
                  <a16:creationId xmlns:a16="http://schemas.microsoft.com/office/drawing/2014/main" id="{398A4307-79FC-E54C-B8A4-CCE6DE226EAE}"/>
                </a:ext>
              </a:extLst>
            </p:cNvPr>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9">
              <a:extLst>
                <a:ext uri="{FF2B5EF4-FFF2-40B4-BE49-F238E27FC236}">
                  <a16:creationId xmlns:a16="http://schemas.microsoft.com/office/drawing/2014/main" id="{C0094035-BD90-5741-A641-F8D8DD3C7B8B}"/>
                </a:ext>
              </a:extLst>
            </p:cNvPr>
            <p:cNvGrpSpPr>
              <a:grpSpLocks/>
            </p:cNvGrpSpPr>
            <p:nvPr/>
          </p:nvGrpSpPr>
          <p:grpSpPr bwMode="auto">
            <a:xfrm>
              <a:off x="3135" y="1365"/>
              <a:ext cx="669" cy="528"/>
              <a:chOff x="1441" y="2062"/>
              <a:chExt cx="669" cy="528"/>
            </a:xfrm>
          </p:grpSpPr>
          <p:sp>
            <p:nvSpPr>
              <p:cNvPr id="61" name="Oval 20">
                <a:extLst>
                  <a:ext uri="{FF2B5EF4-FFF2-40B4-BE49-F238E27FC236}">
                    <a16:creationId xmlns:a16="http://schemas.microsoft.com/office/drawing/2014/main" id="{86E2B18C-13F1-BA46-BE50-CDE79E0D47C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Text Box 21">
                <a:extLst>
                  <a:ext uri="{FF2B5EF4-FFF2-40B4-BE49-F238E27FC236}">
                    <a16:creationId xmlns:a16="http://schemas.microsoft.com/office/drawing/2014/main" id="{26734C2A-3109-3D4C-BAB8-AB1B111CE996}"/>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A3A125D1-1D1E-2E4D-AE79-0DE766971E4B}"/>
                </a:ext>
              </a:extLst>
            </p:cNvPr>
            <p:cNvSpPr txBox="1">
              <a:spLocks noChangeArrowheads="1"/>
            </p:cNvSpPr>
            <p:nvPr/>
          </p:nvSpPr>
          <p:spPr bwMode="auto">
            <a:xfrm>
              <a:off x="2363" y="1810"/>
              <a:ext cx="935"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sender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65" name="Line 23">
            <a:extLst>
              <a:ext uri="{FF2B5EF4-FFF2-40B4-BE49-F238E27FC236}">
                <a16:creationId xmlns:a16="http://schemas.microsoft.com/office/drawing/2014/main" id="{E71BBDED-78BE-4142-9E45-4E7E4B24FCA8}"/>
              </a:ext>
            </a:extLst>
          </p:cNvPr>
          <p:cNvSpPr>
            <a:spLocks noChangeShapeType="1"/>
          </p:cNvSpPr>
          <p:nvPr/>
        </p:nvSpPr>
        <p:spPr bwMode="auto">
          <a:xfrm>
            <a:off x="1978808" y="2549197"/>
            <a:ext cx="7883525" cy="2757488"/>
          </a:xfrm>
          <a:prstGeom prst="line">
            <a:avLst/>
          </a:prstGeom>
          <a:noFill/>
          <a:ln w="9525">
            <a:solidFill>
              <a:srgbClr val="000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6" name="Group 24">
            <a:extLst>
              <a:ext uri="{FF2B5EF4-FFF2-40B4-BE49-F238E27FC236}">
                <a16:creationId xmlns:a16="http://schemas.microsoft.com/office/drawing/2014/main" id="{2E138519-EBF4-3B44-AD97-E2407D82A043}"/>
              </a:ext>
            </a:extLst>
          </p:cNvPr>
          <p:cNvGrpSpPr>
            <a:grpSpLocks/>
          </p:cNvGrpSpPr>
          <p:nvPr/>
        </p:nvGrpSpPr>
        <p:grpSpPr bwMode="auto">
          <a:xfrm>
            <a:off x="1313645" y="3769985"/>
            <a:ext cx="7234238" cy="2535237"/>
            <a:chOff x="0" y="2409"/>
            <a:chExt cx="4557" cy="1597"/>
          </a:xfrm>
        </p:grpSpPr>
        <p:sp>
          <p:nvSpPr>
            <p:cNvPr id="67" name="Text Box 25">
              <a:extLst>
                <a:ext uri="{FF2B5EF4-FFF2-40B4-BE49-F238E27FC236}">
                  <a16:creationId xmlns:a16="http://schemas.microsoft.com/office/drawing/2014/main" id="{C7F7CA42-D362-5647-A3B4-192876672E60}"/>
                </a:ext>
              </a:extLst>
            </p:cNvPr>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26">
              <a:extLst>
                <a:ext uri="{FF2B5EF4-FFF2-40B4-BE49-F238E27FC236}">
                  <a16:creationId xmlns:a16="http://schemas.microsoft.com/office/drawing/2014/main" id="{2AC2EAAE-2D47-A740-B364-15C85D65C9FB}"/>
                </a:ext>
              </a:extLst>
            </p:cNvPr>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sndpkt = make_pkt(ACK1,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69" name="Group 27">
              <a:extLst>
                <a:ext uri="{FF2B5EF4-FFF2-40B4-BE49-F238E27FC236}">
                  <a16:creationId xmlns:a16="http://schemas.microsoft.com/office/drawing/2014/main" id="{D8482BD5-532F-3042-8803-E3C8BD739DC0}"/>
                </a:ext>
              </a:extLst>
            </p:cNvPr>
            <p:cNvGrpSpPr>
              <a:grpSpLocks/>
            </p:cNvGrpSpPr>
            <p:nvPr/>
          </p:nvGrpSpPr>
          <p:grpSpPr bwMode="auto">
            <a:xfrm>
              <a:off x="0" y="2409"/>
              <a:ext cx="3510" cy="1168"/>
              <a:chOff x="0" y="2409"/>
              <a:chExt cx="3510" cy="1168"/>
            </a:xfrm>
          </p:grpSpPr>
          <p:grpSp>
            <p:nvGrpSpPr>
              <p:cNvPr id="71" name="Group 28">
                <a:extLst>
                  <a:ext uri="{FF2B5EF4-FFF2-40B4-BE49-F238E27FC236}">
                    <a16:creationId xmlns:a16="http://schemas.microsoft.com/office/drawing/2014/main" id="{67FF8A8B-97EA-7D4F-A57C-A7614B5802ED}"/>
                  </a:ext>
                </a:extLst>
              </p:cNvPr>
              <p:cNvGrpSpPr>
                <a:grpSpLocks/>
              </p:cNvGrpSpPr>
              <p:nvPr/>
            </p:nvGrpSpPr>
            <p:grpSpPr bwMode="auto">
              <a:xfrm>
                <a:off x="1529" y="2687"/>
                <a:ext cx="534" cy="501"/>
                <a:chOff x="3570" y="3063"/>
                <a:chExt cx="534" cy="501"/>
              </a:xfrm>
            </p:grpSpPr>
            <p:sp>
              <p:nvSpPr>
                <p:cNvPr id="80" name="Oval 29">
                  <a:extLst>
                    <a:ext uri="{FF2B5EF4-FFF2-40B4-BE49-F238E27FC236}">
                      <a16:creationId xmlns:a16="http://schemas.microsoft.com/office/drawing/2014/main" id="{8D4E849D-9AF8-FC4F-B5E6-691ACC1951D1}"/>
                    </a:ext>
                  </a:extLst>
                </p:cNvPr>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30">
                  <a:extLst>
                    <a:ext uri="{FF2B5EF4-FFF2-40B4-BE49-F238E27FC236}">
                      <a16:creationId xmlns:a16="http://schemas.microsoft.com/office/drawing/2014/main" id="{E4385747-A861-0E4B-AF7E-71CAF80ED148}"/>
                    </a:ext>
                  </a:extLst>
                </p:cNvPr>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72" name="Freeform 31">
                <a:extLst>
                  <a:ext uri="{FF2B5EF4-FFF2-40B4-BE49-F238E27FC236}">
                    <a16:creationId xmlns:a16="http://schemas.microsoft.com/office/drawing/2014/main" id="{9115FE32-46F2-A847-8603-43A0C0E7C982}"/>
                  </a:ext>
                </a:extLst>
              </p:cNvPr>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3" name="Freeform 32">
                <a:extLst>
                  <a:ext uri="{FF2B5EF4-FFF2-40B4-BE49-F238E27FC236}">
                    <a16:creationId xmlns:a16="http://schemas.microsoft.com/office/drawing/2014/main" id="{A33629C7-E28A-5043-8973-73B06C05D8D9}"/>
                  </a:ext>
                </a:extLst>
              </p:cNvPr>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33">
                <a:extLst>
                  <a:ext uri="{FF2B5EF4-FFF2-40B4-BE49-F238E27FC236}">
                    <a16:creationId xmlns:a16="http://schemas.microsoft.com/office/drawing/2014/main" id="{7DAE0056-F522-6A47-87C1-BE5D09A7B6D3}"/>
                  </a:ext>
                </a:extLst>
              </p:cNvPr>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34">
                <a:extLst>
                  <a:ext uri="{FF2B5EF4-FFF2-40B4-BE49-F238E27FC236}">
                    <a16:creationId xmlns:a16="http://schemas.microsoft.com/office/drawing/2014/main" id="{D3183506-C985-AE4B-8786-2BF1733F19C1}"/>
                  </a:ext>
                </a:extLst>
              </p:cNvPr>
              <p:cNvSpPr>
                <a:spLocks/>
              </p:cNvSpPr>
              <p:nvPr/>
            </p:nvSpPr>
            <p:spPr bwMode="auto">
              <a:xfrm flipH="1">
                <a:off x="1237" y="2468"/>
                <a:ext cx="309" cy="856"/>
              </a:xfrm>
              <a:custGeom>
                <a:avLst/>
                <a:gdLst>
                  <a:gd name="T0" fmla="*/ 0 w 619"/>
                  <a:gd name="T1" fmla="*/ 0 h 1815"/>
                  <a:gd name="T2" fmla="*/ 0 w 619"/>
                  <a:gd name="T3" fmla="*/ 0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5">
                <a:extLst>
                  <a:ext uri="{FF2B5EF4-FFF2-40B4-BE49-F238E27FC236}">
                    <a16:creationId xmlns:a16="http://schemas.microsoft.com/office/drawing/2014/main" id="{3B7207C5-2DDB-A74F-9227-55920F12AA9A}"/>
                  </a:ext>
                </a:extLst>
              </p:cNvPr>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36">
                <a:extLst>
                  <a:ext uri="{FF2B5EF4-FFF2-40B4-BE49-F238E27FC236}">
                    <a16:creationId xmlns:a16="http://schemas.microsoft.com/office/drawing/2014/main" id="{10D86368-959C-734B-8A29-22BE54E9BF11}"/>
                  </a:ext>
                </a:extLst>
              </p:cNvPr>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has_seq1(rcvpkt))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37">
                <a:extLst>
                  <a:ext uri="{FF2B5EF4-FFF2-40B4-BE49-F238E27FC236}">
                    <a16:creationId xmlns:a16="http://schemas.microsoft.com/office/drawing/2014/main" id="{18F09FB4-D9AF-AD4C-B898-09D2838B6D97}"/>
                  </a:ext>
                </a:extLst>
              </p:cNvPr>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38">
                <a:extLst>
                  <a:ext uri="{FF2B5EF4-FFF2-40B4-BE49-F238E27FC236}">
                    <a16:creationId xmlns:a16="http://schemas.microsoft.com/office/drawing/2014/main" id="{E0B6922C-3192-A443-B72C-6BA385FDE71D}"/>
                  </a:ext>
                </a:extLst>
              </p:cNvPr>
              <p:cNvSpPr txBox="1">
                <a:spLocks noChangeArrowheads="1"/>
              </p:cNvSpPr>
              <p:nvPr/>
            </p:nvSpPr>
            <p:spPr bwMode="auto">
              <a:xfrm>
                <a:off x="2166" y="2709"/>
                <a:ext cx="1020"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FF0000"/>
                    </a:solidFill>
                    <a:prstDash val="dash"/>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receiver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70" name="Text Box 39">
              <a:extLst>
                <a:ext uri="{FF2B5EF4-FFF2-40B4-BE49-F238E27FC236}">
                  <a16:creationId xmlns:a16="http://schemas.microsoft.com/office/drawing/2014/main" id="{60BFA42A-F9D1-AB4D-86F4-23CB7F278388}"/>
                </a:ext>
              </a:extLst>
            </p:cNvPr>
            <p:cNvSpPr txBox="1">
              <a:spLocks noChangeArrowheads="1"/>
            </p:cNvSpPr>
            <p:nvPr/>
          </p:nvSpPr>
          <p:spPr bwMode="auto">
            <a:xfrm>
              <a:off x="4318" y="2585"/>
              <a:ext cx="23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0" name="Slide Number Placeholder 2">
            <a:extLst>
              <a:ext uri="{FF2B5EF4-FFF2-40B4-BE49-F238E27FC236}">
                <a16:creationId xmlns:a16="http://schemas.microsoft.com/office/drawing/2014/main" id="{F6D97494-9500-EB4E-A367-8D096797D4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57</a:t>
            </a:fld>
            <a:endParaRPr lang="en-US" dirty="0"/>
          </a:p>
        </p:txBody>
      </p:sp>
    </p:spTree>
    <p:extLst>
      <p:ext uri="{BB962C8B-B14F-4D97-AF65-F5344CB8AC3E}">
        <p14:creationId xmlns:p14="http://schemas.microsoft.com/office/powerpoint/2010/main" val="2033837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1053323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underlying channel can also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sequence #s, ACKs, retransmissions will be of help … but not quite enough</a:t>
            </a:r>
          </a:p>
        </p:txBody>
      </p:sp>
      <p:sp>
        <p:nvSpPr>
          <p:cNvPr id="4" name="TextBox 3">
            <a:extLst>
              <a:ext uri="{FF2B5EF4-FFF2-40B4-BE49-F238E27FC236}">
                <a16:creationId xmlns:a16="http://schemas.microsoft.com/office/drawing/2014/main" id="{96D30AFD-5483-8F4A-8353-70CF76EDD8F5}"/>
              </a:ext>
            </a:extLst>
          </p:cNvPr>
          <p:cNvSpPr txBox="1"/>
          <p:nvPr/>
        </p:nvSpPr>
        <p:spPr>
          <a:xfrm>
            <a:off x="1351723" y="4023238"/>
            <a:ext cx="9435547" cy="1323439"/>
          </a:xfrm>
          <a:prstGeom prst="rect">
            <a:avLst/>
          </a:prstGeom>
          <a:noFill/>
        </p:spPr>
        <p:txBody>
          <a:bodyPr wrap="square" rtlCol="0">
            <a:spAutoFit/>
          </a:bodyPr>
          <a:lstStyle/>
          <a:p>
            <a:pPr marL="581025" marR="0" lvl="0" indent="-568325" algn="ctr" defTabSz="914400" rtl="0" eaLnBrk="1" fontAlgn="auto" latinLnBrk="0" hangingPunct="1">
              <a:lnSpc>
                <a:spcPct val="100000"/>
              </a:lnSpc>
              <a:spcBef>
                <a:spcPts val="0"/>
              </a:spcBef>
              <a:spcAft>
                <a:spcPts val="0"/>
              </a:spcAft>
              <a:buClrTx/>
              <a:buSzTx/>
              <a:buFontTx/>
              <a:buNone/>
              <a:tabLst/>
              <a:defRPr/>
            </a:pPr>
            <a:r>
              <a:rPr kumimoji="0" lang="en-US" sz="40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How do </a:t>
            </a:r>
            <a:r>
              <a:rPr kumimoji="0" lang="en-US" sz="4000" b="0" i="1" u="none" strike="noStrike" kern="1200" cap="none" spc="0" normalizeH="0" baseline="0" noProof="0" dirty="0">
                <a:ln>
                  <a:noFill/>
                </a:ln>
                <a:solidFill>
                  <a:prstClr val="black"/>
                </a:solidFill>
                <a:effectLst/>
                <a:uLnTx/>
                <a:uFillTx/>
                <a:latin typeface="Calibri" panose="020F0502020204030204"/>
                <a:ea typeface="+mn-ea"/>
                <a:cs typeface="+mn-cs"/>
              </a:rPr>
              <a:t>humans</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handle lost sender-to-receiver words in conversation?</a:t>
            </a:r>
          </a:p>
        </p:txBody>
      </p:sp>
      <p:sp>
        <p:nvSpPr>
          <p:cNvPr id="5" name="Slide Number Placeholder 2">
            <a:extLst>
              <a:ext uri="{FF2B5EF4-FFF2-40B4-BE49-F238E27FC236}">
                <a16:creationId xmlns:a16="http://schemas.microsoft.com/office/drawing/2014/main" id="{B81C8263-652B-B54F-A380-A9D05ECA037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58</a:t>
            </a:fld>
            <a:endParaRPr lang="en-US" dirty="0"/>
          </a:p>
        </p:txBody>
      </p:sp>
    </p:spTree>
    <p:extLst>
      <p:ext uri="{BB962C8B-B14F-4D97-AF65-F5344CB8AC3E}">
        <p14:creationId xmlns:p14="http://schemas.microsoft.com/office/powerpoint/2010/main" val="141102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751114" y="1355502"/>
            <a:ext cx="10924659"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06400" marR="0" lvl="0" indent="-341313" algn="l" defTabSz="914400" rtl="0" eaLnBrk="1" fontAlgn="auto" latinLnBrk="0" hangingPunct="1">
              <a:lnSpc>
                <a:spcPct val="8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06400" marR="0" lvl="0" indent="-341313" algn="l" defTabSz="914400" rtl="0" eaLnBrk="1" fontAlgn="auto" latinLnBrk="0" hangingPunct="1">
              <a:lnSpc>
                <a:spcPct val="7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packet being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67B4DB3B-FB87-7B42-8ADE-E098B4B1CDD9}"/>
              </a:ext>
            </a:extLst>
          </p:cNvPr>
          <p:cNvGrpSpPr/>
          <p:nvPr/>
        </p:nvGrpSpPr>
        <p:grpSpPr>
          <a:xfrm>
            <a:off x="3852654" y="4876800"/>
            <a:ext cx="3484723" cy="1905000"/>
            <a:chOff x="3667124" y="4359729"/>
            <a:chExt cx="3484723" cy="1905000"/>
          </a:xfrm>
        </p:grpSpPr>
        <p:pic>
          <p:nvPicPr>
            <p:cNvPr id="7170" name="Picture 2" descr="Image result for red alarm clock">
              <a:extLst>
                <a:ext uri="{FF2B5EF4-FFF2-40B4-BE49-F238E27FC236}">
                  <a16:creationId xmlns:a16="http://schemas.microsoft.com/office/drawing/2014/main" id="{78FD9079-5EFC-D744-A2EF-B55FD834CA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24" y="4359729"/>
              <a:ext cx="3381375"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91">
              <a:extLst>
                <a:ext uri="{FF2B5EF4-FFF2-40B4-BE49-F238E27FC236}">
                  <a16:creationId xmlns:a16="http://schemas.microsoft.com/office/drawing/2014/main" id="{62219A32-C5B7-4A41-B560-B3B62A39F92F}"/>
                </a:ext>
              </a:extLst>
            </p:cNvPr>
            <p:cNvSpPr txBox="1">
              <a:spLocks noChangeArrowheads="1"/>
            </p:cNvSpPr>
            <p:nvPr/>
          </p:nvSpPr>
          <p:spPr bwMode="auto">
            <a:xfrm>
              <a:off x="5932303" y="4757575"/>
              <a:ext cx="1219544" cy="3703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sz="2400" b="0" i="1" u="none" strike="noStrike" kern="0" cap="none" spc="0" normalizeH="0" baseline="0" noProof="0" dirty="0">
                  <a:ln>
                    <a:noFill/>
                  </a:ln>
                  <a:solidFill>
                    <a:srgbClr val="C00000"/>
                  </a:solidFill>
                  <a:effectLst/>
                  <a:uLnTx/>
                  <a:uFillTx/>
                  <a:latin typeface="Tahoma" charset="0"/>
                  <a:ea typeface="ＭＳ Ｐゴシック" charset="0"/>
                  <a:cs typeface="+mn-cs"/>
                </a:rPr>
                <a:t>timeout</a:t>
              </a:r>
            </a:p>
          </p:txBody>
        </p:sp>
      </p:grpSp>
      <p:sp>
        <p:nvSpPr>
          <p:cNvPr id="10" name="Rectangle 4">
            <a:extLst>
              <a:ext uri="{FF2B5EF4-FFF2-40B4-BE49-F238E27FC236}">
                <a16:creationId xmlns:a16="http://schemas.microsoft.com/office/drawing/2014/main" id="{C21F0D09-350B-0D4B-B0F1-02B4E8F5DB35}"/>
              </a:ext>
            </a:extLst>
          </p:cNvPr>
          <p:cNvSpPr txBox="1">
            <a:spLocks noChangeArrowheads="1"/>
          </p:cNvSpPr>
          <p:nvPr/>
        </p:nvSpPr>
        <p:spPr>
          <a:xfrm>
            <a:off x="808619" y="4059181"/>
            <a:ext cx="10924659" cy="1016402"/>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6400" marR="0" lvl="0" indent="-341313" algn="l" defTabSz="914400" rtl="0" eaLnBrk="1" fontAlgn="auto" latinLnBrk="0" hangingPunct="1">
              <a:lnSpc>
                <a:spcPct val="10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 countdown timer to interrupt after “reasonable” amount of time</a:t>
            </a:r>
          </a:p>
        </p:txBody>
      </p:sp>
      <p:sp>
        <p:nvSpPr>
          <p:cNvPr id="9" name="Slide Number Placeholder 2">
            <a:extLst>
              <a:ext uri="{FF2B5EF4-FFF2-40B4-BE49-F238E27FC236}">
                <a16:creationId xmlns:a16="http://schemas.microsoft.com/office/drawing/2014/main" id="{BA1AE1C8-34DA-8649-8588-05545644E51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59</a:t>
            </a:fld>
            <a:endParaRPr lang="en-US" dirty="0"/>
          </a:p>
        </p:txBody>
      </p:sp>
    </p:spTree>
    <p:extLst>
      <p:ext uri="{BB962C8B-B14F-4D97-AF65-F5344CB8AC3E}">
        <p14:creationId xmlns:p14="http://schemas.microsoft.com/office/powerpoint/2010/main" val="112676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animEffect transition="in" filter="dissolve">
                                      <p:cBhvr>
                                        <p:cTn id="11" dur="500"/>
                                        <p:tgtEl>
                                          <p:spTgt spid="42">
                                            <p:txEl>
                                              <p:pRg st="1" end="1"/>
                                            </p:txEl>
                                          </p:spTgt>
                                        </p:tgtEl>
                                      </p:cBhvr>
                                    </p:animEffect>
                                  </p:childTnLst>
                                </p:cTn>
                              </p:par>
                              <p:par>
                                <p:cTn id="12" presetID="9" presetClass="entr" presetSubtype="0" fill="hold" nodeType="withEffect">
                                  <p:stCondLst>
                                    <p:cond delay="0"/>
                                  </p:stCondLst>
                                  <p:childTnLst>
                                    <p:set>
                                      <p:cBhvr>
                                        <p:cTn id="13" dur="1" fill="hold">
                                          <p:stCondLst>
                                            <p:cond delay="0"/>
                                          </p:stCondLst>
                                        </p:cTn>
                                        <p:tgtEl>
                                          <p:spTgt spid="42">
                                            <p:txEl>
                                              <p:pRg st="2" end="2"/>
                                            </p:txEl>
                                          </p:spTgt>
                                        </p:tgtEl>
                                        <p:attrNameLst>
                                          <p:attrName>style.visibility</p:attrName>
                                        </p:attrNameLst>
                                      </p:cBhvr>
                                      <p:to>
                                        <p:strVal val="visible"/>
                                      </p:to>
                                    </p:set>
                                    <p:animEffect transition="in" filter="dissolve">
                                      <p:cBhvr>
                                        <p:cTn id="14" dur="500"/>
                                        <p:tgtEl>
                                          <p:spTgt spid="42">
                                            <p:txEl>
                                              <p:pRg st="2" end="2"/>
                                            </p:txEl>
                                          </p:spTgt>
                                        </p:tgtEl>
                                      </p:cBhvr>
                                    </p:animEffect>
                                  </p:childTnLst>
                                </p:cTn>
                              </p:par>
                              <p:par>
                                <p:cTn id="15" presetID="9" presetClass="entr" presetSubtype="0" fill="hold"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animEffect transition="in" filter="dissolve">
                                      <p:cBhvr>
                                        <p:cTn id="17" dur="500"/>
                                        <p:tgtEl>
                                          <p:spTgt spid="42">
                                            <p:txEl>
                                              <p:pRg st="3" end="3"/>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42">
                                            <p:txEl>
                                              <p:pRg st="4" end="4"/>
                                            </p:txEl>
                                          </p:spTgt>
                                        </p:tgtEl>
                                        <p:attrNameLst>
                                          <p:attrName>style.visibility</p:attrName>
                                        </p:attrNameLst>
                                      </p:cBhvr>
                                      <p:to>
                                        <p:strVal val="visible"/>
                                      </p:to>
                                    </p:set>
                                    <p:animEffect transition="in" filter="dissolve">
                                      <p:cBhvr>
                                        <p:cTn id="20" dur="500"/>
                                        <p:tgtEl>
                                          <p:spTgt spid="4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9" presetClass="entr" presetSubtype="0" fill="hold"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dissolve">
                                      <p:cBhvr>
                                        <p:cTn id="27" dur="500"/>
                                        <p:tgtEl>
                                          <p:spTgt spid="10">
                                            <p:txEl>
                                              <p:pRg st="0" end="0"/>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dissolv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sp>
        <p:nvSpPr>
          <p:cNvPr id="517" name="Rectangle 3">
            <a:extLst>
              <a:ext uri="{FF2B5EF4-FFF2-40B4-BE49-F238E27FC236}">
                <a16:creationId xmlns:a16="http://schemas.microsoft.com/office/drawing/2014/main" id="{5055A8EA-25BB-5D41-BECF-4117E4AC2670}"/>
              </a:ext>
            </a:extLst>
          </p:cNvPr>
          <p:cNvSpPr txBox="1">
            <a:spLocks noChangeArrowheads="1"/>
          </p:cNvSpPr>
          <p:nvPr/>
        </p:nvSpPr>
        <p:spPr>
          <a:xfrm>
            <a:off x="702363" y="1523857"/>
            <a:ext cx="523091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network layer: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transport layer</a:t>
            </a:r>
            <a:r>
              <a:rPr kumimoji="0" lang="en-US" sz="3200" b="0" i="1" u="none" strike="noStrike" kern="1200" cap="none" spc="0" normalizeH="0" baseline="0" noProof="0" dirty="0">
                <a:ln>
                  <a:noFill/>
                </a:ln>
                <a:solidFill>
                  <a:srgbClr val="000099"/>
                </a:solidFill>
                <a:effectLst/>
                <a:uLnTx/>
                <a:uFillTx/>
                <a:latin typeface="Calibri" panose="020F0502020204030204"/>
                <a:ea typeface="+mn-ea"/>
                <a:cs typeface="+mn-cs"/>
              </a:rPr>
              <a:t>:</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processes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relies on, enhances, network layer services</a:t>
            </a:r>
          </a:p>
        </p:txBody>
      </p:sp>
      <p:grpSp>
        <p:nvGrpSpPr>
          <p:cNvPr id="9" name="Group 8">
            <a:extLst>
              <a:ext uri="{FF2B5EF4-FFF2-40B4-BE49-F238E27FC236}">
                <a16:creationId xmlns:a16="http://schemas.microsoft.com/office/drawing/2014/main" id="{D2B3154C-E2F2-B640-9101-FD641275409F}"/>
              </a:ext>
            </a:extLst>
          </p:cNvPr>
          <p:cNvGrpSpPr/>
          <p:nvPr/>
        </p:nvGrpSpPr>
        <p:grpSpPr>
          <a:xfrm>
            <a:off x="6278709" y="1094882"/>
            <a:ext cx="5468536" cy="5077175"/>
            <a:chOff x="6430780" y="1365914"/>
            <a:chExt cx="5468536" cy="5077175"/>
          </a:xfrm>
        </p:grpSpPr>
        <p:sp>
          <p:nvSpPr>
            <p:cNvPr id="10" name="Rectangle 9">
              <a:extLst>
                <a:ext uri="{FF2B5EF4-FFF2-40B4-BE49-F238E27FC236}">
                  <a16:creationId xmlns:a16="http://schemas.microsoft.com/office/drawing/2014/main" id="{1E4A5E17-837C-DE48-93F3-00B93CF1AE37}"/>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7">
              <a:extLst>
                <a:ext uri="{FF2B5EF4-FFF2-40B4-BE49-F238E27FC236}">
                  <a16:creationId xmlns:a16="http://schemas.microsoft.com/office/drawing/2014/main" id="{C856713D-7747-664B-A733-CBE345A08191}"/>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2" name="Text Box 11">
              <a:extLst>
                <a:ext uri="{FF2B5EF4-FFF2-40B4-BE49-F238E27FC236}">
                  <a16:creationId xmlns:a16="http://schemas.microsoft.com/office/drawing/2014/main" id="{83681804-D37D-9E4B-A91F-556F18A79F50}"/>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 name="Rectangle 4">
              <a:extLst>
                <a:ext uri="{FF2B5EF4-FFF2-40B4-BE49-F238E27FC236}">
                  <a16:creationId xmlns:a16="http://schemas.microsoft.com/office/drawing/2014/main" id="{2B981950-019B-6940-9B4D-39B4F993673F}"/>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14" name="Rectangle 13">
            <a:extLst>
              <a:ext uri="{FF2B5EF4-FFF2-40B4-BE49-F238E27FC236}">
                <a16:creationId xmlns:a16="http://schemas.microsoft.com/office/drawing/2014/main" id="{DA8E19E6-C8F3-AD4D-8133-B75677CF81D5}"/>
              </a:ext>
            </a:extLst>
          </p:cNvPr>
          <p:cNvSpPr/>
          <p:nvPr/>
        </p:nvSpPr>
        <p:spPr>
          <a:xfrm>
            <a:off x="6387844" y="4463368"/>
            <a:ext cx="5059089"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F55E6C29-4D3E-9C46-8DC6-206D0A0BA7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a:t>
            </a:fld>
            <a:endParaRPr lang="en-US" dirty="0"/>
          </a:p>
        </p:txBody>
      </p:sp>
    </p:spTree>
    <p:extLst>
      <p:ext uri="{BB962C8B-B14F-4D97-AF65-F5344CB8AC3E}">
        <p14:creationId xmlns:p14="http://schemas.microsoft.com/office/powerpoint/2010/main" val="266655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17"/>
                                        </p:tgtEl>
                                        <p:attrNameLst>
                                          <p:attrName>style.visibility</p:attrName>
                                        </p:attrNameLst>
                                      </p:cBhvr>
                                      <p:to>
                                        <p:strVal val="visible"/>
                                      </p:to>
                                    </p:set>
                                    <p:animEffect transition="in" filter="dissolve">
                                      <p:cBhvr>
                                        <p:cTn id="11" dur="500"/>
                                        <p:tgtEl>
                                          <p:spTgt spid="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p:bldP spid="1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33239" cy="1239836"/>
            <a:chOff x="2638761" y="2958772"/>
            <a:chExt cx="1933239"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9" y="3559178"/>
              <a:ext cx="1137909" cy="1409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 name="Oval 2">
            <a:extLst>
              <a:ext uri="{FF2B5EF4-FFF2-40B4-BE49-F238E27FC236}">
                <a16:creationId xmlns:a16="http://schemas.microsoft.com/office/drawing/2014/main" id="{D28BBA62-6263-C843-B29E-56B49980762A}"/>
              </a:ext>
            </a:extLst>
          </p:cNvPr>
          <p:cNvSpPr/>
          <p:nvPr/>
        </p:nvSpPr>
        <p:spPr>
          <a:xfrm>
            <a:off x="3771900" y="1861459"/>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2" name="Oval 121">
            <a:extLst>
              <a:ext uri="{FF2B5EF4-FFF2-40B4-BE49-F238E27FC236}">
                <a16:creationId xmlns:a16="http://schemas.microsoft.com/office/drawing/2014/main" id="{9E2FDDC8-8D96-114D-9DC7-646B2E492AD9}"/>
              </a:ext>
            </a:extLst>
          </p:cNvPr>
          <p:cNvSpPr/>
          <p:nvPr/>
        </p:nvSpPr>
        <p:spPr>
          <a:xfrm>
            <a:off x="3858986" y="3777345"/>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9D7B88F9-3891-3046-A064-B332A3527756}"/>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0" name="Oval 129">
            <a:extLst>
              <a:ext uri="{FF2B5EF4-FFF2-40B4-BE49-F238E27FC236}">
                <a16:creationId xmlns:a16="http://schemas.microsoft.com/office/drawing/2014/main" id="{622A35A9-A643-7C42-B044-B85FAF6A97F9}"/>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29138640-D128-B549-B272-9634FBE0E919}"/>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F8621F76-605F-FD4F-BBDF-20014AAFC358}"/>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EC2E0DE7-1242-394F-B32C-D2097A456FDC}"/>
              </a:ext>
            </a:extLst>
          </p:cNvPr>
          <p:cNvSpPr/>
          <p:nvPr/>
        </p:nvSpPr>
        <p:spPr>
          <a:xfrm>
            <a:off x="4251325" y="2212996"/>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Slide Number Placeholder 2">
            <a:extLst>
              <a:ext uri="{FF2B5EF4-FFF2-40B4-BE49-F238E27FC236}">
                <a16:creationId xmlns:a16="http://schemas.microsoft.com/office/drawing/2014/main" id="{E51BA6D5-B9A8-EF43-ACE9-5217445FDC7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60</a:t>
            </a:fld>
            <a:endParaRPr lang="en-US" dirty="0"/>
          </a:p>
        </p:txBody>
      </p:sp>
    </p:spTree>
    <p:extLst>
      <p:ext uri="{BB962C8B-B14F-4D97-AF65-F5344CB8AC3E}">
        <p14:creationId xmlns:p14="http://schemas.microsoft.com/office/powerpoint/2010/main" val="183202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9"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animEffect transition="in" filter="dissolve">
                                      <p:cBhvr>
                                        <p:cTn id="15" dur="500"/>
                                        <p:tgtEl>
                                          <p:spTgt spid="1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par>
                                <p:cTn id="21" presetID="9" presetClass="exit" presetSubtype="0" fill="hold" grpId="1" nodeType="withEffect">
                                  <p:stCondLst>
                                    <p:cond delay="0"/>
                                  </p:stCondLst>
                                  <p:childTnLst>
                                    <p:animEffect transition="out" filter="dissolve">
                                      <p:cBhvr>
                                        <p:cTn id="22" dur="500"/>
                                        <p:tgtEl>
                                          <p:spTgt spid="122"/>
                                        </p:tgtEl>
                                      </p:cBhvr>
                                    </p:animEffect>
                                    <p:set>
                                      <p:cBhvr>
                                        <p:cTn id="23" dur="1" fill="hold">
                                          <p:stCondLst>
                                            <p:cond delay="499"/>
                                          </p:stCondLst>
                                        </p:cTn>
                                        <p:tgtEl>
                                          <p:spTgt spid="12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9" presetClass="exit" presetSubtype="0" fill="hold" grpId="1" nodeType="withEffect">
                                  <p:stCondLst>
                                    <p:cond delay="0"/>
                                  </p:stCondLst>
                                  <p:childTnLst>
                                    <p:animEffect transition="out" filter="dissolv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9" presetClass="entr" presetSubtype="0" fill="hold" grpId="0" nodeType="withEffect">
                                  <p:stCondLst>
                                    <p:cond delay="0"/>
                                  </p:stCondLst>
                                  <p:childTnLst>
                                    <p:set>
                                      <p:cBhvr>
                                        <p:cTn id="33" dur="1" fill="hold">
                                          <p:stCondLst>
                                            <p:cond delay="0"/>
                                          </p:stCondLst>
                                        </p:cTn>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dissolve">
                                      <p:cBhvr>
                                        <p:cTn id="38" dur="500"/>
                                        <p:tgtEl>
                                          <p:spTgt spid="13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par>
                                <p:cTn id="44" presetID="9" presetClass="exit" presetSubtype="0" fill="hold" grpId="1" nodeType="withEffect">
                                  <p:stCondLst>
                                    <p:cond delay="0"/>
                                  </p:stCondLst>
                                  <p:childTnLst>
                                    <p:animEffect transition="out" filter="dissolve">
                                      <p:cBhvr>
                                        <p:cTn id="45" dur="500"/>
                                        <p:tgtEl>
                                          <p:spTgt spid="130"/>
                                        </p:tgtEl>
                                      </p:cBhvr>
                                    </p:animEffect>
                                    <p:set>
                                      <p:cBhvr>
                                        <p:cTn id="46" dur="1" fill="hold">
                                          <p:stCondLst>
                                            <p:cond delay="499"/>
                                          </p:stCondLst>
                                        </p:cTn>
                                        <p:tgtEl>
                                          <p:spTgt spid="130"/>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dissolve">
                                      <p:cBhvr>
                                        <p:cTn id="49" dur="500"/>
                                        <p:tgtEl>
                                          <p:spTgt spid="123"/>
                                        </p:tgtEl>
                                      </p:cBhvr>
                                    </p:animEffect>
                                  </p:childTnLst>
                                </p:cTn>
                              </p:par>
                            </p:childTnLst>
                          </p:cTn>
                        </p:par>
                        <p:par>
                          <p:cTn id="50" fill="hold">
                            <p:stCondLst>
                              <p:cond delay="500"/>
                            </p:stCondLst>
                            <p:childTnLst>
                              <p:par>
                                <p:cTn id="51" presetID="9"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dissolve">
                                      <p:cBhvr>
                                        <p:cTn id="53" dur="500"/>
                                        <p:tgtEl>
                                          <p:spTgt spid="13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wipe(right)">
                                      <p:cBhvr>
                                        <p:cTn id="58" dur="500"/>
                                        <p:tgtEl>
                                          <p:spTgt spid="114"/>
                                        </p:tgtEl>
                                      </p:cBhvr>
                                    </p:animEffect>
                                  </p:childTnLst>
                                </p:cTn>
                              </p:par>
                              <p:par>
                                <p:cTn id="59" presetID="9" presetClass="exit" presetSubtype="0" fill="hold" grpId="1" nodeType="withEffect">
                                  <p:stCondLst>
                                    <p:cond delay="0"/>
                                  </p:stCondLst>
                                  <p:childTnLst>
                                    <p:animEffect transition="out" filter="dissolve">
                                      <p:cBhvr>
                                        <p:cTn id="60" dur="500"/>
                                        <p:tgtEl>
                                          <p:spTgt spid="131"/>
                                        </p:tgtEl>
                                      </p:cBhvr>
                                    </p:animEffect>
                                    <p:set>
                                      <p:cBhvr>
                                        <p:cTn id="61" dur="1" fill="hold">
                                          <p:stCondLst>
                                            <p:cond delay="499"/>
                                          </p:stCondLst>
                                        </p:cTn>
                                        <p:tgtEl>
                                          <p:spTgt spid="131"/>
                                        </p:tgtEl>
                                        <p:attrNameLst>
                                          <p:attrName>style.visibility</p:attrName>
                                        </p:attrNameLst>
                                      </p:cBhvr>
                                      <p:to>
                                        <p:strVal val="hidden"/>
                                      </p:to>
                                    </p:set>
                                  </p:childTnLst>
                                </p:cTn>
                              </p:par>
                              <p:par>
                                <p:cTn id="62" presetID="9" presetClass="entr" presetSubtype="0" fill="hold" grpId="0" nodeType="withEffect">
                                  <p:stCondLst>
                                    <p:cond delay="0"/>
                                  </p:stCondLst>
                                  <p:childTnLst>
                                    <p:set>
                                      <p:cBhvr>
                                        <p:cTn id="63" dur="1" fill="hold">
                                          <p:stCondLst>
                                            <p:cond delay="0"/>
                                          </p:stCondLst>
                                        </p:cTn>
                                        <p:tgtEl>
                                          <p:spTgt spid="124"/>
                                        </p:tgtEl>
                                        <p:attrNameLst>
                                          <p:attrName>style.visibility</p:attrName>
                                        </p:attrNameLst>
                                      </p:cBhvr>
                                      <p:to>
                                        <p:strVal val="visible"/>
                                      </p:to>
                                    </p:set>
                                    <p:animEffect transition="in" filter="dissolve">
                                      <p:cBhvr>
                                        <p:cTn id="64" dur="500"/>
                                        <p:tgtEl>
                                          <p:spTgt spid="124"/>
                                        </p:tgtEl>
                                      </p:cBhvr>
                                    </p:animEffect>
                                  </p:childTnLst>
                                </p:cTn>
                              </p:par>
                            </p:childTnLst>
                          </p:cTn>
                        </p:par>
                        <p:par>
                          <p:cTn id="65" fill="hold">
                            <p:stCondLst>
                              <p:cond delay="500"/>
                            </p:stCondLst>
                            <p:childTnLst>
                              <p:par>
                                <p:cTn id="66" presetID="9" presetClass="entr" presetSubtype="0"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Effect transition="in" filter="dissolve">
                                      <p:cBhvr>
                                        <p:cTn id="68" dur="500"/>
                                        <p:tgtEl>
                                          <p:spTgt spid="132"/>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115"/>
                                        </p:tgtEl>
                                        <p:attrNameLst>
                                          <p:attrName>style.visibility</p:attrName>
                                        </p:attrNameLst>
                                      </p:cBhvr>
                                      <p:to>
                                        <p:strVal val="visible"/>
                                      </p:to>
                                    </p:set>
                                    <p:animEffect transition="in" filter="wipe(down)">
                                      <p:cBhvr>
                                        <p:cTn id="73" dur="500"/>
                                        <p:tgtEl>
                                          <p:spTgt spid="11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125"/>
                                        </p:tgtEl>
                                        <p:attrNameLst>
                                          <p:attrName>style.visibility</p:attrName>
                                        </p:attrNameLst>
                                      </p:cBhvr>
                                      <p:to>
                                        <p:strVal val="visible"/>
                                      </p:to>
                                    </p:set>
                                    <p:animEffect transition="in" filter="dissolve">
                                      <p:cBhvr>
                                        <p:cTn id="76" dur="500"/>
                                        <p:tgtEl>
                                          <p:spTgt spid="125"/>
                                        </p:tgtEl>
                                      </p:cBhvr>
                                    </p:animEffect>
                                  </p:childTnLst>
                                </p:cTn>
                              </p:par>
                              <p:par>
                                <p:cTn id="77" presetID="9" presetClass="exit" presetSubtype="0" fill="hold" grpId="1" nodeType="withEffect">
                                  <p:stCondLst>
                                    <p:cond delay="0"/>
                                  </p:stCondLst>
                                  <p:childTnLst>
                                    <p:animEffect transition="out" filter="dissolve">
                                      <p:cBhvr>
                                        <p:cTn id="78" dur="500"/>
                                        <p:tgtEl>
                                          <p:spTgt spid="132"/>
                                        </p:tgtEl>
                                      </p:cBhvr>
                                    </p:animEffect>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500"/>
                            </p:stCondLst>
                            <p:childTnLst>
                              <p:par>
                                <p:cTn id="81" presetID="9" presetClass="entr" presetSubtype="0" fill="hold" grpId="0" nodeType="afterEffect">
                                  <p:stCondLst>
                                    <p:cond delay="0"/>
                                  </p:stCondLst>
                                  <p:childTnLst>
                                    <p:set>
                                      <p:cBhvr>
                                        <p:cTn id="82" dur="1" fill="hold">
                                          <p:stCondLst>
                                            <p:cond delay="0"/>
                                          </p:stCondLst>
                                        </p:cTn>
                                        <p:tgtEl>
                                          <p:spTgt spid="133"/>
                                        </p:tgtEl>
                                        <p:attrNameLst>
                                          <p:attrName>style.visibility</p:attrName>
                                        </p:attrNameLst>
                                      </p:cBhvr>
                                      <p:to>
                                        <p:strVal val="visible"/>
                                      </p:to>
                                    </p:set>
                                    <p:animEffect transition="in" filter="dissolve">
                                      <p:cBhvr>
                                        <p:cTn id="83"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4" grpId="0" animBg="1"/>
      <p:bldP spid="123" grpId="0" animBg="1"/>
      <p:bldP spid="121" grpId="0" animBg="1"/>
      <p:bldP spid="3" grpId="0" animBg="1"/>
      <p:bldP spid="3" grpId="1" animBg="1"/>
      <p:bldP spid="122" grpId="0" animBg="1"/>
      <p:bldP spid="122" grpId="1" animBg="1"/>
      <p:bldP spid="6" grpId="0" animBg="1"/>
      <p:bldP spid="6" grpId="1" animBg="1"/>
      <p:bldP spid="130" grpId="0" animBg="1"/>
      <p:bldP spid="130" grpId="1" animBg="1"/>
      <p:bldP spid="131" grpId="0" animBg="1"/>
      <p:bldP spid="131" grpId="1" animBg="1"/>
      <p:bldP spid="132" grpId="0" animBg="1"/>
      <p:bldP spid="132" grpId="1" animBg="1"/>
      <p:bldP spid="133"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45938" cy="1239836"/>
            <a:chOff x="2638761" y="2958772"/>
            <a:chExt cx="1945938"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8" y="3546478"/>
              <a:ext cx="1150609" cy="1536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E1668F5-8EFC-FD4A-B0AD-080420B8D736}"/>
              </a:ext>
            </a:extLst>
          </p:cNvPr>
          <p:cNvGrpSpPr/>
          <p:nvPr/>
        </p:nvGrpSpPr>
        <p:grpSpPr>
          <a:xfrm>
            <a:off x="7977523" y="2372984"/>
            <a:ext cx="2447925" cy="741363"/>
            <a:chOff x="7977523" y="2372984"/>
            <a:chExt cx="2447925" cy="741363"/>
          </a:xfrm>
        </p:grpSpPr>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7" name="Group 6">
            <a:extLst>
              <a:ext uri="{FF2B5EF4-FFF2-40B4-BE49-F238E27FC236}">
                <a16:creationId xmlns:a16="http://schemas.microsoft.com/office/drawing/2014/main" id="{5B0F4E74-4AD1-1841-A169-2F112B1736DB}"/>
              </a:ext>
            </a:extLst>
          </p:cNvPr>
          <p:cNvGrpSpPr/>
          <p:nvPr/>
        </p:nvGrpSpPr>
        <p:grpSpPr>
          <a:xfrm>
            <a:off x="2367298" y="4307189"/>
            <a:ext cx="1973263" cy="725996"/>
            <a:chOff x="2367298" y="4307189"/>
            <a:chExt cx="1973263" cy="725996"/>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F3A5F505-AA20-9E41-BC6C-D76DEB8319CC}"/>
              </a:ext>
            </a:extLst>
          </p:cNvPr>
          <p:cNvGrpSpPr/>
          <p:nvPr/>
        </p:nvGrpSpPr>
        <p:grpSpPr>
          <a:xfrm>
            <a:off x="3029286" y="4795509"/>
            <a:ext cx="1631950" cy="1428750"/>
            <a:chOff x="3029286" y="4795509"/>
            <a:chExt cx="1631950" cy="142875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(rcvpkt,0)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130" name="Oval 129">
            <a:extLst>
              <a:ext uri="{FF2B5EF4-FFF2-40B4-BE49-F238E27FC236}">
                <a16:creationId xmlns:a16="http://schemas.microsoft.com/office/drawing/2014/main" id="{9AA3E79A-2611-F844-92F5-7AB7F51F61A6}"/>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36E5B91E-BBFD-F34D-BA3F-9A04F2B92A2B}"/>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CD4FE554-65E6-F444-AA3B-AD082AB372FD}"/>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3A129D4A-C779-424D-B5D4-282E5C7184B2}"/>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Slide Number Placeholder 2">
            <a:extLst>
              <a:ext uri="{FF2B5EF4-FFF2-40B4-BE49-F238E27FC236}">
                <a16:creationId xmlns:a16="http://schemas.microsoft.com/office/drawing/2014/main" id="{7A5F6544-E291-2540-84CA-0893797A7FD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61</a:t>
            </a:fld>
            <a:endParaRPr lang="en-US" dirty="0"/>
          </a:p>
        </p:txBody>
      </p:sp>
    </p:spTree>
    <p:extLst>
      <p:ext uri="{BB962C8B-B14F-4D97-AF65-F5344CB8AC3E}">
        <p14:creationId xmlns:p14="http://schemas.microsoft.com/office/powerpoint/2010/main" val="364184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dissolve">
                                      <p:cBhvr>
                                        <p:cTn id="7" dur="500"/>
                                        <p:tgtEl>
                                          <p:spTgt spid="13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6"/>
                                        </p:tgtEl>
                                        <p:attrNameLst>
                                          <p:attrName>style.visibility</p:attrName>
                                        </p:attrNameLst>
                                      </p:cBhvr>
                                      <p:to>
                                        <p:strVal val="visible"/>
                                      </p:to>
                                    </p:set>
                                    <p:animEffect transition="in" filter="dissolve">
                                      <p:cBhvr>
                                        <p:cTn id="16" dur="500"/>
                                        <p:tgtEl>
                                          <p:spTgt spid="1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xit" presetSubtype="0" fill="hold" grpId="1" nodeType="clickEffect">
                                  <p:stCondLst>
                                    <p:cond delay="0"/>
                                  </p:stCondLst>
                                  <p:childTnLst>
                                    <p:animEffect transition="out" filter="dissolve">
                                      <p:cBhvr>
                                        <p:cTn id="20" dur="500"/>
                                        <p:tgtEl>
                                          <p:spTgt spid="130"/>
                                        </p:tgtEl>
                                      </p:cBhvr>
                                    </p:animEffect>
                                    <p:set>
                                      <p:cBhvr>
                                        <p:cTn id="21" dur="1" fill="hold">
                                          <p:stCondLst>
                                            <p:cond delay="499"/>
                                          </p:stCondLst>
                                        </p:cTn>
                                        <p:tgtEl>
                                          <p:spTgt spid="130"/>
                                        </p:tgtEl>
                                        <p:attrNameLst>
                                          <p:attrName>style.visibility</p:attrName>
                                        </p:attrNameLst>
                                      </p:cBhvr>
                                      <p:to>
                                        <p:strVal val="hidden"/>
                                      </p:to>
                                    </p:se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31"/>
                                        </p:tgtEl>
                                        <p:attrNameLst>
                                          <p:attrName>style.visibility</p:attrName>
                                        </p:attrNameLst>
                                      </p:cBhvr>
                                      <p:to>
                                        <p:strVal val="visible"/>
                                      </p:to>
                                    </p:set>
                                    <p:animEffect transition="in" filter="dissolve">
                                      <p:cBhvr>
                                        <p:cTn id="25" dur="500"/>
                                        <p:tgtEl>
                                          <p:spTgt spid="131"/>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1" nodeType="clickEffect">
                                  <p:stCondLst>
                                    <p:cond delay="0"/>
                                  </p:stCondLst>
                                  <p:childTnLst>
                                    <p:animEffect transition="out" filter="dissolve">
                                      <p:cBhvr>
                                        <p:cTn id="33" dur="500"/>
                                        <p:tgtEl>
                                          <p:spTgt spid="131"/>
                                        </p:tgtEl>
                                      </p:cBhvr>
                                    </p:animEffect>
                                    <p:set>
                                      <p:cBhvr>
                                        <p:cTn id="34" dur="1" fill="hold">
                                          <p:stCondLst>
                                            <p:cond delay="499"/>
                                          </p:stCondLst>
                                        </p:cTn>
                                        <p:tgtEl>
                                          <p:spTgt spid="131"/>
                                        </p:tgtEl>
                                        <p:attrNameLst>
                                          <p:attrName>style.visibility</p:attrName>
                                        </p:attrNameLst>
                                      </p:cBhvr>
                                      <p:to>
                                        <p:strVal val="hidden"/>
                                      </p:to>
                                    </p:se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2"/>
                                        </p:tgtEl>
                                        <p:attrNameLst>
                                          <p:attrName>style.visibility</p:attrName>
                                        </p:attrNameLst>
                                      </p:cBhvr>
                                      <p:to>
                                        <p:strVal val="visible"/>
                                      </p:to>
                                    </p:set>
                                    <p:animEffect transition="in" filter="dissolve">
                                      <p:cBhvr>
                                        <p:cTn id="38" dur="500"/>
                                        <p:tgtEl>
                                          <p:spTgt spid="132"/>
                                        </p:tgtEl>
                                      </p:cBhvr>
                                    </p:animEffect>
                                  </p:childTnLst>
                                </p:cTn>
                              </p:par>
                              <p:par>
                                <p:cTn id="39" presetID="9"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dissolv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dissolve">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2"/>
                                        </p:tgtEl>
                                      </p:cBhvr>
                                    </p:animEffect>
                                    <p:set>
                                      <p:cBhvr>
                                        <p:cTn id="51" dur="1" fill="hold">
                                          <p:stCondLst>
                                            <p:cond delay="499"/>
                                          </p:stCondLst>
                                        </p:cTn>
                                        <p:tgtEl>
                                          <p:spTgt spid="132"/>
                                        </p:tgtEl>
                                        <p:attrNameLst>
                                          <p:attrName>style.visibility</p:attrName>
                                        </p:attrNameLst>
                                      </p:cBhvr>
                                      <p:to>
                                        <p:strVal val="hidden"/>
                                      </p:to>
                                    </p:set>
                                  </p:childTnLst>
                                </p:cTn>
                              </p:par>
                              <p:par>
                                <p:cTn id="52" presetID="9" presetClass="entr" presetSubtype="0" fill="hold" grpId="0" nodeType="withEffect">
                                  <p:stCondLst>
                                    <p:cond delay="0"/>
                                  </p:stCondLst>
                                  <p:childTnLst>
                                    <p:set>
                                      <p:cBhvr>
                                        <p:cTn id="53" dur="1" fill="hold">
                                          <p:stCondLst>
                                            <p:cond delay="0"/>
                                          </p:stCondLst>
                                        </p:cTn>
                                        <p:tgtEl>
                                          <p:spTgt spid="133"/>
                                        </p:tgtEl>
                                        <p:attrNameLst>
                                          <p:attrName>style.visibility</p:attrName>
                                        </p:attrNameLst>
                                      </p:cBhvr>
                                      <p:to>
                                        <p:strVal val="visible"/>
                                      </p:to>
                                    </p:set>
                                    <p:animEffect transition="in" filter="dissolve">
                                      <p:cBhvr>
                                        <p:cTn id="54" dur="500"/>
                                        <p:tgtEl>
                                          <p:spTgt spid="133"/>
                                        </p:tgtEl>
                                      </p:cBhvr>
                                    </p:animEffect>
                                  </p:childTnLst>
                                </p:cTn>
                              </p:par>
                              <p:par>
                                <p:cTn id="55" presetID="9" presetClass="entr" presetSubtype="0" fill="hold" nodeType="with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dissolve">
                                      <p:cBhvr>
                                        <p:cTn id="57"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0" grpId="1" animBg="1"/>
      <p:bldP spid="131" grpId="0" animBg="1"/>
      <p:bldP spid="131" grpId="1" animBg="1"/>
      <p:bldP spid="132" grpId="0" animBg="1"/>
      <p:bldP spid="132" grpId="1" animBg="1"/>
      <p:bldP spid="13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207345"/>
            <a:ext cx="16716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dirty="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resend pkt1</a:t>
              </a:r>
            </a:p>
          </p:txBody>
        </p:sp>
      </p:grpSp>
      <p:sp>
        <p:nvSpPr>
          <p:cNvPr id="79" name="Slide Number Placeholder 2">
            <a:extLst>
              <a:ext uri="{FF2B5EF4-FFF2-40B4-BE49-F238E27FC236}">
                <a16:creationId xmlns:a16="http://schemas.microsoft.com/office/drawing/2014/main" id="{F263271F-70B3-0945-8ECC-7ADB544583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62</a:t>
            </a:fld>
            <a:endParaRPr lang="en-US" dirty="0"/>
          </a:p>
        </p:txBody>
      </p:sp>
    </p:spTree>
    <p:extLst>
      <p:ext uri="{BB962C8B-B14F-4D97-AF65-F5344CB8AC3E}">
        <p14:creationId xmlns:p14="http://schemas.microsoft.com/office/powerpoint/2010/main" val="260942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32963" y="416639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517742"/>
            <a:ext cx="1471612" cy="404813"/>
            <a:chOff x="855" y="1773"/>
            <a:chExt cx="927" cy="255"/>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73"/>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500155" y="38865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658899"/>
            <a:ext cx="1471612" cy="400050"/>
            <a:chOff x="850" y="1230"/>
            <a:chExt cx="927" cy="252"/>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082" y="1230"/>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131982"/>
            <a:ext cx="1471613" cy="369888"/>
            <a:chOff x="841" y="1528"/>
            <a:chExt cx="927" cy="233"/>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528"/>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6200644"/>
            <a:ext cx="38671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854417"/>
            <a:ext cx="1471613" cy="363538"/>
            <a:chOff x="855" y="1799"/>
            <a:chExt cx="927" cy="229"/>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121"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580889" y="2976526"/>
            <a:ext cx="911514" cy="752475"/>
            <a:chOff x="4186" y="1705"/>
            <a:chExt cx="598"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223" y="1846"/>
              <a:ext cx="460" cy="20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8012670" y="4309460"/>
            <a:ext cx="2667702" cy="714018"/>
            <a:chOff x="8162097" y="4679496"/>
            <a:chExt cx="2667702" cy="714018"/>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74413"/>
              <a:ext cx="1471613" cy="419101"/>
              <a:chOff x="2229" y="3467"/>
              <a:chExt cx="927" cy="264"/>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336" y="3519"/>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32824" y="4679496"/>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04583" y="4153524"/>
            <a:ext cx="3833816" cy="1104906"/>
            <a:chOff x="6954010" y="4523560"/>
            <a:chExt cx="3833816" cy="1104906"/>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54010" y="4523560"/>
              <a:ext cx="1174750" cy="609601"/>
              <a:chOff x="2830" y="3285"/>
              <a:chExt cx="740" cy="384"/>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0" y="3438"/>
                <a:ext cx="7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747083"/>
              <a:ext cx="1547813" cy="446403"/>
              <a:chOff x="850" y="1229"/>
              <a:chExt cx="927" cy="25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014" y="1229"/>
                <a:ext cx="340" cy="191"/>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582913" y="5037915"/>
              <a:ext cx="1204913" cy="590551"/>
              <a:chOff x="4762" y="2985"/>
              <a:chExt cx="759" cy="372"/>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62" y="2985"/>
                <a:ext cx="63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67" y="3126"/>
                <a:ext cx="75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8034892" y="4967903"/>
            <a:ext cx="1457325" cy="488950"/>
            <a:chOff x="3839" y="2850"/>
            <a:chExt cx="918" cy="308"/>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839" y="2850"/>
              <a:ext cx="918" cy="30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104" y="2873"/>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ack0</a:t>
              </a:r>
            </a:p>
          </p:txBody>
        </p:sp>
      </p:grpSp>
      <p:grpSp>
        <p:nvGrpSpPr>
          <p:cNvPr id="120" name="Group 85">
            <a:extLst>
              <a:ext uri="{FF2B5EF4-FFF2-40B4-BE49-F238E27FC236}">
                <a16:creationId xmlns:a16="http://schemas.microsoft.com/office/drawing/2014/main" id="{EF03F5C0-9E1B-6F4D-827D-841E2D21FDD8}"/>
              </a:ext>
            </a:extLst>
          </p:cNvPr>
          <p:cNvGrpSpPr>
            <a:grpSpLocks/>
          </p:cNvGrpSpPr>
          <p:nvPr/>
        </p:nvGrpSpPr>
        <p:grpSpPr bwMode="auto">
          <a:xfrm>
            <a:off x="8026461" y="5469606"/>
            <a:ext cx="1471612" cy="363538"/>
            <a:chOff x="855" y="1799"/>
            <a:chExt cx="927" cy="229"/>
          </a:xfrm>
        </p:grpSpPr>
        <p:sp>
          <p:nvSpPr>
            <p:cNvPr id="121" name="Line 86">
              <a:extLst>
                <a:ext uri="{FF2B5EF4-FFF2-40B4-BE49-F238E27FC236}">
                  <a16:creationId xmlns:a16="http://schemas.microsoft.com/office/drawing/2014/main" id="{CFBE0624-2276-5A40-AD6C-765B8E1D5A7A}"/>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87">
              <a:extLst>
                <a:ext uri="{FF2B5EF4-FFF2-40B4-BE49-F238E27FC236}">
                  <a16:creationId xmlns:a16="http://schemas.microsoft.com/office/drawing/2014/main" id="{6E5D70F9-C765-DD43-99D5-1E3FD4E8B868}"/>
                </a:ext>
              </a:extLst>
            </p:cNvPr>
            <p:cNvSpPr txBox="1">
              <a:spLocks noChangeArrowheads="1"/>
            </p:cNvSpPr>
            <p:nvPr/>
          </p:nvSpPr>
          <p:spPr bwMode="auto">
            <a:xfrm>
              <a:off x="1129"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 name="Group 2">
            <a:extLst>
              <a:ext uri="{FF2B5EF4-FFF2-40B4-BE49-F238E27FC236}">
                <a16:creationId xmlns:a16="http://schemas.microsoft.com/office/drawing/2014/main" id="{32D39F4C-0ABF-C94E-A0DB-A97913E78570}"/>
              </a:ext>
            </a:extLst>
          </p:cNvPr>
          <p:cNvGrpSpPr/>
          <p:nvPr/>
        </p:nvGrpSpPr>
        <p:grpSpPr>
          <a:xfrm>
            <a:off x="6993934" y="4806637"/>
            <a:ext cx="1022350" cy="553607"/>
            <a:chOff x="6289259" y="5452590"/>
            <a:chExt cx="1022350" cy="553607"/>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339123" y="5698420"/>
              <a:ext cx="819455"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a:t>
              </a:r>
            </a:p>
          </p:txBody>
        </p:sp>
        <p:sp>
          <p:nvSpPr>
            <p:cNvPr id="123" name="Text Box 98">
              <a:extLst>
                <a:ext uri="{FF2B5EF4-FFF2-40B4-BE49-F238E27FC236}">
                  <a16:creationId xmlns:a16="http://schemas.microsoft.com/office/drawing/2014/main" id="{0DE35C6C-6D99-814C-B88E-A2943030E4F5}"/>
                </a:ext>
              </a:extLst>
            </p:cNvPr>
            <p:cNvSpPr txBox="1">
              <a:spLocks noChangeArrowheads="1"/>
            </p:cNvSpPr>
            <p:nvPr/>
          </p:nvSpPr>
          <p:spPr bwMode="auto">
            <a:xfrm>
              <a:off x="6289259" y="5452590"/>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sp>
        <p:nvSpPr>
          <p:cNvPr id="113" name="Slide Number Placeholder 2">
            <a:extLst>
              <a:ext uri="{FF2B5EF4-FFF2-40B4-BE49-F238E27FC236}">
                <a16:creationId xmlns:a16="http://schemas.microsoft.com/office/drawing/2014/main" id="{7706DBAD-0F0D-AC43-90D8-C4A8FC7233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63</a:t>
            </a:fld>
            <a:endParaRPr lang="en-US" dirty="0"/>
          </a:p>
        </p:txBody>
      </p:sp>
    </p:spTree>
    <p:extLst>
      <p:ext uri="{BB962C8B-B14F-4D97-AF65-F5344CB8AC3E}">
        <p14:creationId xmlns:p14="http://schemas.microsoft.com/office/powerpoint/2010/main" val="317681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wipe(right)">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22" presetClass="entr" presetSubtype="8"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left)">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wipe(right)">
                                      <p:cBhvr>
                                        <p:cTn id="174" dur="500"/>
                                        <p:tgtEl>
                                          <p:spTgt spid="367"/>
                                        </p:tgtEl>
                                      </p:cBhvr>
                                    </p:animEffect>
                                  </p:childTnLst>
                                </p:cTn>
                              </p:par>
                            </p:childTnLst>
                          </p:cTn>
                        </p:par>
                        <p:par>
                          <p:cTn id="175" fill="hold">
                            <p:stCondLst>
                              <p:cond delay="500"/>
                            </p:stCondLst>
                            <p:childTnLst>
                              <p:par>
                                <p:cTn id="176" presetID="22" presetClass="entr" presetSubtype="8" fill="hold" nodeType="afterEffect">
                                  <p:stCondLst>
                                    <p:cond delay="0"/>
                                  </p:stCondLst>
                                  <p:childTnLst>
                                    <p:set>
                                      <p:cBhvr>
                                        <p:cTn id="177" dur="1" fill="hold">
                                          <p:stCondLst>
                                            <p:cond delay="0"/>
                                          </p:stCondLst>
                                        </p:cTn>
                                        <p:tgtEl>
                                          <p:spTgt spid="120"/>
                                        </p:tgtEl>
                                        <p:attrNameLst>
                                          <p:attrName>style.visibility</p:attrName>
                                        </p:attrNameLst>
                                      </p:cBhvr>
                                      <p:to>
                                        <p:strVal val="visible"/>
                                      </p:to>
                                    </p:set>
                                    <p:animEffect transition="in" filter="wipe(left)">
                                      <p:cBhvr>
                                        <p:cTn id="178" dur="500"/>
                                        <p:tgtEl>
                                          <p:spTgt spid="120"/>
                                        </p:tgtEl>
                                      </p:cBhvr>
                                    </p:animEffect>
                                  </p:childTnLst>
                                </p:cTn>
                              </p:par>
                            </p:childTnLst>
                          </p:cTn>
                        </p:par>
                      </p:childTnLst>
                    </p:cTn>
                  </p:par>
                  <p:par>
                    <p:cTn id="179" fill="hold">
                      <p:stCondLst>
                        <p:cond delay="indefinite"/>
                      </p:stCondLst>
                      <p:childTnLst>
                        <p:par>
                          <p:cTn id="180" fill="hold">
                            <p:stCondLst>
                              <p:cond delay="0"/>
                            </p:stCondLst>
                            <p:childTnLst>
                              <p:par>
                                <p:cTn id="181" presetID="9" presetClass="entr" presetSubtype="0" fill="hold"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dissolve">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Performance of rdt3.0 </a:t>
            </a:r>
            <a:r>
              <a:rPr lang="en-US" sz="3200" dirty="0"/>
              <a:t>(stop-and-wait)</a:t>
            </a:r>
            <a:endParaRPr lang="en-US" sz="4400" dirty="0"/>
          </a:p>
        </p:txBody>
      </p:sp>
      <p:sp>
        <p:nvSpPr>
          <p:cNvPr id="121" name="Rectangle 3">
            <a:extLst>
              <a:ext uri="{FF2B5EF4-FFF2-40B4-BE49-F238E27FC236}">
                <a16:creationId xmlns:a16="http://schemas.microsoft.com/office/drawing/2014/main" id="{FDDA46F1-23DA-904A-99AA-BA36ED7A6857}"/>
              </a:ext>
            </a:extLst>
          </p:cNvPr>
          <p:cNvSpPr txBox="1">
            <a:spLocks noChangeArrowheads="1"/>
          </p:cNvSpPr>
          <p:nvPr/>
        </p:nvSpPr>
        <p:spPr>
          <a:xfrm>
            <a:off x="870314" y="2451713"/>
            <a:ext cx="10532792"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794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1 Gbps link, 15 </a:t>
            </a: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ms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prop. delay, 8000 bit packet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4">
            <a:extLst>
              <a:ext uri="{FF2B5EF4-FFF2-40B4-BE49-F238E27FC236}">
                <a16:creationId xmlns:a16="http://schemas.microsoft.com/office/drawing/2014/main" id="{04DE9E77-9329-F04E-A15C-5F38550FB2FA}"/>
              </a:ext>
            </a:extLst>
          </p:cNvPr>
          <p:cNvSpPr>
            <a:spLocks noChangeArrowheads="1"/>
          </p:cNvSpPr>
          <p:nvPr/>
        </p:nvSpPr>
        <p:spPr bwMode="auto">
          <a:xfrm>
            <a:off x="536827" y="1472895"/>
            <a:ext cx="10752586"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8975" indent="-23177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688975" marR="0" lvl="1" indent="-23177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 </a:t>
            </a:r>
            <a:r>
              <a:rPr kumimoji="0" lang="en-US" altLang="en-US" sz="3200" b="0" i="1"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sender</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utilization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fraction of time sender busy sending</a:t>
            </a:r>
          </a:p>
        </p:txBody>
      </p:sp>
      <p:grpSp>
        <p:nvGrpSpPr>
          <p:cNvPr id="125" name="Group 24">
            <a:extLst>
              <a:ext uri="{FF2B5EF4-FFF2-40B4-BE49-F238E27FC236}">
                <a16:creationId xmlns:a16="http://schemas.microsoft.com/office/drawing/2014/main" id="{276312A9-6509-DC4A-B34D-FF403C6ACCF6}"/>
              </a:ext>
            </a:extLst>
          </p:cNvPr>
          <p:cNvGrpSpPr>
            <a:grpSpLocks/>
          </p:cNvGrpSpPr>
          <p:nvPr/>
        </p:nvGrpSpPr>
        <p:grpSpPr bwMode="auto">
          <a:xfrm>
            <a:off x="1782678" y="3526869"/>
            <a:ext cx="5724525" cy="812800"/>
            <a:chOff x="137" y="1675"/>
            <a:chExt cx="3606" cy="512"/>
          </a:xfrm>
        </p:grpSpPr>
        <p:sp>
          <p:nvSpPr>
            <p:cNvPr id="126" name="Text Box 10">
              <a:extLst>
                <a:ext uri="{FF2B5EF4-FFF2-40B4-BE49-F238E27FC236}">
                  <a16:creationId xmlns:a16="http://schemas.microsoft.com/office/drawing/2014/main" id="{F8134D58-7EAB-C542-A474-3D41F6C9577D}"/>
                </a:ext>
              </a:extLst>
            </p:cNvPr>
            <p:cNvSpPr txBox="1">
              <a:spLocks noChangeArrowheads="1"/>
            </p:cNvSpPr>
            <p:nvPr/>
          </p:nvSpPr>
          <p:spPr bwMode="auto">
            <a:xfrm>
              <a:off x="137" y="1795"/>
              <a:ext cx="647"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a:t>
              </a:r>
              <a:r>
                <a:rPr kumimoji="0" 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charset="0"/>
                  <a:cs typeface="+mn-cs"/>
                </a:rPr>
                <a:t>trans</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p:txBody>
        </p:sp>
        <p:grpSp>
          <p:nvGrpSpPr>
            <p:cNvPr id="127" name="Group 14">
              <a:extLst>
                <a:ext uri="{FF2B5EF4-FFF2-40B4-BE49-F238E27FC236}">
                  <a16:creationId xmlns:a16="http://schemas.microsoft.com/office/drawing/2014/main" id="{A1CD218D-EFB4-7747-AA6F-A8CADF318971}"/>
                </a:ext>
              </a:extLst>
            </p:cNvPr>
            <p:cNvGrpSpPr>
              <a:grpSpLocks/>
            </p:cNvGrpSpPr>
            <p:nvPr/>
          </p:nvGrpSpPr>
          <p:grpSpPr bwMode="auto">
            <a:xfrm>
              <a:off x="827" y="1677"/>
              <a:ext cx="235" cy="499"/>
              <a:chOff x="155" y="2937"/>
              <a:chExt cx="235" cy="499"/>
            </a:xfrm>
          </p:grpSpPr>
          <p:sp>
            <p:nvSpPr>
              <p:cNvPr id="136" name="Text Box 11">
                <a:extLst>
                  <a:ext uri="{FF2B5EF4-FFF2-40B4-BE49-F238E27FC236}">
                    <a16:creationId xmlns:a16="http://schemas.microsoft.com/office/drawing/2014/main" id="{212B965A-7A53-E448-A951-4473C08E3FC2}"/>
                  </a:ext>
                </a:extLst>
              </p:cNvPr>
              <p:cNvSpPr txBox="1">
                <a:spLocks noChangeArrowheads="1"/>
              </p:cNvSpPr>
              <p:nvPr/>
            </p:nvSpPr>
            <p:spPr bwMode="auto">
              <a:xfrm>
                <a:off x="176" y="2937"/>
                <a:ext cx="19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L</a:t>
                </a:r>
              </a:p>
            </p:txBody>
          </p:sp>
          <p:sp>
            <p:nvSpPr>
              <p:cNvPr id="137" name="Text Box 12">
                <a:extLst>
                  <a:ext uri="{FF2B5EF4-FFF2-40B4-BE49-F238E27FC236}">
                    <a16:creationId xmlns:a16="http://schemas.microsoft.com/office/drawing/2014/main" id="{C0714D4B-8571-E443-B70B-3B39AC0A694F}"/>
                  </a:ext>
                </a:extLst>
              </p:cNvPr>
              <p:cNvSpPr txBox="1">
                <a:spLocks noChangeArrowheads="1"/>
              </p:cNvSpPr>
              <p:nvPr/>
            </p:nvSpPr>
            <p:spPr bwMode="auto">
              <a:xfrm>
                <a:off x="155" y="3145"/>
                <a:ext cx="221"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R</a:t>
                </a:r>
              </a:p>
            </p:txBody>
          </p:sp>
          <p:sp>
            <p:nvSpPr>
              <p:cNvPr id="138" name="Line 13">
                <a:extLst>
                  <a:ext uri="{FF2B5EF4-FFF2-40B4-BE49-F238E27FC236}">
                    <a16:creationId xmlns:a16="http://schemas.microsoft.com/office/drawing/2014/main" id="{487E8E54-B689-7340-8E19-EEBA8D6E7B88}"/>
                  </a:ext>
                </a:extLst>
              </p:cNvPr>
              <p:cNvSpPr>
                <a:spLocks noChangeShapeType="1"/>
              </p:cNvSpPr>
              <p:nvPr/>
            </p:nvSpPr>
            <p:spPr bwMode="auto">
              <a:xfrm>
                <a:off x="204" y="3192"/>
                <a:ext cx="186"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grpSp>
          <p:nvGrpSpPr>
            <p:cNvPr id="128" name="Group 19">
              <a:extLst>
                <a:ext uri="{FF2B5EF4-FFF2-40B4-BE49-F238E27FC236}">
                  <a16:creationId xmlns:a16="http://schemas.microsoft.com/office/drawing/2014/main" id="{458C4EA2-733B-9843-BEDB-1D21ADD2E2DA}"/>
                </a:ext>
              </a:extLst>
            </p:cNvPr>
            <p:cNvGrpSpPr>
              <a:grpSpLocks/>
            </p:cNvGrpSpPr>
            <p:nvPr/>
          </p:nvGrpSpPr>
          <p:grpSpPr bwMode="auto">
            <a:xfrm>
              <a:off x="1233" y="1675"/>
              <a:ext cx="1225" cy="512"/>
              <a:chOff x="1401" y="1693"/>
              <a:chExt cx="1225" cy="512"/>
            </a:xfrm>
          </p:grpSpPr>
          <p:sp>
            <p:nvSpPr>
              <p:cNvPr id="132" name="Text Box 6">
                <a:extLst>
                  <a:ext uri="{FF2B5EF4-FFF2-40B4-BE49-F238E27FC236}">
                    <a16:creationId xmlns:a16="http://schemas.microsoft.com/office/drawing/2014/main" id="{9DB04C83-679A-3C40-AE3F-F5626A9A46D1}"/>
                  </a:ext>
                </a:extLst>
              </p:cNvPr>
              <p:cNvSpPr txBox="1">
                <a:spLocks noChangeArrowheads="1"/>
              </p:cNvSpPr>
              <p:nvPr/>
            </p:nvSpPr>
            <p:spPr bwMode="auto">
              <a:xfrm>
                <a:off x="2085" y="1748"/>
                <a:ext cx="153" cy="25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 </a:t>
                </a:r>
                <a:endPar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33" name="Text Box 16">
                <a:extLst>
                  <a:ext uri="{FF2B5EF4-FFF2-40B4-BE49-F238E27FC236}">
                    <a16:creationId xmlns:a16="http://schemas.microsoft.com/office/drawing/2014/main" id="{9A4E21FE-242E-F24A-8DFD-378A92E72AEE}"/>
                  </a:ext>
                </a:extLst>
              </p:cNvPr>
              <p:cNvSpPr txBox="1">
                <a:spLocks noChangeArrowheads="1"/>
              </p:cNvSpPr>
              <p:nvPr/>
            </p:nvSpPr>
            <p:spPr bwMode="auto">
              <a:xfrm>
                <a:off x="1563" y="1693"/>
                <a:ext cx="836"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8000 bits</a:t>
                </a:r>
              </a:p>
            </p:txBody>
          </p:sp>
          <p:sp>
            <p:nvSpPr>
              <p:cNvPr id="134" name="Text Box 17">
                <a:extLst>
                  <a:ext uri="{FF2B5EF4-FFF2-40B4-BE49-F238E27FC236}">
                    <a16:creationId xmlns:a16="http://schemas.microsoft.com/office/drawing/2014/main" id="{261ED350-3F07-A542-906D-6B34A19F57B4}"/>
                  </a:ext>
                </a:extLst>
              </p:cNvPr>
              <p:cNvSpPr txBox="1">
                <a:spLocks noChangeArrowheads="1"/>
              </p:cNvSpPr>
              <p:nvPr/>
            </p:nvSpPr>
            <p:spPr bwMode="auto">
              <a:xfrm>
                <a:off x="1401" y="1917"/>
                <a:ext cx="1225"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10</a:t>
                </a:r>
                <a:r>
                  <a:rPr kumimoji="0" lang="en-US" sz="2400" b="0" i="1" u="none" strike="noStrike" kern="1200" cap="none" spc="0" normalizeH="0" baseline="30000" noProof="0" dirty="0">
                    <a:ln>
                      <a:noFill/>
                    </a:ln>
                    <a:solidFill>
                      <a:prstClr val="black"/>
                    </a:solidFill>
                    <a:effectLst/>
                    <a:uLnTx/>
                    <a:uFillTx/>
                    <a:latin typeface="Calibri" panose="020F0502020204030204"/>
                    <a:ea typeface="ＭＳ Ｐゴシック" charset="0"/>
                    <a:cs typeface="+mn-cs"/>
                  </a:rPr>
                  <a:t>9 </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bits/sec</a:t>
                </a:r>
              </a:p>
            </p:txBody>
          </p:sp>
          <p:sp>
            <p:nvSpPr>
              <p:cNvPr id="135" name="Line 18">
                <a:extLst>
                  <a:ext uri="{FF2B5EF4-FFF2-40B4-BE49-F238E27FC236}">
                    <a16:creationId xmlns:a16="http://schemas.microsoft.com/office/drawing/2014/main" id="{EDB1D7D2-C87C-9F49-A2A1-833D85EAB9F9}"/>
                  </a:ext>
                </a:extLst>
              </p:cNvPr>
              <p:cNvSpPr>
                <a:spLocks noChangeShapeType="1"/>
              </p:cNvSpPr>
              <p:nvPr/>
            </p:nvSpPr>
            <p:spPr bwMode="auto">
              <a:xfrm>
                <a:off x="1604" y="1950"/>
                <a:ext cx="970"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sp>
          <p:nvSpPr>
            <p:cNvPr id="129" name="Text Box 20">
              <a:extLst>
                <a:ext uri="{FF2B5EF4-FFF2-40B4-BE49-F238E27FC236}">
                  <a16:creationId xmlns:a16="http://schemas.microsoft.com/office/drawing/2014/main" id="{93AC931A-E76C-A440-8E87-B489914F35FD}"/>
                </a:ext>
              </a:extLst>
            </p:cNvPr>
            <p:cNvSpPr txBox="1">
              <a:spLocks noChangeArrowheads="1"/>
            </p:cNvSpPr>
            <p:nvPr/>
          </p:nvSpPr>
          <p:spPr bwMode="auto">
            <a:xfrm>
              <a:off x="1093"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0" name="Text Box 22">
              <a:extLst>
                <a:ext uri="{FF2B5EF4-FFF2-40B4-BE49-F238E27FC236}">
                  <a16:creationId xmlns:a16="http://schemas.microsoft.com/office/drawing/2014/main" id="{14ADD697-C49B-F141-9DE7-07AC5BD26EA5}"/>
                </a:ext>
              </a:extLst>
            </p:cNvPr>
            <p:cNvSpPr txBox="1">
              <a:spLocks noChangeArrowheads="1"/>
            </p:cNvSpPr>
            <p:nvPr/>
          </p:nvSpPr>
          <p:spPr bwMode="auto">
            <a:xfrm>
              <a:off x="2509"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1" name="Text Box 23">
              <a:extLst>
                <a:ext uri="{FF2B5EF4-FFF2-40B4-BE49-F238E27FC236}">
                  <a16:creationId xmlns:a16="http://schemas.microsoft.com/office/drawing/2014/main" id="{108AD146-F5D0-F14B-AF3A-D8ADCB55A4C6}"/>
                </a:ext>
              </a:extLst>
            </p:cNvPr>
            <p:cNvSpPr txBox="1">
              <a:spLocks noChangeArrowheads="1"/>
            </p:cNvSpPr>
            <p:nvPr/>
          </p:nvSpPr>
          <p:spPr bwMode="auto">
            <a:xfrm>
              <a:off x="2715" y="1777"/>
              <a:ext cx="102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8 microsecs</a:t>
              </a:r>
            </a:p>
          </p:txBody>
        </p:sp>
      </p:grpSp>
      <p:sp>
        <p:nvSpPr>
          <p:cNvPr id="20" name="Rectangle 3">
            <a:extLst>
              <a:ext uri="{FF2B5EF4-FFF2-40B4-BE49-F238E27FC236}">
                <a16:creationId xmlns:a16="http://schemas.microsoft.com/office/drawing/2014/main" id="{B3DFFB42-6FBF-BC4B-ABC2-8ADE611947F8}"/>
              </a:ext>
            </a:extLst>
          </p:cNvPr>
          <p:cNvSpPr txBox="1">
            <a:spLocks noChangeArrowheads="1"/>
          </p:cNvSpPr>
          <p:nvPr/>
        </p:nvSpPr>
        <p:spPr>
          <a:xfrm>
            <a:off x="829076" y="3163511"/>
            <a:ext cx="9723349"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30275" marR="0" lvl="1" indent="-4572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ime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to transmit packet into channel:</a:t>
            </a:r>
          </a:p>
        </p:txBody>
      </p:sp>
      <p:sp>
        <p:nvSpPr>
          <p:cNvPr id="21" name="Slide Number Placeholder 2">
            <a:extLst>
              <a:ext uri="{FF2B5EF4-FFF2-40B4-BE49-F238E27FC236}">
                <a16:creationId xmlns:a16="http://schemas.microsoft.com/office/drawing/2014/main" id="{5A944CFA-EDBD-154A-A022-BFEE848C7BD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64</a:t>
            </a:fld>
            <a:endParaRPr lang="en-US" dirty="0"/>
          </a:p>
        </p:txBody>
      </p:sp>
    </p:spTree>
    <p:extLst>
      <p:ext uri="{BB962C8B-B14F-4D97-AF65-F5344CB8AC3E}">
        <p14:creationId xmlns:p14="http://schemas.microsoft.com/office/powerpoint/2010/main" val="259503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dissolve">
                                      <p:cBhvr>
                                        <p:cTn id="7" dur="5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1">
                                            <p:txEl>
                                              <p:pRg st="0" end="0"/>
                                            </p:txEl>
                                          </p:spTgt>
                                        </p:tgtEl>
                                        <p:attrNameLst>
                                          <p:attrName>style.visibility</p:attrName>
                                        </p:attrNameLst>
                                      </p:cBhvr>
                                      <p:to>
                                        <p:strVal val="visible"/>
                                      </p:to>
                                    </p:set>
                                    <p:animEffect transition="in" filter="dissolve">
                                      <p:cBhvr>
                                        <p:cTn id="12" dur="500"/>
                                        <p:tgtEl>
                                          <p:spTgt spid="1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dissolve">
                                      <p:cBhvr>
                                        <p:cTn id="17" dur="500"/>
                                        <p:tgtEl>
                                          <p:spTgt spid="12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P spid="122" grpId="0"/>
      <p:bldP spid="20"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grpSp>
        <p:nvGrpSpPr>
          <p:cNvPr id="4" name="Group 3">
            <a:extLst>
              <a:ext uri="{FF2B5EF4-FFF2-40B4-BE49-F238E27FC236}">
                <a16:creationId xmlns:a16="http://schemas.microsoft.com/office/drawing/2014/main" id="{1E77F652-670F-A845-B285-3845722C99C1}"/>
              </a:ext>
            </a:extLst>
          </p:cNvPr>
          <p:cNvGrpSpPr/>
          <p:nvPr/>
        </p:nvGrpSpPr>
        <p:grpSpPr>
          <a:xfrm>
            <a:off x="3188111" y="1436688"/>
            <a:ext cx="8729662" cy="3249612"/>
            <a:chOff x="1660525" y="1638643"/>
            <a:chExt cx="8729662" cy="3249612"/>
          </a:xfrm>
        </p:grpSpPr>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4984750" y="2194268"/>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Text Box 4">
              <a:extLst>
                <a:ext uri="{FF2B5EF4-FFF2-40B4-BE49-F238E27FC236}">
                  <a16:creationId xmlns:a16="http://schemas.microsoft.com/office/drawing/2014/main" id="{9C568413-E7C8-034A-A01A-070E583EFD90}"/>
                </a:ext>
              </a:extLst>
            </p:cNvPr>
            <p:cNvSpPr txBox="1">
              <a:spLocks noChangeArrowheads="1"/>
            </p:cNvSpPr>
            <p:nvPr/>
          </p:nvSpPr>
          <p:spPr bwMode="auto">
            <a:xfrm>
              <a:off x="1660525" y="1989480"/>
              <a:ext cx="3232150"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4973637" y="1975193"/>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7200900" y="1987893"/>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4445000" y="1638643"/>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6623050" y="1638643"/>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4997450" y="2189505"/>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5002212" y="4300880"/>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5002212" y="3357905"/>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4979987" y="2187918"/>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4835525" y="21879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4835525" y="24292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4846637" y="4288180"/>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7188200" y="3102318"/>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21">
              <a:extLst>
                <a:ext uri="{FF2B5EF4-FFF2-40B4-BE49-F238E27FC236}">
                  <a16:creationId xmlns:a16="http://schemas.microsoft.com/office/drawing/2014/main" id="{08BE5E72-86FD-8A42-9396-059DB3F761FB}"/>
                </a:ext>
              </a:extLst>
            </p:cNvPr>
            <p:cNvSpPr txBox="1">
              <a:spLocks noChangeArrowheads="1"/>
            </p:cNvSpPr>
            <p:nvPr/>
          </p:nvSpPr>
          <p:spPr bwMode="auto">
            <a:xfrm>
              <a:off x="7269162" y="2926105"/>
              <a:ext cx="24257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7212012" y="3351555"/>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 name="Text Box 23">
              <a:extLst>
                <a:ext uri="{FF2B5EF4-FFF2-40B4-BE49-F238E27FC236}">
                  <a16:creationId xmlns:a16="http://schemas.microsoft.com/office/drawing/2014/main" id="{EA1933E4-20F7-C442-A192-A24ACB88B227}"/>
                </a:ext>
              </a:extLst>
            </p:cNvPr>
            <p:cNvSpPr txBox="1">
              <a:spLocks noChangeArrowheads="1"/>
            </p:cNvSpPr>
            <p:nvPr/>
          </p:nvSpPr>
          <p:spPr bwMode="auto">
            <a:xfrm>
              <a:off x="7275512" y="3178518"/>
              <a:ext cx="311467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0" name="Text Box 24">
              <a:extLst>
                <a:ext uri="{FF2B5EF4-FFF2-40B4-BE49-F238E27FC236}">
                  <a16:creationId xmlns:a16="http://schemas.microsoft.com/office/drawing/2014/main" id="{E280E208-423C-5A4D-B4AD-4087BED29014}"/>
                </a:ext>
              </a:extLst>
            </p:cNvPr>
            <p:cNvSpPr txBox="1">
              <a:spLocks noChangeArrowheads="1"/>
            </p:cNvSpPr>
            <p:nvPr/>
          </p:nvSpPr>
          <p:spPr bwMode="auto">
            <a:xfrm>
              <a:off x="2252662" y="3961155"/>
              <a:ext cx="26860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a:t>
              </a: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 = RTT + L / R</a:t>
              </a:r>
              <a:endParaRPr kumimoji="0" lang="en-US" altLang="en-US" sz="16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4997450" y="4296118"/>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4991100" y="4288180"/>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4991100" y="4529480"/>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5314950" y="4653305"/>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 name="Slide Number Placeholder 2">
            <a:extLst>
              <a:ext uri="{FF2B5EF4-FFF2-40B4-BE49-F238E27FC236}">
                <a16:creationId xmlns:a16="http://schemas.microsoft.com/office/drawing/2014/main" id="{144B575B-9218-5E41-8DF6-C242B94C8BE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65</a:t>
            </a:fld>
            <a:endParaRPr lang="en-US" dirty="0"/>
          </a:p>
        </p:txBody>
      </p:sp>
    </p:spTree>
    <p:extLst>
      <p:ext uri="{BB962C8B-B14F-4D97-AF65-F5344CB8AC3E}">
        <p14:creationId xmlns:p14="http://schemas.microsoft.com/office/powerpoint/2010/main" val="29421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6523093" y="1992313"/>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6511980" y="1773238"/>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8739243" y="1785938"/>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5983343" y="1436688"/>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8161393" y="1436688"/>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6535793" y="1987550"/>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6540555" y="4098925"/>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6540555" y="3155950"/>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6518330" y="1985963"/>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6373868" y="19859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6373868" y="22272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6384980" y="4086225"/>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8726543" y="2900363"/>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8750355" y="3149600"/>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6535793" y="4094163"/>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6529443" y="4086225"/>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6529443" y="4327525"/>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6853293" y="4451350"/>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CC6AF9F3-99D9-6F40-B127-7A6785C46B41}"/>
              </a:ext>
            </a:extLst>
          </p:cNvPr>
          <p:cNvGrpSpPr/>
          <p:nvPr/>
        </p:nvGrpSpPr>
        <p:grpSpPr>
          <a:xfrm>
            <a:off x="2244612" y="2022637"/>
            <a:ext cx="1278602" cy="597475"/>
            <a:chOff x="749300" y="3009900"/>
            <a:chExt cx="1278602" cy="597475"/>
          </a:xfrm>
        </p:grpSpPr>
        <p:sp>
          <p:nvSpPr>
            <p:cNvPr id="3" name="TextBox 2">
              <a:extLst>
                <a:ext uri="{FF2B5EF4-FFF2-40B4-BE49-F238E27FC236}">
                  <a16:creationId xmlns:a16="http://schemas.microsoft.com/office/drawing/2014/main" id="{721E4313-1A1A-3A42-AC4C-44CC986CCAC5}"/>
                </a:ext>
              </a:extLst>
            </p:cNvPr>
            <p:cNvSpPr txBox="1"/>
            <p:nvPr/>
          </p:nvSpPr>
          <p:spPr>
            <a:xfrm>
              <a:off x="749300" y="3022600"/>
              <a:ext cx="11112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U</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sender</a:t>
              </a:r>
              <a:endParaRPr kumimoji="0" lang="en-US" sz="2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C13E07F-DCC8-5C42-B670-E68B309E1374}"/>
                </a:ext>
              </a:extLst>
            </p:cNvPr>
            <p:cNvSpPr txBox="1"/>
            <p:nvPr/>
          </p:nvSpPr>
          <p:spPr>
            <a:xfrm>
              <a:off x="1663700" y="300990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sp>
        <p:nvSpPr>
          <p:cNvPr id="36" name="TextBox 35">
            <a:extLst>
              <a:ext uri="{FF2B5EF4-FFF2-40B4-BE49-F238E27FC236}">
                <a16:creationId xmlns:a16="http://schemas.microsoft.com/office/drawing/2014/main" id="{72394E0F-C5BE-F842-A8F0-CE5EB7D410B7}"/>
              </a:ext>
            </a:extLst>
          </p:cNvPr>
          <p:cNvSpPr txBox="1"/>
          <p:nvPr/>
        </p:nvSpPr>
        <p:spPr>
          <a:xfrm>
            <a:off x="4022612" y="1768637"/>
            <a:ext cx="83388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 / R</a:t>
            </a:r>
          </a:p>
        </p:txBody>
      </p:sp>
      <p:sp>
        <p:nvSpPr>
          <p:cNvPr id="37" name="TextBox 36">
            <a:extLst>
              <a:ext uri="{FF2B5EF4-FFF2-40B4-BE49-F238E27FC236}">
                <a16:creationId xmlns:a16="http://schemas.microsoft.com/office/drawing/2014/main" id="{6C6C6FA9-6BC1-BE4F-985A-814A76374A78}"/>
              </a:ext>
            </a:extLst>
          </p:cNvPr>
          <p:cNvSpPr txBox="1"/>
          <p:nvPr/>
        </p:nvSpPr>
        <p:spPr>
          <a:xfrm>
            <a:off x="3565412" y="2314737"/>
            <a:ext cx="7310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cxnSp>
        <p:nvCxnSpPr>
          <p:cNvPr id="8" name="Straight Connector 7">
            <a:extLst>
              <a:ext uri="{FF2B5EF4-FFF2-40B4-BE49-F238E27FC236}">
                <a16:creationId xmlns:a16="http://schemas.microsoft.com/office/drawing/2014/main" id="{1471EC5E-49D5-C845-A523-BB2BA82777FB}"/>
              </a:ext>
            </a:extLst>
          </p:cNvPr>
          <p:cNvCxnSpPr/>
          <p:nvPr/>
        </p:nvCxnSpPr>
        <p:spPr>
          <a:xfrm>
            <a:off x="3654312" y="2314737"/>
            <a:ext cx="1549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9EBE743-5B5A-CB4C-ADBF-D607BDC87774}"/>
              </a:ext>
            </a:extLst>
          </p:cNvPr>
          <p:cNvGrpSpPr/>
          <p:nvPr/>
        </p:nvGrpSpPr>
        <p:grpSpPr>
          <a:xfrm>
            <a:off x="5721405" y="2234921"/>
            <a:ext cx="847725" cy="1860804"/>
            <a:chOff x="4183062" y="2436876"/>
            <a:chExt cx="847725" cy="1860804"/>
          </a:xfrm>
        </p:grpSpPr>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 name="Rectangle 9">
              <a:extLst>
                <a:ext uri="{FF2B5EF4-FFF2-40B4-BE49-F238E27FC236}">
                  <a16:creationId xmlns:a16="http://schemas.microsoft.com/office/drawing/2014/main" id="{A49C2C2C-CE28-5843-8415-9EE09E6947FC}"/>
                </a:ext>
              </a:extLst>
            </p:cNvPr>
            <p:cNvSpPr/>
            <p:nvPr/>
          </p:nvSpPr>
          <p:spPr>
            <a:xfrm>
              <a:off x="4421124" y="2436876"/>
              <a:ext cx="77724" cy="18608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959E1995-34BF-7E4C-A8E6-79D6D91B735F}"/>
              </a:ext>
            </a:extLst>
          </p:cNvPr>
          <p:cNvGrpSpPr/>
          <p:nvPr/>
        </p:nvGrpSpPr>
        <p:grpSpPr>
          <a:xfrm>
            <a:off x="5737741" y="1941782"/>
            <a:ext cx="847725" cy="336550"/>
            <a:chOff x="4199398" y="2143737"/>
            <a:chExt cx="847725" cy="336550"/>
          </a:xfrm>
        </p:grpSpPr>
        <p:sp>
          <p:nvSpPr>
            <p:cNvPr id="34" name="Text Box 16">
              <a:extLst>
                <a:ext uri="{FF2B5EF4-FFF2-40B4-BE49-F238E27FC236}">
                  <a16:creationId xmlns:a16="http://schemas.microsoft.com/office/drawing/2014/main" id="{CE11628B-6BAA-5F4D-83D0-1C375AA4B545}"/>
                </a:ext>
              </a:extLst>
            </p:cNvPr>
            <p:cNvSpPr txBox="1">
              <a:spLocks noChangeArrowheads="1"/>
            </p:cNvSpPr>
            <p:nvPr/>
          </p:nvSpPr>
          <p:spPr bwMode="auto">
            <a:xfrm>
              <a:off x="4199398" y="2143737"/>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L/R</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2" name="Rectangle 41">
              <a:extLst>
                <a:ext uri="{FF2B5EF4-FFF2-40B4-BE49-F238E27FC236}">
                  <a16:creationId xmlns:a16="http://schemas.microsoft.com/office/drawing/2014/main" id="{3925C961-57CF-D349-AB32-A9692749F035}"/>
                </a:ext>
              </a:extLst>
            </p:cNvPr>
            <p:cNvSpPr/>
            <p:nvPr/>
          </p:nvSpPr>
          <p:spPr>
            <a:xfrm>
              <a:off x="4418854" y="2180844"/>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075CB59D-6E37-644B-87A0-86A5D61EB620}"/>
              </a:ext>
            </a:extLst>
          </p:cNvPr>
          <p:cNvSpPr txBox="1"/>
          <p:nvPr/>
        </p:nvSpPr>
        <p:spPr>
          <a:xfrm>
            <a:off x="4175012" y="2314737"/>
            <a:ext cx="109517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 / R</a:t>
            </a:r>
          </a:p>
        </p:txBody>
      </p:sp>
      <p:grpSp>
        <p:nvGrpSpPr>
          <p:cNvPr id="19" name="Group 18">
            <a:extLst>
              <a:ext uri="{FF2B5EF4-FFF2-40B4-BE49-F238E27FC236}">
                <a16:creationId xmlns:a16="http://schemas.microsoft.com/office/drawing/2014/main" id="{6A4AEDD2-EED9-9242-A1CE-295F5C6A03DB}"/>
              </a:ext>
            </a:extLst>
          </p:cNvPr>
          <p:cNvGrpSpPr/>
          <p:nvPr/>
        </p:nvGrpSpPr>
        <p:grpSpPr>
          <a:xfrm>
            <a:off x="3156251" y="2947504"/>
            <a:ext cx="1781653" cy="1463020"/>
            <a:chOff x="1660939" y="3934767"/>
            <a:chExt cx="1781653" cy="1463020"/>
          </a:xfrm>
        </p:grpSpPr>
        <p:sp>
          <p:nvSpPr>
            <p:cNvPr id="13" name="TextBox 12">
              <a:extLst>
                <a:ext uri="{FF2B5EF4-FFF2-40B4-BE49-F238E27FC236}">
                  <a16:creationId xmlns:a16="http://schemas.microsoft.com/office/drawing/2014/main" id="{80101E67-F8E3-5F43-87A5-EEE3F55BCF5A}"/>
                </a:ext>
              </a:extLst>
            </p:cNvPr>
            <p:cNvSpPr txBox="1"/>
            <p:nvPr/>
          </p:nvSpPr>
          <p:spPr>
            <a:xfrm>
              <a:off x="1673639" y="485649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7" name="TextBox 46">
              <a:extLst>
                <a:ext uri="{FF2B5EF4-FFF2-40B4-BE49-F238E27FC236}">
                  <a16:creationId xmlns:a16="http://schemas.microsoft.com/office/drawing/2014/main" id="{E3ADC375-683E-5F46-8229-0B251E9F0CDD}"/>
                </a:ext>
              </a:extLst>
            </p:cNvPr>
            <p:cNvSpPr txBox="1"/>
            <p:nvPr/>
          </p:nvSpPr>
          <p:spPr>
            <a:xfrm>
              <a:off x="2070100" y="4874567"/>
              <a:ext cx="13724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0.00027</a:t>
              </a:r>
            </a:p>
          </p:txBody>
        </p:sp>
        <p:grpSp>
          <p:nvGrpSpPr>
            <p:cNvPr id="18" name="Group 17">
              <a:extLst>
                <a:ext uri="{FF2B5EF4-FFF2-40B4-BE49-F238E27FC236}">
                  <a16:creationId xmlns:a16="http://schemas.microsoft.com/office/drawing/2014/main" id="{9AD14E5C-D408-D34F-A4E3-3FF2736B1748}"/>
                </a:ext>
              </a:extLst>
            </p:cNvPr>
            <p:cNvGrpSpPr/>
            <p:nvPr/>
          </p:nvGrpSpPr>
          <p:grpSpPr>
            <a:xfrm>
              <a:off x="1660939" y="3934767"/>
              <a:ext cx="1473628" cy="868065"/>
              <a:chOff x="1660939" y="3795067"/>
              <a:chExt cx="1473628" cy="868065"/>
            </a:xfrm>
          </p:grpSpPr>
          <p:sp>
            <p:nvSpPr>
              <p:cNvPr id="79" name="TextBox 78">
                <a:extLst>
                  <a:ext uri="{FF2B5EF4-FFF2-40B4-BE49-F238E27FC236}">
                    <a16:creationId xmlns:a16="http://schemas.microsoft.com/office/drawing/2014/main" id="{52A82ED6-4EB6-9646-9813-CD52285AEECC}"/>
                  </a:ext>
                </a:extLst>
              </p:cNvPr>
              <p:cNvSpPr txBox="1"/>
              <p:nvPr/>
            </p:nvSpPr>
            <p:spPr>
              <a:xfrm>
                <a:off x="1660939" y="3952557"/>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nvGrpSpPr>
              <p:cNvPr id="17" name="Group 16">
                <a:extLst>
                  <a:ext uri="{FF2B5EF4-FFF2-40B4-BE49-F238E27FC236}">
                    <a16:creationId xmlns:a16="http://schemas.microsoft.com/office/drawing/2014/main" id="{2D5D5FF4-838F-754C-8978-6526E35349A3}"/>
                  </a:ext>
                </a:extLst>
              </p:cNvPr>
              <p:cNvGrpSpPr/>
              <p:nvPr/>
            </p:nvGrpSpPr>
            <p:grpSpPr>
              <a:xfrm>
                <a:off x="2095500" y="3795067"/>
                <a:ext cx="1039067" cy="868065"/>
                <a:chOff x="2032000" y="3795067"/>
                <a:chExt cx="1039067" cy="868065"/>
              </a:xfrm>
            </p:grpSpPr>
            <p:sp>
              <p:nvSpPr>
                <p:cNvPr id="80" name="TextBox 79">
                  <a:extLst>
                    <a:ext uri="{FF2B5EF4-FFF2-40B4-BE49-F238E27FC236}">
                      <a16:creationId xmlns:a16="http://schemas.microsoft.com/office/drawing/2014/main" id="{E983D372-880E-BD47-AF86-736C61470D97}"/>
                    </a:ext>
                  </a:extLst>
                </p:cNvPr>
                <p:cNvSpPr txBox="1"/>
                <p:nvPr/>
              </p:nvSpPr>
              <p:spPr>
                <a:xfrm>
                  <a:off x="2146300" y="3795067"/>
                  <a:ext cx="72808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.008</a:t>
                  </a:r>
                </a:p>
              </p:txBody>
            </p:sp>
            <p:sp>
              <p:nvSpPr>
                <p:cNvPr id="81" name="TextBox 80">
                  <a:extLst>
                    <a:ext uri="{FF2B5EF4-FFF2-40B4-BE49-F238E27FC236}">
                      <a16:creationId xmlns:a16="http://schemas.microsoft.com/office/drawing/2014/main" id="{C1BDCBB7-422E-9B44-86BF-FE476616B58A}"/>
                    </a:ext>
                  </a:extLst>
                </p:cNvPr>
                <p:cNvSpPr txBox="1"/>
                <p:nvPr/>
              </p:nvSpPr>
              <p:spPr>
                <a:xfrm>
                  <a:off x="2032000" y="4201467"/>
                  <a:ext cx="10390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30.008</a:t>
                  </a:r>
                </a:p>
              </p:txBody>
            </p:sp>
            <p:cxnSp>
              <p:nvCxnSpPr>
                <p:cNvPr id="82" name="Straight Connector 81">
                  <a:extLst>
                    <a:ext uri="{FF2B5EF4-FFF2-40B4-BE49-F238E27FC236}">
                      <a16:creationId xmlns:a16="http://schemas.microsoft.com/office/drawing/2014/main" id="{BBAC316F-2A0D-B744-BBEB-CB399528A356}"/>
                    </a:ext>
                  </a:extLst>
                </p:cNvPr>
                <p:cNvCxnSpPr/>
                <p:nvPr/>
              </p:nvCxnSpPr>
              <p:spPr>
                <a:xfrm>
                  <a:off x="2120900" y="4239567"/>
                  <a:ext cx="825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85" name="Rectangle 84">
            <a:extLst>
              <a:ext uri="{FF2B5EF4-FFF2-40B4-BE49-F238E27FC236}">
                <a16:creationId xmlns:a16="http://schemas.microsoft.com/office/drawing/2014/main" id="{6A30693C-EFD3-504D-9986-8B04D7557A03}"/>
              </a:ext>
            </a:extLst>
          </p:cNvPr>
          <p:cNvSpPr/>
          <p:nvPr/>
        </p:nvSpPr>
        <p:spPr>
          <a:xfrm>
            <a:off x="5728597" y="1978889"/>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7907A72-228A-0E4D-9982-EED66F10F557}"/>
              </a:ext>
            </a:extLst>
          </p:cNvPr>
          <p:cNvSpPr txBox="1"/>
          <p:nvPr/>
        </p:nvSpPr>
        <p:spPr>
          <a:xfrm>
            <a:off x="1219200" y="5055243"/>
            <a:ext cx="10194664" cy="1231106"/>
          </a:xfrm>
          <a:prstGeom prst="rect">
            <a:avLst/>
          </a:prstGeom>
          <a:noFill/>
        </p:spPr>
        <p:txBody>
          <a:bodyPr wrap="square" rtlCol="0">
            <a:spAutoFit/>
          </a:bodyPr>
          <a:lstStyle/>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rdt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3.0 protocol performance stinks!</a:t>
            </a:r>
          </a:p>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Protocol limits performance of underlying infrastructure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Slide Number Placeholder 2">
            <a:extLst>
              <a:ext uri="{FF2B5EF4-FFF2-40B4-BE49-F238E27FC236}">
                <a16:creationId xmlns:a16="http://schemas.microsoft.com/office/drawing/2014/main" id="{CB5285FE-6F5F-D849-A9CB-EEFE33B31B9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66</a:t>
            </a:fld>
            <a:endParaRPr lang="en-US" dirty="0"/>
          </a:p>
        </p:txBody>
      </p:sp>
    </p:spTree>
    <p:extLst>
      <p:ext uri="{BB962C8B-B14F-4D97-AF65-F5344CB8AC3E}">
        <p14:creationId xmlns:p14="http://schemas.microsoft.com/office/powerpoint/2010/main" val="2622193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dissolve">
                                      <p:cBhvr>
                                        <p:cTn id="12" dur="500"/>
                                        <p:tgtEl>
                                          <p:spTgt spid="37"/>
                                        </p:tgtEl>
                                      </p:cBhvr>
                                    </p:animEffect>
                                  </p:childTnLst>
                                </p:cTn>
                              </p:par>
                              <p:par>
                                <p:cTn id="13" presetID="9"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dissolve">
                                      <p:cBhvr>
                                        <p:cTn id="31" dur="500"/>
                                        <p:tgtEl>
                                          <p:spTgt spid="85"/>
                                        </p:tgtEl>
                                      </p:cBhvr>
                                    </p:animEffect>
                                  </p:childTnLst>
                                </p:cTn>
                              </p:par>
                            </p:childTnLst>
                          </p:cTn>
                        </p:par>
                        <p:par>
                          <p:cTn id="32" fill="hold">
                            <p:stCondLst>
                              <p:cond delay="500"/>
                            </p:stCondLst>
                            <p:childTnLst>
                              <p:par>
                                <p:cTn id="33" presetID="9"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dissolv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dissolv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dissolv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3" grpId="0"/>
      <p:bldP spid="85" grpId="0" animBg="1"/>
      <p:bldP spid="4"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pipelined protocols operation</a:t>
            </a:r>
            <a:endParaRPr lang="en-US" sz="4400" dirty="0"/>
          </a:p>
        </p:txBody>
      </p:sp>
      <p:sp>
        <p:nvSpPr>
          <p:cNvPr id="78" name="Rectangle 3">
            <a:extLst>
              <a:ext uri="{FF2B5EF4-FFF2-40B4-BE49-F238E27FC236}">
                <a16:creationId xmlns:a16="http://schemas.microsoft.com/office/drawing/2014/main" id="{58138FEE-B5E2-DF48-8378-96F53EA03F37}"/>
              </a:ext>
            </a:extLst>
          </p:cNvPr>
          <p:cNvSpPr txBox="1">
            <a:spLocks noChangeArrowheads="1"/>
          </p:cNvSpPr>
          <p:nvPr/>
        </p:nvSpPr>
        <p:spPr>
          <a:xfrm>
            <a:off x="722556" y="1312877"/>
            <a:ext cx="10988826" cy="20331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pipelining: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allows multiple,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yet-to-be-acknowledged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range of sequence numbers must be increased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buffering at sender and/or receiver</a:t>
            </a:r>
          </a:p>
        </p:txBody>
      </p:sp>
      <p:grpSp>
        <p:nvGrpSpPr>
          <p:cNvPr id="4" name="Group 3">
            <a:extLst>
              <a:ext uri="{FF2B5EF4-FFF2-40B4-BE49-F238E27FC236}">
                <a16:creationId xmlns:a16="http://schemas.microsoft.com/office/drawing/2014/main" id="{4B5D14E0-A0D3-934D-BBAE-EEDB9CC51924}"/>
              </a:ext>
            </a:extLst>
          </p:cNvPr>
          <p:cNvGrpSpPr/>
          <p:nvPr/>
        </p:nvGrpSpPr>
        <p:grpSpPr>
          <a:xfrm>
            <a:off x="2916237" y="2993267"/>
            <a:ext cx="6359525" cy="2370138"/>
            <a:chOff x="1673403" y="3019025"/>
            <a:chExt cx="6359525" cy="2370138"/>
          </a:xfrm>
        </p:grpSpPr>
        <p:pic>
          <p:nvPicPr>
            <p:cNvPr id="80" name="Picture 5" descr="rdt_pipelined1">
              <a:extLst>
                <a:ext uri="{FF2B5EF4-FFF2-40B4-BE49-F238E27FC236}">
                  <a16:creationId xmlns:a16="http://schemas.microsoft.com/office/drawing/2014/main" id="{2F295627-AEBF-DA46-A59F-B81177F032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403" y="3019025"/>
              <a:ext cx="6105525"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44">
              <a:extLst>
                <a:ext uri="{FF2B5EF4-FFF2-40B4-BE49-F238E27FC236}">
                  <a16:creationId xmlns:a16="http://schemas.microsoft.com/office/drawing/2014/main" id="{1111BB3D-3EE3-524B-ADDE-3374E7ACC18F}"/>
                </a:ext>
              </a:extLst>
            </p:cNvPr>
            <p:cNvGrpSpPr>
              <a:grpSpLocks/>
            </p:cNvGrpSpPr>
            <p:nvPr/>
          </p:nvGrpSpPr>
          <p:grpSpPr bwMode="auto">
            <a:xfrm>
              <a:off x="1673403" y="3696888"/>
              <a:ext cx="469900" cy="465137"/>
              <a:chOff x="881" y="2283"/>
              <a:chExt cx="296" cy="293"/>
            </a:xfrm>
          </p:grpSpPr>
          <p:sp>
            <p:nvSpPr>
              <p:cNvPr id="82" name="Rectangle 43">
                <a:extLst>
                  <a:ext uri="{FF2B5EF4-FFF2-40B4-BE49-F238E27FC236}">
                    <a16:creationId xmlns:a16="http://schemas.microsoft.com/office/drawing/2014/main" id="{10716B48-25E1-7F4D-87AA-377041B56237}"/>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3" name="Group 36">
                <a:extLst>
                  <a:ext uri="{FF2B5EF4-FFF2-40B4-BE49-F238E27FC236}">
                    <a16:creationId xmlns:a16="http://schemas.microsoft.com/office/drawing/2014/main" id="{F805DF4F-95A4-BD4D-AD9B-A0F477F1C32B}"/>
                  </a:ext>
                </a:extLst>
              </p:cNvPr>
              <p:cNvGrpSpPr>
                <a:grpSpLocks/>
              </p:cNvGrpSpPr>
              <p:nvPr/>
            </p:nvGrpSpPr>
            <p:grpSpPr bwMode="auto">
              <a:xfrm flipH="1">
                <a:off x="881" y="2283"/>
                <a:ext cx="296" cy="293"/>
                <a:chOff x="2839" y="3501"/>
                <a:chExt cx="755" cy="803"/>
              </a:xfrm>
            </p:grpSpPr>
            <p:pic>
              <p:nvPicPr>
                <p:cNvPr id="84" name="Picture 37" descr="desktop_computer_stylized_medium">
                  <a:extLst>
                    <a:ext uri="{FF2B5EF4-FFF2-40B4-BE49-F238E27FC236}">
                      <a16:creationId xmlns:a16="http://schemas.microsoft.com/office/drawing/2014/main" id="{85D0573B-AA1D-C647-947D-E75FC498B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38">
                  <a:extLst>
                    <a:ext uri="{FF2B5EF4-FFF2-40B4-BE49-F238E27FC236}">
                      <a16:creationId xmlns:a16="http://schemas.microsoft.com/office/drawing/2014/main" id="{D280CE14-8944-254D-8B1F-894AD27B66D3}"/>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86" name="Freeform 48">
              <a:extLst>
                <a:ext uri="{FF2B5EF4-FFF2-40B4-BE49-F238E27FC236}">
                  <a16:creationId xmlns:a16="http://schemas.microsoft.com/office/drawing/2014/main" id="{A1C3D94C-83E9-0F40-97E5-B369E086816C}"/>
                </a:ext>
              </a:extLst>
            </p:cNvPr>
            <p:cNvSpPr>
              <a:spLocks/>
            </p:cNvSpPr>
            <p:nvPr/>
          </p:nvSpPr>
          <p:spPr bwMode="auto">
            <a:xfrm>
              <a:off x="7613828" y="3709588"/>
              <a:ext cx="185737" cy="431800"/>
            </a:xfrm>
            <a:custGeom>
              <a:avLst/>
              <a:gdLst>
                <a:gd name="T0" fmla="*/ 2147483647 w 117"/>
                <a:gd name="T1" fmla="*/ 2147483647 h 272"/>
                <a:gd name="T2" fmla="*/ 2147483647 w 117"/>
                <a:gd name="T3" fmla="*/ 2147483647 h 272"/>
                <a:gd name="T4" fmla="*/ 2147483647 w 117"/>
                <a:gd name="T5" fmla="*/ 2147483647 h 272"/>
                <a:gd name="T6" fmla="*/ 0 w 117"/>
                <a:gd name="T7" fmla="*/ 2147483647 h 272"/>
                <a:gd name="T8" fmla="*/ 2147483647 w 117"/>
                <a:gd name="T9" fmla="*/ 2147483647 h 272"/>
                <a:gd name="T10" fmla="*/ 2147483647 w 117"/>
                <a:gd name="T11" fmla="*/ 2147483647 h 272"/>
                <a:gd name="T12" fmla="*/ 2147483647 w 117"/>
                <a:gd name="T13" fmla="*/ 0 h 272"/>
                <a:gd name="T14" fmla="*/ 2147483647 w 117"/>
                <a:gd name="T15" fmla="*/ 2147483647 h 2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7" h="272">
                  <a:moveTo>
                    <a:pt x="6" y="6"/>
                  </a:moveTo>
                  <a:lnTo>
                    <a:pt x="3" y="77"/>
                  </a:lnTo>
                  <a:lnTo>
                    <a:pt x="59" y="120"/>
                  </a:lnTo>
                  <a:lnTo>
                    <a:pt x="0" y="146"/>
                  </a:lnTo>
                  <a:lnTo>
                    <a:pt x="3" y="270"/>
                  </a:lnTo>
                  <a:lnTo>
                    <a:pt x="117" y="272"/>
                  </a:lnTo>
                  <a:lnTo>
                    <a:pt x="114" y="0"/>
                  </a:lnTo>
                  <a:lnTo>
                    <a:pt x="6" y="6"/>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50">
              <a:extLst>
                <a:ext uri="{FF2B5EF4-FFF2-40B4-BE49-F238E27FC236}">
                  <a16:creationId xmlns:a16="http://schemas.microsoft.com/office/drawing/2014/main" id="{605457C9-55E9-234B-AF40-1C2CEC7BD520}"/>
                </a:ext>
              </a:extLst>
            </p:cNvPr>
            <p:cNvGrpSpPr>
              <a:grpSpLocks/>
            </p:cNvGrpSpPr>
            <p:nvPr/>
          </p:nvGrpSpPr>
          <p:grpSpPr bwMode="auto">
            <a:xfrm>
              <a:off x="4784903" y="3714350"/>
              <a:ext cx="469900" cy="465138"/>
              <a:chOff x="881" y="2283"/>
              <a:chExt cx="296" cy="293"/>
            </a:xfrm>
          </p:grpSpPr>
          <p:sp>
            <p:nvSpPr>
              <p:cNvPr id="88" name="Rectangle 51">
                <a:extLst>
                  <a:ext uri="{FF2B5EF4-FFF2-40B4-BE49-F238E27FC236}">
                    <a16:creationId xmlns:a16="http://schemas.microsoft.com/office/drawing/2014/main" id="{5A66C211-A318-FD43-B1DC-494380C212A1}"/>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9" name="Group 52">
                <a:extLst>
                  <a:ext uri="{FF2B5EF4-FFF2-40B4-BE49-F238E27FC236}">
                    <a16:creationId xmlns:a16="http://schemas.microsoft.com/office/drawing/2014/main" id="{028FC7D3-7EE7-2840-8091-94C524E05F4E}"/>
                  </a:ext>
                </a:extLst>
              </p:cNvPr>
              <p:cNvGrpSpPr>
                <a:grpSpLocks/>
              </p:cNvGrpSpPr>
              <p:nvPr/>
            </p:nvGrpSpPr>
            <p:grpSpPr bwMode="auto">
              <a:xfrm flipH="1">
                <a:off x="881" y="2283"/>
                <a:ext cx="296" cy="293"/>
                <a:chOff x="2839" y="3501"/>
                <a:chExt cx="755" cy="803"/>
              </a:xfrm>
            </p:grpSpPr>
            <p:pic>
              <p:nvPicPr>
                <p:cNvPr id="90" name="Picture 53" descr="desktop_computer_stylized_medium">
                  <a:extLst>
                    <a:ext uri="{FF2B5EF4-FFF2-40B4-BE49-F238E27FC236}">
                      <a16:creationId xmlns:a16="http://schemas.microsoft.com/office/drawing/2014/main" id="{5DF1881B-0BF4-AD42-A217-8A59265F13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54">
                  <a:extLst>
                    <a:ext uri="{FF2B5EF4-FFF2-40B4-BE49-F238E27FC236}">
                      <a16:creationId xmlns:a16="http://schemas.microsoft.com/office/drawing/2014/main" id="{70153128-AD53-344E-AC41-31C4A7A688E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2" name="Group 55">
              <a:extLst>
                <a:ext uri="{FF2B5EF4-FFF2-40B4-BE49-F238E27FC236}">
                  <a16:creationId xmlns:a16="http://schemas.microsoft.com/office/drawing/2014/main" id="{BC8220C0-F289-EA49-A8E3-C57D20507ACD}"/>
                </a:ext>
              </a:extLst>
            </p:cNvPr>
            <p:cNvGrpSpPr>
              <a:grpSpLocks/>
            </p:cNvGrpSpPr>
            <p:nvPr/>
          </p:nvGrpSpPr>
          <p:grpSpPr bwMode="auto">
            <a:xfrm>
              <a:off x="4493546" y="3633388"/>
              <a:ext cx="223838" cy="501650"/>
              <a:chOff x="4140" y="429"/>
              <a:chExt cx="1425" cy="2396"/>
            </a:xfrm>
          </p:grpSpPr>
          <p:sp>
            <p:nvSpPr>
              <p:cNvPr id="93" name="Freeform 56">
                <a:extLst>
                  <a:ext uri="{FF2B5EF4-FFF2-40B4-BE49-F238E27FC236}">
                    <a16:creationId xmlns:a16="http://schemas.microsoft.com/office/drawing/2014/main" id="{4F76258E-0BBD-8E40-98DF-823F02EF9AC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7">
                <a:extLst>
                  <a:ext uri="{FF2B5EF4-FFF2-40B4-BE49-F238E27FC236}">
                    <a16:creationId xmlns:a16="http://schemas.microsoft.com/office/drawing/2014/main" id="{7ED94245-5F5F-444B-9321-EDC0812D8D8E}"/>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5" name="Freeform 58">
                <a:extLst>
                  <a:ext uri="{FF2B5EF4-FFF2-40B4-BE49-F238E27FC236}">
                    <a16:creationId xmlns:a16="http://schemas.microsoft.com/office/drawing/2014/main" id="{1F9330A9-C80A-E34C-9993-F9F6EFA2E93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9">
                <a:extLst>
                  <a:ext uri="{FF2B5EF4-FFF2-40B4-BE49-F238E27FC236}">
                    <a16:creationId xmlns:a16="http://schemas.microsoft.com/office/drawing/2014/main" id="{EED46AB6-5210-284B-BD15-CC7F3CC066F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60">
                <a:extLst>
                  <a:ext uri="{FF2B5EF4-FFF2-40B4-BE49-F238E27FC236}">
                    <a16:creationId xmlns:a16="http://schemas.microsoft.com/office/drawing/2014/main" id="{FCD372CD-8E16-EB40-BCB5-6518B2E541EE}"/>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98" name="Group 61">
                <a:extLst>
                  <a:ext uri="{FF2B5EF4-FFF2-40B4-BE49-F238E27FC236}">
                    <a16:creationId xmlns:a16="http://schemas.microsoft.com/office/drawing/2014/main" id="{A9F56FC0-6211-5447-8838-1C3E5659D8CC}"/>
                  </a:ext>
                </a:extLst>
              </p:cNvPr>
              <p:cNvGrpSpPr>
                <a:grpSpLocks/>
              </p:cNvGrpSpPr>
              <p:nvPr/>
            </p:nvGrpSpPr>
            <p:grpSpPr bwMode="auto">
              <a:xfrm>
                <a:off x="4749" y="668"/>
                <a:ext cx="581" cy="145"/>
                <a:chOff x="614" y="2568"/>
                <a:chExt cx="725" cy="139"/>
              </a:xfrm>
            </p:grpSpPr>
            <p:sp>
              <p:nvSpPr>
                <p:cNvPr id="141" name="AutoShape 62">
                  <a:extLst>
                    <a:ext uri="{FF2B5EF4-FFF2-40B4-BE49-F238E27FC236}">
                      <a16:creationId xmlns:a16="http://schemas.microsoft.com/office/drawing/2014/main" id="{B2006563-73E3-C341-BE69-A2D714EE0E00}"/>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2" name="AutoShape 63">
                  <a:extLst>
                    <a:ext uri="{FF2B5EF4-FFF2-40B4-BE49-F238E27FC236}">
                      <a16:creationId xmlns:a16="http://schemas.microsoft.com/office/drawing/2014/main" id="{452EDF48-634C-DC4E-976C-1E4013FE6563}"/>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99" name="Rectangle 64">
                <a:extLst>
                  <a:ext uri="{FF2B5EF4-FFF2-40B4-BE49-F238E27FC236}">
                    <a16:creationId xmlns:a16="http://schemas.microsoft.com/office/drawing/2014/main" id="{517F2B13-C563-4E43-B2A5-C5BD2544BCE8}"/>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0" name="Group 65">
                <a:extLst>
                  <a:ext uri="{FF2B5EF4-FFF2-40B4-BE49-F238E27FC236}">
                    <a16:creationId xmlns:a16="http://schemas.microsoft.com/office/drawing/2014/main" id="{4ED80E09-23D9-1444-A08C-74DBBD9F351B}"/>
                  </a:ext>
                </a:extLst>
              </p:cNvPr>
              <p:cNvGrpSpPr>
                <a:grpSpLocks/>
              </p:cNvGrpSpPr>
              <p:nvPr/>
            </p:nvGrpSpPr>
            <p:grpSpPr bwMode="auto">
              <a:xfrm>
                <a:off x="4747" y="994"/>
                <a:ext cx="581" cy="134"/>
                <a:chOff x="614" y="2568"/>
                <a:chExt cx="725" cy="139"/>
              </a:xfrm>
            </p:grpSpPr>
            <p:sp>
              <p:nvSpPr>
                <p:cNvPr id="139" name="AutoShape 66">
                  <a:extLst>
                    <a:ext uri="{FF2B5EF4-FFF2-40B4-BE49-F238E27FC236}">
                      <a16:creationId xmlns:a16="http://schemas.microsoft.com/office/drawing/2014/main" id="{BD5E8DEF-A6A7-524F-A3E8-38105351EF54}"/>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0" name="AutoShape 67">
                  <a:extLst>
                    <a:ext uri="{FF2B5EF4-FFF2-40B4-BE49-F238E27FC236}">
                      <a16:creationId xmlns:a16="http://schemas.microsoft.com/office/drawing/2014/main" id="{83CE605A-8B9B-FF4A-ADD9-77EFF07CEC97}"/>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1" name="Rectangle 68">
                <a:extLst>
                  <a:ext uri="{FF2B5EF4-FFF2-40B4-BE49-F238E27FC236}">
                    <a16:creationId xmlns:a16="http://schemas.microsoft.com/office/drawing/2014/main" id="{13298108-AEB2-9C4B-9F8E-E0273C39A75B}"/>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2" name="Rectangle 69">
                <a:extLst>
                  <a:ext uri="{FF2B5EF4-FFF2-40B4-BE49-F238E27FC236}">
                    <a16:creationId xmlns:a16="http://schemas.microsoft.com/office/drawing/2014/main" id="{998350A7-0615-C644-9F45-39D62BDB9867}"/>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3" name="Group 70">
                <a:extLst>
                  <a:ext uri="{FF2B5EF4-FFF2-40B4-BE49-F238E27FC236}">
                    <a16:creationId xmlns:a16="http://schemas.microsoft.com/office/drawing/2014/main" id="{B66F256F-0190-C34D-B1CF-5EC3FBA6E08D}"/>
                  </a:ext>
                </a:extLst>
              </p:cNvPr>
              <p:cNvGrpSpPr>
                <a:grpSpLocks/>
              </p:cNvGrpSpPr>
              <p:nvPr/>
            </p:nvGrpSpPr>
            <p:grpSpPr bwMode="auto">
              <a:xfrm>
                <a:off x="4735" y="1627"/>
                <a:ext cx="582" cy="151"/>
                <a:chOff x="614" y="2568"/>
                <a:chExt cx="725" cy="139"/>
              </a:xfrm>
            </p:grpSpPr>
            <p:sp>
              <p:nvSpPr>
                <p:cNvPr id="119" name="AutoShape 71">
                  <a:extLst>
                    <a:ext uri="{FF2B5EF4-FFF2-40B4-BE49-F238E27FC236}">
                      <a16:creationId xmlns:a16="http://schemas.microsoft.com/office/drawing/2014/main" id="{B44DED58-257C-B64B-BAD6-1093812EF734}"/>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0" name="AutoShape 72">
                  <a:extLst>
                    <a:ext uri="{FF2B5EF4-FFF2-40B4-BE49-F238E27FC236}">
                      <a16:creationId xmlns:a16="http://schemas.microsoft.com/office/drawing/2014/main" id="{17264758-5A11-0143-AA34-8D5FF585E9F0}"/>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4" name="Freeform 73">
                <a:extLst>
                  <a:ext uri="{FF2B5EF4-FFF2-40B4-BE49-F238E27FC236}">
                    <a16:creationId xmlns:a16="http://schemas.microsoft.com/office/drawing/2014/main" id="{F9396AFF-50A0-E543-85ED-A1775DCAB5B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5" name="Group 74">
                <a:extLst>
                  <a:ext uri="{FF2B5EF4-FFF2-40B4-BE49-F238E27FC236}">
                    <a16:creationId xmlns:a16="http://schemas.microsoft.com/office/drawing/2014/main" id="{EFAA059B-DB96-6A46-B4E6-8F3321F53126}"/>
                  </a:ext>
                </a:extLst>
              </p:cNvPr>
              <p:cNvGrpSpPr>
                <a:grpSpLocks/>
              </p:cNvGrpSpPr>
              <p:nvPr/>
            </p:nvGrpSpPr>
            <p:grpSpPr bwMode="auto">
              <a:xfrm>
                <a:off x="4739" y="1327"/>
                <a:ext cx="582" cy="139"/>
                <a:chOff x="614" y="2568"/>
                <a:chExt cx="725" cy="139"/>
              </a:xfrm>
            </p:grpSpPr>
            <p:sp>
              <p:nvSpPr>
                <p:cNvPr id="117" name="AutoShape 75">
                  <a:extLst>
                    <a:ext uri="{FF2B5EF4-FFF2-40B4-BE49-F238E27FC236}">
                      <a16:creationId xmlns:a16="http://schemas.microsoft.com/office/drawing/2014/main" id="{83348DAB-4511-F04F-BD32-D337DF959B21}"/>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8" name="AutoShape 76">
                  <a:extLst>
                    <a:ext uri="{FF2B5EF4-FFF2-40B4-BE49-F238E27FC236}">
                      <a16:creationId xmlns:a16="http://schemas.microsoft.com/office/drawing/2014/main" id="{A1C8B31D-3D51-2648-9688-2AEA89487C8D}"/>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6" name="Rectangle 77">
                <a:extLst>
                  <a:ext uri="{FF2B5EF4-FFF2-40B4-BE49-F238E27FC236}">
                    <a16:creationId xmlns:a16="http://schemas.microsoft.com/office/drawing/2014/main" id="{7EF69E7C-0C67-7148-8FE3-54101303E382}"/>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Freeform 78">
                <a:extLst>
                  <a:ext uri="{FF2B5EF4-FFF2-40B4-BE49-F238E27FC236}">
                    <a16:creationId xmlns:a16="http://schemas.microsoft.com/office/drawing/2014/main" id="{FBDFC7A2-78F6-6B42-8CB8-7F23EE4E35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79">
                <a:extLst>
                  <a:ext uri="{FF2B5EF4-FFF2-40B4-BE49-F238E27FC236}">
                    <a16:creationId xmlns:a16="http://schemas.microsoft.com/office/drawing/2014/main" id="{CC939040-7BF3-9046-BF6A-0458E0E2ED5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Oval 80">
                <a:extLst>
                  <a:ext uri="{FF2B5EF4-FFF2-40B4-BE49-F238E27FC236}">
                    <a16:creationId xmlns:a16="http://schemas.microsoft.com/office/drawing/2014/main" id="{D3889CB4-554F-C549-9233-410F2A7029F0}"/>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81">
                <a:extLst>
                  <a:ext uri="{FF2B5EF4-FFF2-40B4-BE49-F238E27FC236}">
                    <a16:creationId xmlns:a16="http://schemas.microsoft.com/office/drawing/2014/main" id="{01CB4D71-6B24-D14B-8E88-E20AA937EAC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AutoShape 82">
                <a:extLst>
                  <a:ext uri="{FF2B5EF4-FFF2-40B4-BE49-F238E27FC236}">
                    <a16:creationId xmlns:a16="http://schemas.microsoft.com/office/drawing/2014/main" id="{765BBEDF-3C6B-1040-8B52-503C49ECEE41}"/>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2" name="AutoShape 83">
                <a:extLst>
                  <a:ext uri="{FF2B5EF4-FFF2-40B4-BE49-F238E27FC236}">
                    <a16:creationId xmlns:a16="http://schemas.microsoft.com/office/drawing/2014/main" id="{6FAE78A0-65F7-5C4E-B7EA-70A785714C79}"/>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3" name="Oval 84">
                <a:extLst>
                  <a:ext uri="{FF2B5EF4-FFF2-40B4-BE49-F238E27FC236}">
                    <a16:creationId xmlns:a16="http://schemas.microsoft.com/office/drawing/2014/main" id="{AABAB6CF-26FB-E547-93D6-6BFF67172415}"/>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Oval 85">
                <a:extLst>
                  <a:ext uri="{FF2B5EF4-FFF2-40B4-BE49-F238E27FC236}">
                    <a16:creationId xmlns:a16="http://schemas.microsoft.com/office/drawing/2014/main" id="{EE66FB07-9865-0B46-8669-F1B01050BFB9}"/>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15" name="Oval 86">
                <a:extLst>
                  <a:ext uri="{FF2B5EF4-FFF2-40B4-BE49-F238E27FC236}">
                    <a16:creationId xmlns:a16="http://schemas.microsoft.com/office/drawing/2014/main" id="{5A789240-A8CA-A84D-A9E3-BD6D3717368B}"/>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Rectangle 87">
                <a:extLst>
                  <a:ext uri="{FF2B5EF4-FFF2-40B4-BE49-F238E27FC236}">
                    <a16:creationId xmlns:a16="http://schemas.microsoft.com/office/drawing/2014/main" id="{A762B790-F441-E240-934E-A9664B2F5399}"/>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43" name="Group 88">
              <a:extLst>
                <a:ext uri="{FF2B5EF4-FFF2-40B4-BE49-F238E27FC236}">
                  <a16:creationId xmlns:a16="http://schemas.microsoft.com/office/drawing/2014/main" id="{17DC5732-628F-6741-852D-2CBD1EC0FDEB}"/>
                </a:ext>
              </a:extLst>
            </p:cNvPr>
            <p:cNvGrpSpPr>
              <a:grpSpLocks/>
            </p:cNvGrpSpPr>
            <p:nvPr/>
          </p:nvGrpSpPr>
          <p:grpSpPr bwMode="auto">
            <a:xfrm>
              <a:off x="7659865" y="3576238"/>
              <a:ext cx="223838" cy="501650"/>
              <a:chOff x="4140" y="429"/>
              <a:chExt cx="1425" cy="2396"/>
            </a:xfrm>
          </p:grpSpPr>
          <p:sp>
            <p:nvSpPr>
              <p:cNvPr id="144" name="Freeform 89">
                <a:extLst>
                  <a:ext uri="{FF2B5EF4-FFF2-40B4-BE49-F238E27FC236}">
                    <a16:creationId xmlns:a16="http://schemas.microsoft.com/office/drawing/2014/main" id="{66258626-CF43-4144-AFB5-A001FE5BE71D}"/>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90">
                <a:extLst>
                  <a:ext uri="{FF2B5EF4-FFF2-40B4-BE49-F238E27FC236}">
                    <a16:creationId xmlns:a16="http://schemas.microsoft.com/office/drawing/2014/main" id="{75E92CB8-71C3-E048-84D7-F08068A4723B}"/>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6" name="Freeform 91">
                <a:extLst>
                  <a:ext uri="{FF2B5EF4-FFF2-40B4-BE49-F238E27FC236}">
                    <a16:creationId xmlns:a16="http://schemas.microsoft.com/office/drawing/2014/main" id="{71C22EB9-D8A4-F04F-A304-D772EEAB70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92">
                <a:extLst>
                  <a:ext uri="{FF2B5EF4-FFF2-40B4-BE49-F238E27FC236}">
                    <a16:creationId xmlns:a16="http://schemas.microsoft.com/office/drawing/2014/main" id="{A649EF14-8235-8B4A-8B8B-3AC2B2B64C7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93">
                <a:extLst>
                  <a:ext uri="{FF2B5EF4-FFF2-40B4-BE49-F238E27FC236}">
                    <a16:creationId xmlns:a16="http://schemas.microsoft.com/office/drawing/2014/main" id="{2C3B9489-DBCD-1B41-A1E0-9939F842AA3D}"/>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49" name="Group 94">
                <a:extLst>
                  <a:ext uri="{FF2B5EF4-FFF2-40B4-BE49-F238E27FC236}">
                    <a16:creationId xmlns:a16="http://schemas.microsoft.com/office/drawing/2014/main" id="{5EA53608-D5A4-FB4B-8294-6D9D65EFF00C}"/>
                  </a:ext>
                </a:extLst>
              </p:cNvPr>
              <p:cNvGrpSpPr>
                <a:grpSpLocks/>
              </p:cNvGrpSpPr>
              <p:nvPr/>
            </p:nvGrpSpPr>
            <p:grpSpPr bwMode="auto">
              <a:xfrm>
                <a:off x="4749" y="668"/>
                <a:ext cx="581" cy="145"/>
                <a:chOff x="614" y="2568"/>
                <a:chExt cx="725" cy="139"/>
              </a:xfrm>
            </p:grpSpPr>
            <p:sp>
              <p:nvSpPr>
                <p:cNvPr id="174" name="AutoShape 95">
                  <a:extLst>
                    <a:ext uri="{FF2B5EF4-FFF2-40B4-BE49-F238E27FC236}">
                      <a16:creationId xmlns:a16="http://schemas.microsoft.com/office/drawing/2014/main" id="{AED3F1D5-BB8C-254E-83E5-6EAB6528B99F}"/>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5" name="AutoShape 96">
                  <a:extLst>
                    <a:ext uri="{FF2B5EF4-FFF2-40B4-BE49-F238E27FC236}">
                      <a16:creationId xmlns:a16="http://schemas.microsoft.com/office/drawing/2014/main" id="{942D2E9F-6E36-084E-9FBC-AD82CA243A50}"/>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0" name="Rectangle 97">
                <a:extLst>
                  <a:ext uri="{FF2B5EF4-FFF2-40B4-BE49-F238E27FC236}">
                    <a16:creationId xmlns:a16="http://schemas.microsoft.com/office/drawing/2014/main" id="{E8FF0B53-6745-A84C-89E0-B850FA20B8A6}"/>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1" name="Group 98">
                <a:extLst>
                  <a:ext uri="{FF2B5EF4-FFF2-40B4-BE49-F238E27FC236}">
                    <a16:creationId xmlns:a16="http://schemas.microsoft.com/office/drawing/2014/main" id="{3E1DFAB8-85DC-9B47-A3FC-17FA76E4DB95}"/>
                  </a:ext>
                </a:extLst>
              </p:cNvPr>
              <p:cNvGrpSpPr>
                <a:grpSpLocks/>
              </p:cNvGrpSpPr>
              <p:nvPr/>
            </p:nvGrpSpPr>
            <p:grpSpPr bwMode="auto">
              <a:xfrm>
                <a:off x="4747" y="994"/>
                <a:ext cx="581" cy="134"/>
                <a:chOff x="614" y="2568"/>
                <a:chExt cx="725" cy="139"/>
              </a:xfrm>
            </p:grpSpPr>
            <p:sp>
              <p:nvSpPr>
                <p:cNvPr id="172" name="AutoShape 99">
                  <a:extLst>
                    <a:ext uri="{FF2B5EF4-FFF2-40B4-BE49-F238E27FC236}">
                      <a16:creationId xmlns:a16="http://schemas.microsoft.com/office/drawing/2014/main" id="{9B63DA8A-7611-6449-A57A-B40172E56E2A}"/>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3" name="AutoShape 100">
                  <a:extLst>
                    <a:ext uri="{FF2B5EF4-FFF2-40B4-BE49-F238E27FC236}">
                      <a16:creationId xmlns:a16="http://schemas.microsoft.com/office/drawing/2014/main" id="{AB3060D8-D09B-3F4B-AEE4-AEE61862CA56}"/>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2" name="Rectangle 101">
                <a:extLst>
                  <a:ext uri="{FF2B5EF4-FFF2-40B4-BE49-F238E27FC236}">
                    <a16:creationId xmlns:a16="http://schemas.microsoft.com/office/drawing/2014/main" id="{3C0F1872-3B7D-4A41-8B0C-E81E4AC44AD7}"/>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3" name="Rectangle 102">
                <a:extLst>
                  <a:ext uri="{FF2B5EF4-FFF2-40B4-BE49-F238E27FC236}">
                    <a16:creationId xmlns:a16="http://schemas.microsoft.com/office/drawing/2014/main" id="{660918F1-C396-1647-B4E6-234CB13D9502}"/>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4" name="Group 103">
                <a:extLst>
                  <a:ext uri="{FF2B5EF4-FFF2-40B4-BE49-F238E27FC236}">
                    <a16:creationId xmlns:a16="http://schemas.microsoft.com/office/drawing/2014/main" id="{A148F5A9-0478-8F4F-89E7-8C39446345C2}"/>
                  </a:ext>
                </a:extLst>
              </p:cNvPr>
              <p:cNvGrpSpPr>
                <a:grpSpLocks/>
              </p:cNvGrpSpPr>
              <p:nvPr/>
            </p:nvGrpSpPr>
            <p:grpSpPr bwMode="auto">
              <a:xfrm>
                <a:off x="4735" y="1627"/>
                <a:ext cx="582" cy="151"/>
                <a:chOff x="614" y="2568"/>
                <a:chExt cx="725" cy="139"/>
              </a:xfrm>
            </p:grpSpPr>
            <p:sp>
              <p:nvSpPr>
                <p:cNvPr id="170" name="AutoShape 104">
                  <a:extLst>
                    <a:ext uri="{FF2B5EF4-FFF2-40B4-BE49-F238E27FC236}">
                      <a16:creationId xmlns:a16="http://schemas.microsoft.com/office/drawing/2014/main" id="{80F9D10C-B532-B14A-B8EA-13E7BE80A42A}"/>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1" name="AutoShape 105">
                  <a:extLst>
                    <a:ext uri="{FF2B5EF4-FFF2-40B4-BE49-F238E27FC236}">
                      <a16:creationId xmlns:a16="http://schemas.microsoft.com/office/drawing/2014/main" id="{88383691-0F9A-5544-9926-129A049B8A9C}"/>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5" name="Freeform 106">
                <a:extLst>
                  <a:ext uri="{FF2B5EF4-FFF2-40B4-BE49-F238E27FC236}">
                    <a16:creationId xmlns:a16="http://schemas.microsoft.com/office/drawing/2014/main" id="{5F307D13-C702-C846-AAC3-1F59F5B9637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
                <a:extLst>
                  <a:ext uri="{FF2B5EF4-FFF2-40B4-BE49-F238E27FC236}">
                    <a16:creationId xmlns:a16="http://schemas.microsoft.com/office/drawing/2014/main" id="{26FB1383-43C2-B14E-B7B3-0D43473DA491}"/>
                  </a:ext>
                </a:extLst>
              </p:cNvPr>
              <p:cNvGrpSpPr>
                <a:grpSpLocks/>
              </p:cNvGrpSpPr>
              <p:nvPr/>
            </p:nvGrpSpPr>
            <p:grpSpPr bwMode="auto">
              <a:xfrm>
                <a:off x="4739" y="1327"/>
                <a:ext cx="582" cy="139"/>
                <a:chOff x="614" y="2568"/>
                <a:chExt cx="725" cy="139"/>
              </a:xfrm>
            </p:grpSpPr>
            <p:sp>
              <p:nvSpPr>
                <p:cNvPr id="168" name="AutoShape 108">
                  <a:extLst>
                    <a:ext uri="{FF2B5EF4-FFF2-40B4-BE49-F238E27FC236}">
                      <a16:creationId xmlns:a16="http://schemas.microsoft.com/office/drawing/2014/main" id="{D061EDA9-2C53-BE45-915E-589037D84565}"/>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9" name="AutoShape 109">
                  <a:extLst>
                    <a:ext uri="{FF2B5EF4-FFF2-40B4-BE49-F238E27FC236}">
                      <a16:creationId xmlns:a16="http://schemas.microsoft.com/office/drawing/2014/main" id="{998AB447-94FE-834C-84AB-CB37AB3038DB}"/>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7" name="Rectangle 110">
                <a:extLst>
                  <a:ext uri="{FF2B5EF4-FFF2-40B4-BE49-F238E27FC236}">
                    <a16:creationId xmlns:a16="http://schemas.microsoft.com/office/drawing/2014/main" id="{7E161FDF-4931-A54D-9200-97C2E9F03CFB}"/>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8" name="Freeform 111">
                <a:extLst>
                  <a:ext uri="{FF2B5EF4-FFF2-40B4-BE49-F238E27FC236}">
                    <a16:creationId xmlns:a16="http://schemas.microsoft.com/office/drawing/2014/main" id="{6F205231-B042-214A-BAF1-BBBFAAE8657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12">
                <a:extLst>
                  <a:ext uri="{FF2B5EF4-FFF2-40B4-BE49-F238E27FC236}">
                    <a16:creationId xmlns:a16="http://schemas.microsoft.com/office/drawing/2014/main" id="{2C9F0014-AAE6-1E42-B6A0-5FDBFB0943C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Oval 113">
                <a:extLst>
                  <a:ext uri="{FF2B5EF4-FFF2-40B4-BE49-F238E27FC236}">
                    <a16:creationId xmlns:a16="http://schemas.microsoft.com/office/drawing/2014/main" id="{8553CA72-700C-7E4C-96EA-C8E02AC51709}"/>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1" name="Freeform 114">
                <a:extLst>
                  <a:ext uri="{FF2B5EF4-FFF2-40B4-BE49-F238E27FC236}">
                    <a16:creationId xmlns:a16="http://schemas.microsoft.com/office/drawing/2014/main" id="{E1B0C7DC-C796-224B-95BB-EA9A64983E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AutoShape 115">
                <a:extLst>
                  <a:ext uri="{FF2B5EF4-FFF2-40B4-BE49-F238E27FC236}">
                    <a16:creationId xmlns:a16="http://schemas.microsoft.com/office/drawing/2014/main" id="{38969B4B-14F8-4C4B-9F4D-1C9709448CC3}"/>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AutoShape 116">
                <a:extLst>
                  <a:ext uri="{FF2B5EF4-FFF2-40B4-BE49-F238E27FC236}">
                    <a16:creationId xmlns:a16="http://schemas.microsoft.com/office/drawing/2014/main" id="{20FB94C7-96EF-D64F-9AEA-E2F1422FE2D0}"/>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4" name="Oval 117">
                <a:extLst>
                  <a:ext uri="{FF2B5EF4-FFF2-40B4-BE49-F238E27FC236}">
                    <a16:creationId xmlns:a16="http://schemas.microsoft.com/office/drawing/2014/main" id="{307DF5A4-259A-DC44-9789-8EE924382397}"/>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5" name="Oval 118">
                <a:extLst>
                  <a:ext uri="{FF2B5EF4-FFF2-40B4-BE49-F238E27FC236}">
                    <a16:creationId xmlns:a16="http://schemas.microsoft.com/office/drawing/2014/main" id="{6D1DB86E-92BD-2544-B8B1-844EDAE5784B}"/>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66" name="Oval 119">
                <a:extLst>
                  <a:ext uri="{FF2B5EF4-FFF2-40B4-BE49-F238E27FC236}">
                    <a16:creationId xmlns:a16="http://schemas.microsoft.com/office/drawing/2014/main" id="{B13B6B0E-57D8-B54A-814C-263EB46D92DD}"/>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7" name="Rectangle 120">
                <a:extLst>
                  <a:ext uri="{FF2B5EF4-FFF2-40B4-BE49-F238E27FC236}">
                    <a16:creationId xmlns:a16="http://schemas.microsoft.com/office/drawing/2014/main" id="{270171A8-F5A4-F640-8B20-2A908A8BA70C}"/>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sp>
        <p:nvSpPr>
          <p:cNvPr id="6" name="Freeform 5">
            <a:extLst>
              <a:ext uri="{FF2B5EF4-FFF2-40B4-BE49-F238E27FC236}">
                <a16:creationId xmlns:a16="http://schemas.microsoft.com/office/drawing/2014/main" id="{E31BA10A-DEA2-4D4B-AB0D-89FB36E5C7B3}"/>
              </a:ext>
            </a:extLst>
          </p:cNvPr>
          <p:cNvSpPr/>
          <p:nvPr/>
        </p:nvSpPr>
        <p:spPr>
          <a:xfrm>
            <a:off x="6069496" y="2941983"/>
            <a:ext cx="3750365" cy="2491408"/>
          </a:xfrm>
          <a:custGeom>
            <a:avLst/>
            <a:gdLst>
              <a:gd name="connsiteX0" fmla="*/ 331304 w 3750365"/>
              <a:gd name="connsiteY0" fmla="*/ 0 h 2491408"/>
              <a:gd name="connsiteX1" fmla="*/ 0 w 3750365"/>
              <a:gd name="connsiteY1" fmla="*/ 861391 h 2491408"/>
              <a:gd name="connsiteX2" fmla="*/ 13252 w 3750365"/>
              <a:gd name="connsiteY2" fmla="*/ 1378226 h 2491408"/>
              <a:gd name="connsiteX3" fmla="*/ 26504 w 3750365"/>
              <a:gd name="connsiteY3" fmla="*/ 2491408 h 2491408"/>
              <a:gd name="connsiteX4" fmla="*/ 3750365 w 3750365"/>
              <a:gd name="connsiteY4" fmla="*/ 2451652 h 2491408"/>
              <a:gd name="connsiteX5" fmla="*/ 3723861 w 3750365"/>
              <a:gd name="connsiteY5" fmla="*/ 79513 h 2491408"/>
              <a:gd name="connsiteX6" fmla="*/ 331304 w 3750365"/>
              <a:gd name="connsiteY6" fmla="*/ 0 h 249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365" h="2491408">
                <a:moveTo>
                  <a:pt x="331304" y="0"/>
                </a:moveTo>
                <a:lnTo>
                  <a:pt x="0" y="861391"/>
                </a:lnTo>
                <a:lnTo>
                  <a:pt x="13252" y="1378226"/>
                </a:lnTo>
                <a:lnTo>
                  <a:pt x="26504" y="2491408"/>
                </a:lnTo>
                <a:lnTo>
                  <a:pt x="3750365" y="2451652"/>
                </a:lnTo>
                <a:lnTo>
                  <a:pt x="3723861" y="79513"/>
                </a:lnTo>
                <a:lnTo>
                  <a:pt x="331304"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Slide Number Placeholder 2">
            <a:extLst>
              <a:ext uri="{FF2B5EF4-FFF2-40B4-BE49-F238E27FC236}">
                <a16:creationId xmlns:a16="http://schemas.microsoft.com/office/drawing/2014/main" id="{1DCC9415-F6BD-EB4B-8CBA-8543440AF9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67</a:t>
            </a:fld>
            <a:endParaRPr lang="en-US" dirty="0"/>
          </a:p>
        </p:txBody>
      </p:sp>
    </p:spTree>
    <p:extLst>
      <p:ext uri="{BB962C8B-B14F-4D97-AF65-F5344CB8AC3E}">
        <p14:creationId xmlns:p14="http://schemas.microsoft.com/office/powerpoint/2010/main" val="3898697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Pipelining: increased utilization</a:t>
            </a:r>
            <a:endParaRPr lang="en-US" sz="4400" dirty="0"/>
          </a:p>
        </p:txBody>
      </p:sp>
      <p:grpSp>
        <p:nvGrpSpPr>
          <p:cNvPr id="6" name="Group 5">
            <a:extLst>
              <a:ext uri="{FF2B5EF4-FFF2-40B4-BE49-F238E27FC236}">
                <a16:creationId xmlns:a16="http://schemas.microsoft.com/office/drawing/2014/main" id="{F2D9612C-CE0F-6C45-B7EC-FE1D2900506E}"/>
              </a:ext>
            </a:extLst>
          </p:cNvPr>
          <p:cNvGrpSpPr/>
          <p:nvPr/>
        </p:nvGrpSpPr>
        <p:grpSpPr>
          <a:xfrm>
            <a:off x="1436915" y="1417186"/>
            <a:ext cx="9144000" cy="3759200"/>
            <a:chOff x="1436915" y="1417186"/>
            <a:chExt cx="9144000" cy="3759200"/>
          </a:xfrm>
        </p:grpSpPr>
        <p:grpSp>
          <p:nvGrpSpPr>
            <p:cNvPr id="5" name="Group 4">
              <a:extLst>
                <a:ext uri="{FF2B5EF4-FFF2-40B4-BE49-F238E27FC236}">
                  <a16:creationId xmlns:a16="http://schemas.microsoft.com/office/drawing/2014/main" id="{F0C3BE89-6F62-424C-BFB2-28F71C43CE69}"/>
                </a:ext>
              </a:extLst>
            </p:cNvPr>
            <p:cNvGrpSpPr/>
            <p:nvPr/>
          </p:nvGrpSpPr>
          <p:grpSpPr>
            <a:xfrm>
              <a:off x="1436915" y="1744211"/>
              <a:ext cx="5265738" cy="3432175"/>
              <a:chOff x="1436915" y="1744211"/>
              <a:chExt cx="5265738" cy="3432175"/>
            </a:xfrm>
          </p:grpSpPr>
          <p:sp>
            <p:nvSpPr>
              <p:cNvPr id="271" name="Text Box 4">
                <a:extLst>
                  <a:ext uri="{FF2B5EF4-FFF2-40B4-BE49-F238E27FC236}">
                    <a16:creationId xmlns:a16="http://schemas.microsoft.com/office/drawing/2014/main" id="{8A9D06FA-5302-274C-84A9-DD1CED459992}"/>
                  </a:ext>
                </a:extLst>
              </p:cNvPr>
              <p:cNvSpPr txBox="1">
                <a:spLocks noChangeArrowheads="1"/>
              </p:cNvSpPr>
              <p:nvPr/>
            </p:nvSpPr>
            <p:spPr bwMode="auto">
              <a:xfrm>
                <a:off x="1436915" y="1760086"/>
                <a:ext cx="3086100" cy="354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2" name="Line 5">
                <a:extLst>
                  <a:ext uri="{FF2B5EF4-FFF2-40B4-BE49-F238E27FC236}">
                    <a16:creationId xmlns:a16="http://schemas.microsoft.com/office/drawing/2014/main" id="{EBE74238-0C8D-D64B-8C2E-687BBF22856B}"/>
                  </a:ext>
                </a:extLst>
              </p:cNvPr>
              <p:cNvSpPr>
                <a:spLocks noChangeShapeType="1"/>
              </p:cNvSpPr>
              <p:nvPr/>
            </p:nvSpPr>
            <p:spPr bwMode="auto">
              <a:xfrm>
                <a:off x="4599215" y="1744211"/>
                <a:ext cx="20638" cy="328453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Line 6">
                <a:extLst>
                  <a:ext uri="{FF2B5EF4-FFF2-40B4-BE49-F238E27FC236}">
                    <a16:creationId xmlns:a16="http://schemas.microsoft.com/office/drawing/2014/main" id="{0C9FFAAE-DCDE-8044-9CE7-6F8A7B2FC055}"/>
                  </a:ext>
                </a:extLst>
              </p:cNvPr>
              <p:cNvSpPr>
                <a:spLocks noChangeShapeType="1"/>
              </p:cNvSpPr>
              <p:nvPr/>
            </p:nvSpPr>
            <p:spPr bwMode="auto">
              <a:xfrm>
                <a:off x="6680428" y="1756911"/>
                <a:ext cx="22225" cy="335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0" name="Group 23">
                <a:extLst>
                  <a:ext uri="{FF2B5EF4-FFF2-40B4-BE49-F238E27FC236}">
                    <a16:creationId xmlns:a16="http://schemas.microsoft.com/office/drawing/2014/main" id="{C2DCCE27-7917-EA41-B0D5-20716F45FD67}"/>
                  </a:ext>
                </a:extLst>
              </p:cNvPr>
              <p:cNvGrpSpPr>
                <a:grpSpLocks/>
              </p:cNvGrpSpPr>
              <p:nvPr/>
            </p:nvGrpSpPr>
            <p:grpSpPr bwMode="auto">
              <a:xfrm>
                <a:off x="4480153" y="4081011"/>
                <a:ext cx="1466850" cy="608013"/>
                <a:chOff x="12502" y="21425"/>
                <a:chExt cx="3400" cy="1025"/>
              </a:xfrm>
            </p:grpSpPr>
            <p:sp>
              <p:nvSpPr>
                <p:cNvPr id="291" name="Line 24">
                  <a:extLst>
                    <a:ext uri="{FF2B5EF4-FFF2-40B4-BE49-F238E27FC236}">
                      <a16:creationId xmlns:a16="http://schemas.microsoft.com/office/drawing/2014/main" id="{A9FA2FEB-7650-5B42-A31A-A637A45CA6FF}"/>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2" name="Freeform 25">
                  <a:extLst>
                    <a:ext uri="{FF2B5EF4-FFF2-40B4-BE49-F238E27FC236}">
                      <a16:creationId xmlns:a16="http://schemas.microsoft.com/office/drawing/2014/main" id="{5BCD89AD-C50C-6545-ADEB-A57C6CDD92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3" name="Group 26">
                  <a:extLst>
                    <a:ext uri="{FF2B5EF4-FFF2-40B4-BE49-F238E27FC236}">
                      <a16:creationId xmlns:a16="http://schemas.microsoft.com/office/drawing/2014/main" id="{CD5FB7C7-CD97-554F-9528-260B8217603A}"/>
                    </a:ext>
                  </a:extLst>
                </p:cNvPr>
                <p:cNvGrpSpPr>
                  <a:grpSpLocks/>
                </p:cNvGrpSpPr>
                <p:nvPr/>
              </p:nvGrpSpPr>
              <p:grpSpPr bwMode="auto">
                <a:xfrm>
                  <a:off x="12815" y="21425"/>
                  <a:ext cx="2776" cy="913"/>
                  <a:chOff x="12315" y="13225"/>
                  <a:chExt cx="2775" cy="913"/>
                </a:xfrm>
              </p:grpSpPr>
              <p:sp>
                <p:nvSpPr>
                  <p:cNvPr id="296" name="Line 27">
                    <a:extLst>
                      <a:ext uri="{FF2B5EF4-FFF2-40B4-BE49-F238E27FC236}">
                        <a16:creationId xmlns:a16="http://schemas.microsoft.com/office/drawing/2014/main" id="{73F94F66-30C4-DD47-A1F3-8FC6B19EB61B}"/>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7" name="Line 28">
                    <a:extLst>
                      <a:ext uri="{FF2B5EF4-FFF2-40B4-BE49-F238E27FC236}">
                        <a16:creationId xmlns:a16="http://schemas.microsoft.com/office/drawing/2014/main" id="{5CF9459B-BF29-474D-BD49-51BFB74A167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94" name="Line 29">
                  <a:extLst>
                    <a:ext uri="{FF2B5EF4-FFF2-40B4-BE49-F238E27FC236}">
                      <a16:creationId xmlns:a16="http://schemas.microsoft.com/office/drawing/2014/main" id="{C83DFF49-AFA9-B447-8725-97F2F7C2664C}"/>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Line 30">
                  <a:extLst>
                    <a:ext uri="{FF2B5EF4-FFF2-40B4-BE49-F238E27FC236}">
                      <a16:creationId xmlns:a16="http://schemas.microsoft.com/office/drawing/2014/main" id="{9326AF50-13D7-574E-AFF2-CD2DDBD17BD8}"/>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02" name="Group 35">
                <a:extLst>
                  <a:ext uri="{FF2B5EF4-FFF2-40B4-BE49-F238E27FC236}">
                    <a16:creationId xmlns:a16="http://schemas.microsoft.com/office/drawing/2014/main" id="{22FDE4C6-35BE-AD41-8733-199E0B0C3987}"/>
                  </a:ext>
                </a:extLst>
              </p:cNvPr>
              <p:cNvGrpSpPr>
                <a:grpSpLocks/>
              </p:cNvGrpSpPr>
              <p:nvPr/>
            </p:nvGrpSpPr>
            <p:grpSpPr bwMode="auto">
              <a:xfrm>
                <a:off x="4469040" y="4319136"/>
                <a:ext cx="1466850" cy="606425"/>
                <a:chOff x="12502" y="21425"/>
                <a:chExt cx="3400" cy="1025"/>
              </a:xfrm>
            </p:grpSpPr>
            <p:sp>
              <p:nvSpPr>
                <p:cNvPr id="303" name="Line 36">
                  <a:extLst>
                    <a:ext uri="{FF2B5EF4-FFF2-40B4-BE49-F238E27FC236}">
                      <a16:creationId xmlns:a16="http://schemas.microsoft.com/office/drawing/2014/main" id="{C65011A2-C10F-4E4E-950F-6344F3BFE55D}"/>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4" name="Freeform 37">
                  <a:extLst>
                    <a:ext uri="{FF2B5EF4-FFF2-40B4-BE49-F238E27FC236}">
                      <a16:creationId xmlns:a16="http://schemas.microsoft.com/office/drawing/2014/main" id="{4BC1F15A-0B55-9B41-BB0E-8078C84DD8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5" name="Group 38">
                  <a:extLst>
                    <a:ext uri="{FF2B5EF4-FFF2-40B4-BE49-F238E27FC236}">
                      <a16:creationId xmlns:a16="http://schemas.microsoft.com/office/drawing/2014/main" id="{C74149F6-2BD9-1547-B14C-69B2E641BDFF}"/>
                    </a:ext>
                  </a:extLst>
                </p:cNvPr>
                <p:cNvGrpSpPr>
                  <a:grpSpLocks/>
                </p:cNvGrpSpPr>
                <p:nvPr/>
              </p:nvGrpSpPr>
              <p:grpSpPr bwMode="auto">
                <a:xfrm>
                  <a:off x="12815" y="21425"/>
                  <a:ext cx="2776" cy="913"/>
                  <a:chOff x="12315" y="13225"/>
                  <a:chExt cx="2775" cy="913"/>
                </a:xfrm>
              </p:grpSpPr>
              <p:sp>
                <p:nvSpPr>
                  <p:cNvPr id="308" name="Line 39">
                    <a:extLst>
                      <a:ext uri="{FF2B5EF4-FFF2-40B4-BE49-F238E27FC236}">
                        <a16:creationId xmlns:a16="http://schemas.microsoft.com/office/drawing/2014/main" id="{59CC4175-88B4-8C40-B032-807D24CE2432}"/>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9" name="Line 40">
                    <a:extLst>
                      <a:ext uri="{FF2B5EF4-FFF2-40B4-BE49-F238E27FC236}">
                        <a16:creationId xmlns:a16="http://schemas.microsoft.com/office/drawing/2014/main" id="{2A62733E-86E9-C64F-8671-78D818E6BEB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06" name="Line 41">
                  <a:extLst>
                    <a:ext uri="{FF2B5EF4-FFF2-40B4-BE49-F238E27FC236}">
                      <a16:creationId xmlns:a16="http://schemas.microsoft.com/office/drawing/2014/main" id="{11893E37-487E-1C43-93FA-50C9B2770C22}"/>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Line 42">
                  <a:extLst>
                    <a:ext uri="{FF2B5EF4-FFF2-40B4-BE49-F238E27FC236}">
                      <a16:creationId xmlns:a16="http://schemas.microsoft.com/office/drawing/2014/main" id="{30CC5948-C914-3749-A6FB-7CBA6CEFC2F4}"/>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0" name="Group 43">
                <a:extLst>
                  <a:ext uri="{FF2B5EF4-FFF2-40B4-BE49-F238E27FC236}">
                    <a16:creationId xmlns:a16="http://schemas.microsoft.com/office/drawing/2014/main" id="{EF1CBAE6-6435-1B41-BF0D-D5BDA59F7DBF}"/>
                  </a:ext>
                </a:extLst>
              </p:cNvPr>
              <p:cNvGrpSpPr>
                <a:grpSpLocks/>
              </p:cNvGrpSpPr>
              <p:nvPr/>
            </p:nvGrpSpPr>
            <p:grpSpPr bwMode="auto">
              <a:xfrm>
                <a:off x="4480153" y="4569961"/>
                <a:ext cx="1466850" cy="606425"/>
                <a:chOff x="12502" y="21425"/>
                <a:chExt cx="3400" cy="1025"/>
              </a:xfrm>
            </p:grpSpPr>
            <p:sp>
              <p:nvSpPr>
                <p:cNvPr id="311" name="Line 44">
                  <a:extLst>
                    <a:ext uri="{FF2B5EF4-FFF2-40B4-BE49-F238E27FC236}">
                      <a16:creationId xmlns:a16="http://schemas.microsoft.com/office/drawing/2014/main" id="{F14701CF-76F1-2A4D-B2B4-A5BD8ECC327A}"/>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2" name="Freeform 45">
                  <a:extLst>
                    <a:ext uri="{FF2B5EF4-FFF2-40B4-BE49-F238E27FC236}">
                      <a16:creationId xmlns:a16="http://schemas.microsoft.com/office/drawing/2014/main" id="{731F34A3-5536-D645-BFF8-86128FA9A642}"/>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3" name="Group 46">
                  <a:extLst>
                    <a:ext uri="{FF2B5EF4-FFF2-40B4-BE49-F238E27FC236}">
                      <a16:creationId xmlns:a16="http://schemas.microsoft.com/office/drawing/2014/main" id="{85521E25-61DD-F442-81A5-F4A019724E19}"/>
                    </a:ext>
                  </a:extLst>
                </p:cNvPr>
                <p:cNvGrpSpPr>
                  <a:grpSpLocks/>
                </p:cNvGrpSpPr>
                <p:nvPr/>
              </p:nvGrpSpPr>
              <p:grpSpPr bwMode="auto">
                <a:xfrm>
                  <a:off x="12815" y="21425"/>
                  <a:ext cx="2776" cy="913"/>
                  <a:chOff x="12315" y="13225"/>
                  <a:chExt cx="2775" cy="913"/>
                </a:xfrm>
              </p:grpSpPr>
              <p:sp>
                <p:nvSpPr>
                  <p:cNvPr id="316" name="Line 47">
                    <a:extLst>
                      <a:ext uri="{FF2B5EF4-FFF2-40B4-BE49-F238E27FC236}">
                        <a16:creationId xmlns:a16="http://schemas.microsoft.com/office/drawing/2014/main" id="{1A001C50-CAEA-3442-AFBA-E51180AC45BE}"/>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7" name="Line 48">
                    <a:extLst>
                      <a:ext uri="{FF2B5EF4-FFF2-40B4-BE49-F238E27FC236}">
                        <a16:creationId xmlns:a16="http://schemas.microsoft.com/office/drawing/2014/main" id="{37926C33-0CD4-CD45-BDFA-BADA6AC2CF0C}"/>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4" name="Line 49">
                  <a:extLst>
                    <a:ext uri="{FF2B5EF4-FFF2-40B4-BE49-F238E27FC236}">
                      <a16:creationId xmlns:a16="http://schemas.microsoft.com/office/drawing/2014/main" id="{2F091D1F-079B-8B42-8F5F-7A038D533AEE}"/>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5" name="Line 50">
                  <a:extLst>
                    <a:ext uri="{FF2B5EF4-FFF2-40B4-BE49-F238E27FC236}">
                      <a16:creationId xmlns:a16="http://schemas.microsoft.com/office/drawing/2014/main" id="{5D3DE632-11F8-E547-996E-81F2B81B1B96}"/>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8" name="Line 51">
                <a:extLst>
                  <a:ext uri="{FF2B5EF4-FFF2-40B4-BE49-F238E27FC236}">
                    <a16:creationId xmlns:a16="http://schemas.microsoft.com/office/drawing/2014/main" id="{DB7CC19A-0A6A-DC4D-BED1-5955B59496B3}"/>
                  </a:ext>
                </a:extLst>
              </p:cNvPr>
              <p:cNvSpPr>
                <a:spLocks noChangeShapeType="1"/>
              </p:cNvSpPr>
              <p:nvPr/>
            </p:nvSpPr>
            <p:spPr bwMode="auto">
              <a:xfrm flipV="1">
                <a:off x="4630965" y="3646036"/>
                <a:ext cx="2065338"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5DE6FBFC-B25F-574B-9C74-BFE13D65297A}"/>
                </a:ext>
              </a:extLst>
            </p:cNvPr>
            <p:cNvGrpSpPr/>
            <p:nvPr/>
          </p:nvGrpSpPr>
          <p:grpSpPr>
            <a:xfrm>
              <a:off x="1782990" y="1417186"/>
              <a:ext cx="8797925" cy="2974975"/>
              <a:chOff x="1782990" y="1417186"/>
              <a:chExt cx="8797925" cy="2974975"/>
            </a:xfrm>
          </p:grpSpPr>
          <p:sp>
            <p:nvSpPr>
              <p:cNvPr id="270" name="Line 3">
                <a:extLst>
                  <a:ext uri="{FF2B5EF4-FFF2-40B4-BE49-F238E27FC236}">
                    <a16:creationId xmlns:a16="http://schemas.microsoft.com/office/drawing/2014/main" id="{8578E745-D056-4142-B481-0269A613480E}"/>
                  </a:ext>
                </a:extLst>
              </p:cNvPr>
              <p:cNvSpPr>
                <a:spLocks noChangeShapeType="1"/>
              </p:cNvSpPr>
              <p:nvPr/>
            </p:nvSpPr>
            <p:spPr bwMode="auto">
              <a:xfrm>
                <a:off x="4608740" y="1966461"/>
                <a:ext cx="2082800"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4" name="Text Box 7">
                <a:extLst>
                  <a:ext uri="{FF2B5EF4-FFF2-40B4-BE49-F238E27FC236}">
                    <a16:creationId xmlns:a16="http://schemas.microsoft.com/office/drawing/2014/main" id="{275A02AE-605A-8841-9D53-53820A5CF657}"/>
                  </a:ext>
                </a:extLst>
              </p:cNvPr>
              <p:cNvSpPr txBox="1">
                <a:spLocks noChangeArrowheads="1"/>
              </p:cNvSpPr>
              <p:nvPr/>
            </p:nvSpPr>
            <p:spPr bwMode="auto">
              <a:xfrm>
                <a:off x="4138840" y="1417186"/>
                <a:ext cx="1042988"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5" name="Text Box 8">
                <a:extLst>
                  <a:ext uri="{FF2B5EF4-FFF2-40B4-BE49-F238E27FC236}">
                    <a16:creationId xmlns:a16="http://schemas.microsoft.com/office/drawing/2014/main" id="{27A750B8-38FA-9A48-B75F-4D9DAA80B3C8}"/>
                  </a:ext>
                </a:extLst>
              </p:cNvPr>
              <p:cNvSpPr txBox="1">
                <a:spLocks noChangeArrowheads="1"/>
              </p:cNvSpPr>
              <p:nvPr/>
            </p:nvSpPr>
            <p:spPr bwMode="auto">
              <a:xfrm>
                <a:off x="6167665" y="1417186"/>
                <a:ext cx="1108075"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6" name="Line 9">
                <a:extLst>
                  <a:ext uri="{FF2B5EF4-FFF2-40B4-BE49-F238E27FC236}">
                    <a16:creationId xmlns:a16="http://schemas.microsoft.com/office/drawing/2014/main" id="{9EF9145B-0631-6D40-844E-0FEE146AD807}"/>
                  </a:ext>
                </a:extLst>
              </p:cNvPr>
              <p:cNvSpPr>
                <a:spLocks noChangeShapeType="1"/>
              </p:cNvSpPr>
              <p:nvPr/>
            </p:nvSpPr>
            <p:spPr bwMode="auto">
              <a:xfrm>
                <a:off x="4619853" y="1961699"/>
                <a:ext cx="2049462"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0">
                <a:extLst>
                  <a:ext uri="{FF2B5EF4-FFF2-40B4-BE49-F238E27FC236}">
                    <a16:creationId xmlns:a16="http://schemas.microsoft.com/office/drawing/2014/main" id="{89818B7B-1767-9D41-8631-8A3B93FF67C3}"/>
                  </a:ext>
                </a:extLst>
              </p:cNvPr>
              <p:cNvSpPr>
                <a:spLocks noChangeShapeType="1"/>
              </p:cNvSpPr>
              <p:nvPr/>
            </p:nvSpPr>
            <p:spPr bwMode="auto">
              <a:xfrm>
                <a:off x="4626203" y="4093711"/>
                <a:ext cx="2049462"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11">
                <a:extLst>
                  <a:ext uri="{FF2B5EF4-FFF2-40B4-BE49-F238E27FC236}">
                    <a16:creationId xmlns:a16="http://schemas.microsoft.com/office/drawing/2014/main" id="{7C53C3B4-7876-5B43-ABD7-074C37F12BE6}"/>
                  </a:ext>
                </a:extLst>
              </p:cNvPr>
              <p:cNvSpPr>
                <a:spLocks/>
              </p:cNvSpPr>
              <p:nvPr/>
            </p:nvSpPr>
            <p:spPr bwMode="auto">
              <a:xfrm>
                <a:off x="4603978" y="1958524"/>
                <a:ext cx="2087562" cy="1169987"/>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Line 12">
                <a:extLst>
                  <a:ext uri="{FF2B5EF4-FFF2-40B4-BE49-F238E27FC236}">
                    <a16:creationId xmlns:a16="http://schemas.microsoft.com/office/drawing/2014/main" id="{A956E0A5-AC1B-5447-84D9-4593A3E93C16}"/>
                  </a:ext>
                </a:extLst>
              </p:cNvPr>
              <p:cNvSpPr>
                <a:spLocks noChangeShapeType="1"/>
              </p:cNvSpPr>
              <p:nvPr/>
            </p:nvSpPr>
            <p:spPr bwMode="auto">
              <a:xfrm flipH="1">
                <a:off x="4469040" y="1958524"/>
                <a:ext cx="123825" cy="3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Line 13">
                <a:extLst>
                  <a:ext uri="{FF2B5EF4-FFF2-40B4-BE49-F238E27FC236}">
                    <a16:creationId xmlns:a16="http://schemas.microsoft.com/office/drawing/2014/main" id="{4E911566-59D1-CB47-B826-2D5CA791D0B9}"/>
                  </a:ext>
                </a:extLst>
              </p:cNvPr>
              <p:cNvSpPr>
                <a:spLocks noChangeShapeType="1"/>
              </p:cNvSpPr>
              <p:nvPr/>
            </p:nvSpPr>
            <p:spPr bwMode="auto">
              <a:xfrm flipH="1">
                <a:off x="4469040" y="2202999"/>
                <a:ext cx="12382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1" name="Text Box 14">
                <a:extLst>
                  <a:ext uri="{FF2B5EF4-FFF2-40B4-BE49-F238E27FC236}">
                    <a16:creationId xmlns:a16="http://schemas.microsoft.com/office/drawing/2014/main" id="{445CA97C-CB18-2644-916B-02A60272C884}"/>
                  </a:ext>
                </a:extLst>
              </p:cNvPr>
              <p:cNvSpPr txBox="1">
                <a:spLocks noChangeArrowheads="1"/>
              </p:cNvSpPr>
              <p:nvPr/>
            </p:nvSpPr>
            <p:spPr bwMode="auto">
              <a:xfrm>
                <a:off x="3687990" y="2942774"/>
                <a:ext cx="9652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RTT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2" name="Line 15">
                <a:extLst>
                  <a:ext uri="{FF2B5EF4-FFF2-40B4-BE49-F238E27FC236}">
                    <a16:creationId xmlns:a16="http://schemas.microsoft.com/office/drawing/2014/main" id="{05D08CE0-2B2A-6943-A3AF-E51CE2FDFD3C}"/>
                  </a:ext>
                </a:extLst>
              </p:cNvPr>
              <p:cNvSpPr>
                <a:spLocks noChangeShapeType="1"/>
              </p:cNvSpPr>
              <p:nvPr/>
            </p:nvSpPr>
            <p:spPr bwMode="auto">
              <a:xfrm>
                <a:off x="4502378" y="3253924"/>
                <a:ext cx="9525" cy="8207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3" name="Line 16">
                <a:extLst>
                  <a:ext uri="{FF2B5EF4-FFF2-40B4-BE49-F238E27FC236}">
                    <a16:creationId xmlns:a16="http://schemas.microsoft.com/office/drawing/2014/main" id="{E60C4BA4-F185-6C4D-81D1-73276FF1E040}"/>
                  </a:ext>
                </a:extLst>
              </p:cNvPr>
              <p:cNvSpPr>
                <a:spLocks noChangeShapeType="1"/>
              </p:cNvSpPr>
              <p:nvPr/>
            </p:nvSpPr>
            <p:spPr bwMode="auto">
              <a:xfrm flipV="1">
                <a:off x="4507140" y="2225224"/>
                <a:ext cx="1588" cy="7762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Text Box 17">
                <a:extLst>
                  <a:ext uri="{FF2B5EF4-FFF2-40B4-BE49-F238E27FC236}">
                    <a16:creationId xmlns:a16="http://schemas.microsoft.com/office/drawing/2014/main" id="{2D2A4BCC-1CF4-BE4F-9159-6547BADEC7D1}"/>
                  </a:ext>
                </a:extLst>
              </p:cNvPr>
              <p:cNvSpPr txBox="1">
                <a:spLocks noChangeArrowheads="1"/>
              </p:cNvSpPr>
              <p:nvPr/>
            </p:nvSpPr>
            <p:spPr bwMode="auto">
              <a:xfrm>
                <a:off x="1782990" y="2041074"/>
                <a:ext cx="2740025"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transmitted, 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5" name="Line 18">
                <a:extLst>
                  <a:ext uri="{FF2B5EF4-FFF2-40B4-BE49-F238E27FC236}">
                    <a16:creationId xmlns:a16="http://schemas.microsoft.com/office/drawing/2014/main" id="{7DA72F70-6275-E44B-B3B2-867A077BBE1F}"/>
                  </a:ext>
                </a:extLst>
              </p:cNvPr>
              <p:cNvSpPr>
                <a:spLocks noChangeShapeType="1"/>
              </p:cNvSpPr>
              <p:nvPr/>
            </p:nvSpPr>
            <p:spPr bwMode="auto">
              <a:xfrm flipH="1">
                <a:off x="6669315" y="2884036"/>
                <a:ext cx="1254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Text Box 19">
                <a:extLst>
                  <a:ext uri="{FF2B5EF4-FFF2-40B4-BE49-F238E27FC236}">
                    <a16:creationId xmlns:a16="http://schemas.microsoft.com/office/drawing/2014/main" id="{090538B9-64B8-8249-A097-902A990BDC61}"/>
                  </a:ext>
                </a:extLst>
              </p:cNvPr>
              <p:cNvSpPr txBox="1">
                <a:spLocks noChangeArrowheads="1"/>
              </p:cNvSpPr>
              <p:nvPr/>
            </p:nvSpPr>
            <p:spPr bwMode="auto">
              <a:xfrm>
                <a:off x="6745515" y="2706236"/>
                <a:ext cx="26416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7" name="Line 20">
                <a:extLst>
                  <a:ext uri="{FF2B5EF4-FFF2-40B4-BE49-F238E27FC236}">
                    <a16:creationId xmlns:a16="http://schemas.microsoft.com/office/drawing/2014/main" id="{43859A12-C8B1-7F4C-996B-A2335F971C54}"/>
                  </a:ext>
                </a:extLst>
              </p:cNvPr>
              <p:cNvSpPr>
                <a:spLocks noChangeShapeType="1"/>
              </p:cNvSpPr>
              <p:nvPr/>
            </p:nvSpPr>
            <p:spPr bwMode="auto">
              <a:xfrm>
                <a:off x="6691540" y="3134861"/>
                <a:ext cx="1190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8" name="Text Box 21">
                <a:extLst>
                  <a:ext uri="{FF2B5EF4-FFF2-40B4-BE49-F238E27FC236}">
                    <a16:creationId xmlns:a16="http://schemas.microsoft.com/office/drawing/2014/main" id="{D5887813-0036-6B4B-A7D4-5F561E3F1047}"/>
                  </a:ext>
                </a:extLst>
              </p:cNvPr>
              <p:cNvSpPr txBox="1">
                <a:spLocks noChangeArrowheads="1"/>
              </p:cNvSpPr>
              <p:nvPr/>
            </p:nvSpPr>
            <p:spPr bwMode="auto">
              <a:xfrm>
                <a:off x="6750278" y="2958649"/>
                <a:ext cx="358140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9" name="Text Box 22">
                <a:extLst>
                  <a:ext uri="{FF2B5EF4-FFF2-40B4-BE49-F238E27FC236}">
                    <a16:creationId xmlns:a16="http://schemas.microsoft.com/office/drawing/2014/main" id="{FCD4E8AC-1B13-DA41-948F-91A83864962E}"/>
                  </a:ext>
                </a:extLst>
              </p:cNvPr>
              <p:cNvSpPr txBox="1">
                <a:spLocks noChangeArrowheads="1"/>
              </p:cNvSpPr>
              <p:nvPr/>
            </p:nvSpPr>
            <p:spPr bwMode="auto">
              <a:xfrm>
                <a:off x="1930628" y="3750811"/>
                <a:ext cx="26352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t = RTT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98" name="Freeform 31">
                <a:extLst>
                  <a:ext uri="{FF2B5EF4-FFF2-40B4-BE49-F238E27FC236}">
                    <a16:creationId xmlns:a16="http://schemas.microsoft.com/office/drawing/2014/main" id="{F38321EB-FAE2-904A-9B81-21D0186CBC57}"/>
                  </a:ext>
                </a:extLst>
              </p:cNvPr>
              <p:cNvSpPr>
                <a:spLocks/>
              </p:cNvSpPr>
              <p:nvPr/>
            </p:nvSpPr>
            <p:spPr bwMode="auto">
              <a:xfrm>
                <a:off x="4608740" y="2210936"/>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Freeform 32">
                <a:extLst>
                  <a:ext uri="{FF2B5EF4-FFF2-40B4-BE49-F238E27FC236}">
                    <a16:creationId xmlns:a16="http://schemas.microsoft.com/office/drawing/2014/main" id="{FBE57882-6BB0-FB42-8297-3020DB77FC4F}"/>
                  </a:ext>
                </a:extLst>
              </p:cNvPr>
              <p:cNvSpPr>
                <a:spLocks/>
              </p:cNvSpPr>
              <p:nvPr/>
            </p:nvSpPr>
            <p:spPr bwMode="auto">
              <a:xfrm>
                <a:off x="4608740" y="2461761"/>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Line 33">
                <a:extLst>
                  <a:ext uri="{FF2B5EF4-FFF2-40B4-BE49-F238E27FC236}">
                    <a16:creationId xmlns:a16="http://schemas.microsoft.com/office/drawing/2014/main" id="{FEACB0C4-D684-9C47-A7A0-8FB12C2D6D5C}"/>
                  </a:ext>
                </a:extLst>
              </p:cNvPr>
              <p:cNvSpPr>
                <a:spLocks noChangeShapeType="1"/>
              </p:cNvSpPr>
              <p:nvPr/>
            </p:nvSpPr>
            <p:spPr bwMode="auto">
              <a:xfrm flipV="1">
                <a:off x="4626203" y="3142799"/>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Line 34">
                <a:extLst>
                  <a:ext uri="{FF2B5EF4-FFF2-40B4-BE49-F238E27FC236}">
                    <a16:creationId xmlns:a16="http://schemas.microsoft.com/office/drawing/2014/main" id="{B381B3DB-0359-7246-93D3-750B1DF80082}"/>
                  </a:ext>
                </a:extLst>
              </p:cNvPr>
              <p:cNvSpPr>
                <a:spLocks noChangeShapeType="1"/>
              </p:cNvSpPr>
              <p:nvPr/>
            </p:nvSpPr>
            <p:spPr bwMode="auto">
              <a:xfrm flipV="1">
                <a:off x="4626203" y="3393624"/>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9" name="Text Box 52">
                <a:extLst>
                  <a:ext uri="{FF2B5EF4-FFF2-40B4-BE49-F238E27FC236}">
                    <a16:creationId xmlns:a16="http://schemas.microsoft.com/office/drawing/2014/main" id="{7C41A37A-EA25-6B42-B8A7-D7B83D33521A}"/>
                  </a:ext>
                </a:extLst>
              </p:cNvPr>
              <p:cNvSpPr txBox="1">
                <a:spLocks noChangeArrowheads="1"/>
              </p:cNvSpPr>
              <p:nvPr/>
            </p:nvSpPr>
            <p:spPr bwMode="auto">
              <a:xfrm>
                <a:off x="6747103" y="3212649"/>
                <a:ext cx="3833812"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2</a:t>
                </a:r>
                <a:r>
                  <a:rPr kumimoji="0" lang="en-US" altLang="en-US" sz="1600" b="0" i="0" u="none" strike="noStrike" kern="1200" cap="none" spc="0" normalizeH="0" baseline="30000" noProof="0">
                    <a:ln>
                      <a:noFill/>
                    </a:ln>
                    <a:solidFill>
                      <a:srgbClr val="000000"/>
                    </a:solidFill>
                    <a:effectLst/>
                    <a:uLnTx/>
                    <a:uFillTx/>
                    <a:latin typeface="Arial" panose="020B0604020202020204" pitchFamily="34" charset="0"/>
                    <a:ea typeface="ＭＳ Ｐゴシック" panose="020B0600070205080204" pitchFamily="34" charset="-128"/>
                    <a:cs typeface="+mn-cs"/>
                  </a:rPr>
                  <a:t>nd</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320" name="Line 53">
                <a:extLst>
                  <a:ext uri="{FF2B5EF4-FFF2-40B4-BE49-F238E27FC236}">
                    <a16:creationId xmlns:a16="http://schemas.microsoft.com/office/drawing/2014/main" id="{87E7DB36-E98C-7E44-A72B-F7EAC66CB01A}"/>
                  </a:ext>
                </a:extLst>
              </p:cNvPr>
              <p:cNvSpPr>
                <a:spLocks noChangeShapeType="1"/>
              </p:cNvSpPr>
              <p:nvPr/>
            </p:nvSpPr>
            <p:spPr bwMode="auto">
              <a:xfrm flipV="1">
                <a:off x="6691540" y="3371399"/>
                <a:ext cx="112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1" name="Line 54">
                <a:extLst>
                  <a:ext uri="{FF2B5EF4-FFF2-40B4-BE49-F238E27FC236}">
                    <a16:creationId xmlns:a16="http://schemas.microsoft.com/office/drawing/2014/main" id="{6F1B7C9A-215A-474C-BA01-5D7C9727191A}"/>
                  </a:ext>
                </a:extLst>
              </p:cNvPr>
              <p:cNvSpPr>
                <a:spLocks noChangeShapeType="1"/>
              </p:cNvSpPr>
              <p:nvPr/>
            </p:nvSpPr>
            <p:spPr bwMode="auto">
              <a:xfrm flipV="1">
                <a:off x="6702653" y="3623811"/>
                <a:ext cx="1127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Text Box 55">
                <a:extLst>
                  <a:ext uri="{FF2B5EF4-FFF2-40B4-BE49-F238E27FC236}">
                    <a16:creationId xmlns:a16="http://schemas.microsoft.com/office/drawing/2014/main" id="{2CD16A00-05F1-344E-A3E7-C5304F7F9228}"/>
                  </a:ext>
                </a:extLst>
              </p:cNvPr>
              <p:cNvSpPr txBox="1">
                <a:spLocks noChangeArrowheads="1"/>
              </p:cNvSpPr>
              <p:nvPr/>
            </p:nvSpPr>
            <p:spPr bwMode="auto">
              <a:xfrm>
                <a:off x="6742340" y="3446011"/>
                <a:ext cx="383857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3</a:t>
                </a:r>
                <a:r>
                  <a:rPr kumimoji="0" lang="en-US" altLang="en-US" sz="1600" b="0" i="0" u="none" strike="noStrike" kern="1200" cap="none" spc="0" normalizeH="0" baseline="3000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7B6176C9-7176-F240-9157-3D2494A14415}"/>
              </a:ext>
            </a:extLst>
          </p:cNvPr>
          <p:cNvGrpSpPr/>
          <p:nvPr/>
        </p:nvGrpSpPr>
        <p:grpSpPr>
          <a:xfrm>
            <a:off x="6955065" y="4341361"/>
            <a:ext cx="3460750" cy="1145039"/>
            <a:chOff x="6955065" y="4341361"/>
            <a:chExt cx="3460750" cy="1145039"/>
          </a:xfrm>
        </p:grpSpPr>
        <p:sp>
          <p:nvSpPr>
            <p:cNvPr id="323" name="Text Box 57">
              <a:extLst>
                <a:ext uri="{FF2B5EF4-FFF2-40B4-BE49-F238E27FC236}">
                  <a16:creationId xmlns:a16="http://schemas.microsoft.com/office/drawing/2014/main" id="{FB511FDF-D49A-204F-9558-B726F99E69A7}"/>
                </a:ext>
              </a:extLst>
            </p:cNvPr>
            <p:cNvSpPr txBox="1">
              <a:spLocks noChangeArrowheads="1"/>
            </p:cNvSpPr>
            <p:nvPr/>
          </p:nvSpPr>
          <p:spPr bwMode="auto">
            <a:xfrm>
              <a:off x="6955065" y="4341361"/>
              <a:ext cx="346075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3-packet pipelining increases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 utilization by a factor of 3!</a:t>
              </a:r>
            </a:p>
          </p:txBody>
        </p:sp>
        <p:sp>
          <p:nvSpPr>
            <p:cNvPr id="324" name="Line 58">
              <a:extLst>
                <a:ext uri="{FF2B5EF4-FFF2-40B4-BE49-F238E27FC236}">
                  <a16:creationId xmlns:a16="http://schemas.microsoft.com/office/drawing/2014/main" id="{D6D6E111-408F-FB4E-BDCF-4A37A9DB381A}"/>
                </a:ext>
              </a:extLst>
            </p:cNvPr>
            <p:cNvSpPr>
              <a:spLocks noChangeShapeType="1"/>
            </p:cNvSpPr>
            <p:nvPr/>
          </p:nvSpPr>
          <p:spPr bwMode="auto">
            <a:xfrm>
              <a:off x="7948840" y="5009699"/>
              <a:ext cx="1360" cy="476701"/>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aphicFrame>
        <p:nvGraphicFramePr>
          <p:cNvPr id="325" name="Object 61">
            <a:extLst>
              <a:ext uri="{FF2B5EF4-FFF2-40B4-BE49-F238E27FC236}">
                <a16:creationId xmlns:a16="http://schemas.microsoft.com/office/drawing/2014/main" id="{A3FC3780-5690-F049-A6E0-28EEB6C29DDD}"/>
              </a:ext>
            </a:extLst>
          </p:cNvPr>
          <p:cNvGraphicFramePr>
            <a:graphicFrameLocks noChangeAspect="1"/>
          </p:cNvGraphicFramePr>
          <p:nvPr/>
        </p:nvGraphicFramePr>
        <p:xfrm>
          <a:off x="2992665" y="5276399"/>
          <a:ext cx="6748463" cy="933450"/>
        </p:xfrm>
        <a:graphic>
          <a:graphicData uri="http://schemas.openxmlformats.org/presentationml/2006/ole">
            <mc:AlternateContent xmlns:mc="http://schemas.openxmlformats.org/markup-compatibility/2006">
              <mc:Choice xmlns:v="urn:schemas-microsoft-com:vml" Requires="v">
                <p:oleObj name="Picture" r:id="rId3" imgW="2578100" imgH="355600" progId="Word.Picture.8">
                  <p:embed/>
                </p:oleObj>
              </mc:Choice>
              <mc:Fallback>
                <p:oleObj name="Picture" r:id="rId3" imgW="2578100" imgH="355600" progId="Word.Picture.8">
                  <p:embed/>
                  <p:pic>
                    <p:nvPicPr>
                      <p:cNvPr id="325" name="Object 61">
                        <a:extLst>
                          <a:ext uri="{FF2B5EF4-FFF2-40B4-BE49-F238E27FC236}">
                            <a16:creationId xmlns:a16="http://schemas.microsoft.com/office/drawing/2014/main" id="{A3FC3780-5690-F049-A6E0-28EEB6C29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2665" y="5276399"/>
                        <a:ext cx="6748463"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3" name="Slide Number Placeholder 2">
            <a:extLst>
              <a:ext uri="{FF2B5EF4-FFF2-40B4-BE49-F238E27FC236}">
                <a16:creationId xmlns:a16="http://schemas.microsoft.com/office/drawing/2014/main" id="{5140CCE3-35CF-C249-B39A-9608764C93D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68</a:t>
            </a:fld>
            <a:endParaRPr lang="en-US" dirty="0"/>
          </a:p>
        </p:txBody>
      </p:sp>
    </p:spTree>
    <p:extLst>
      <p:ext uri="{BB962C8B-B14F-4D97-AF65-F5344CB8AC3E}">
        <p14:creationId xmlns:p14="http://schemas.microsoft.com/office/powerpoint/2010/main" val="1070888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25"/>
                                        </p:tgtEl>
                                        <p:attrNameLst>
                                          <p:attrName>style.visibility</p:attrName>
                                        </p:attrNameLst>
                                      </p:cBhvr>
                                      <p:to>
                                        <p:strVal val="visible"/>
                                      </p:to>
                                    </p:set>
                                    <p:animEffect transition="in" filter="dissolve">
                                      <p:cBhvr>
                                        <p:cTn id="12" dur="500"/>
                                        <p:tgtEl>
                                          <p:spTgt spid="32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A046D-38A0-4C4D-89C5-98A73D6176B8}"/>
              </a:ext>
            </a:extLst>
          </p:cNvPr>
          <p:cNvSpPr/>
          <p:nvPr/>
        </p:nvSpPr>
        <p:spPr>
          <a:xfrm>
            <a:off x="2766060" y="3200400"/>
            <a:ext cx="2480310" cy="674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a:t>
            </a:r>
            <a:endParaRPr lang="en-US" sz="4400" dirty="0"/>
          </a:p>
        </p:txBody>
      </p:sp>
      <p:sp>
        <p:nvSpPr>
          <p:cNvPr id="6" name="Rectangle 3">
            <a:extLst>
              <a:ext uri="{FF2B5EF4-FFF2-40B4-BE49-F238E27FC236}">
                <a16:creationId xmlns:a16="http://schemas.microsoft.com/office/drawing/2014/main" id="{1D02EA8C-0D47-4345-907B-176DCE82FE33}"/>
              </a:ext>
            </a:extLst>
          </p:cNvPr>
          <p:cNvSpPr txBox="1">
            <a:spLocks noChangeArrowheads="1"/>
          </p:cNvSpPr>
          <p:nvPr/>
        </p:nvSpPr>
        <p:spPr>
          <a:xfrm>
            <a:off x="938540" y="1295239"/>
            <a:ext cx="11077752" cy="13960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 of up to N, consecutive transmitted but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pkts </a:t>
            </a:r>
          </a:p>
          <a:p>
            <a:pPr marL="815975" marR="0" lvl="1" indent="-3429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k-bit seq # in pkt header</a:t>
            </a:r>
          </a:p>
          <a:p>
            <a:pPr marL="695325" marR="0" lvl="1"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8" name="Picture 4" descr="gbn_seqnum">
            <a:extLst>
              <a:ext uri="{FF2B5EF4-FFF2-40B4-BE49-F238E27FC236}">
                <a16:creationId xmlns:a16="http://schemas.microsoft.com/office/drawing/2014/main" id="{7F787B9F-F0D5-184B-849D-6DD1215CE2A5}"/>
              </a:ext>
            </a:extLst>
          </p:cNvPr>
          <p:cNvPicPr>
            <a:picLocks noChangeAspect="1" noChangeArrowheads="1"/>
          </p:cNvPicPr>
          <p:nvPr/>
        </p:nvPicPr>
        <p:blipFill>
          <a:blip r:embed="rId3">
            <a:alphaModFix amt="83000"/>
            <a:extLst>
              <a:ext uri="{28A0092B-C50C-407E-A947-70E740481C1C}">
                <a14:useLocalDpi xmlns:a14="http://schemas.microsoft.com/office/drawing/2010/main" val="0"/>
              </a:ext>
            </a:extLst>
          </a:blip>
          <a:srcRect/>
          <a:stretch>
            <a:fillRect/>
          </a:stretch>
        </p:blipFill>
        <p:spPr bwMode="auto">
          <a:xfrm>
            <a:off x="1743751" y="2576024"/>
            <a:ext cx="9167471" cy="1845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5">
            <a:extLst>
              <a:ext uri="{FF2B5EF4-FFF2-40B4-BE49-F238E27FC236}">
                <a16:creationId xmlns:a16="http://schemas.microsoft.com/office/drawing/2014/main" id="{5CC992CE-9CC7-5B4F-A0DC-4AE1FB2B5032}"/>
              </a:ext>
            </a:extLst>
          </p:cNvPr>
          <p:cNvSpPr>
            <a:spLocks noChangeArrowheads="1"/>
          </p:cNvSpPr>
          <p:nvPr/>
        </p:nvSpPr>
        <p:spPr bwMode="auto">
          <a:xfrm>
            <a:off x="1057835" y="4782281"/>
            <a:ext cx="11309804" cy="19850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292100" indent="-2921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cumulative ACK: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ACKs all packets up to, including seq #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862013" marR="0" lvl="1" indent="-457200"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receiving 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ove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window forward to begin at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n+1</a:t>
            </a:r>
          </a:p>
          <a:p>
            <a:pPr marL="350838" marR="0" lvl="0" indent="-3397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timer for oldest in-flight packet</a:t>
            </a:r>
          </a:p>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retransmit packet n and all higher seq # packets in window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7" name="Slide Number Placeholder 2">
            <a:extLst>
              <a:ext uri="{FF2B5EF4-FFF2-40B4-BE49-F238E27FC236}">
                <a16:creationId xmlns:a16="http://schemas.microsoft.com/office/drawing/2014/main" id="{FDEE9FF9-C882-024E-8974-9BAEDEEE0BF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69</a:t>
            </a:fld>
            <a:endParaRPr lang="en-US" dirty="0"/>
          </a:p>
        </p:txBody>
      </p:sp>
    </p:spTree>
    <p:extLst>
      <p:ext uri="{BB962C8B-B14F-4D97-AF65-F5344CB8AC3E}">
        <p14:creationId xmlns:p14="http://schemas.microsoft.com/office/powerpoint/2010/main" val="176597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Sender: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071146" y="2078287"/>
            <a:ext cx="2415414"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270781" y="1644192"/>
            <a:ext cx="3715697" cy="405207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9491" y="2999047"/>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130" name="Slide Number Placeholder 2">
            <a:extLst>
              <a:ext uri="{FF2B5EF4-FFF2-40B4-BE49-F238E27FC236}">
                <a16:creationId xmlns:a16="http://schemas.microsoft.com/office/drawing/2014/main" id="{684D6C37-F877-7142-9DC9-7032BA75668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a:t>
            </a:fld>
            <a:endParaRPr lang="en-US" dirty="0"/>
          </a:p>
        </p:txBody>
      </p:sp>
    </p:spTree>
    <p:extLst>
      <p:ext uri="{BB962C8B-B14F-4D97-AF65-F5344CB8AC3E}">
        <p14:creationId xmlns:p14="http://schemas.microsoft.com/office/powerpoint/2010/main" val="38383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dissolv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dissolve">
                                      <p:cBhvr>
                                        <p:cTn id="12" dur="500"/>
                                        <p:tgtEl>
                                          <p:spTgt spid="88"/>
                                        </p:tgtEl>
                                      </p:cBhvr>
                                    </p:animEffect>
                                  </p:childTnLst>
                                </p:cTn>
                              </p:par>
                              <p:par>
                                <p:cTn id="13" presetID="0" presetClass="path" presetSubtype="0" accel="50000" decel="50000" fill="hold" nodeType="withEffect">
                                  <p:stCondLst>
                                    <p:cond delay="0"/>
                                  </p:stCondLst>
                                  <p:childTnLst>
                                    <p:animMotion origin="layout" path="M -6.25E-7 -1.48148E-6 L 0.00065 0.10139 " pathEditMode="relative" rAng="0" ptsTypes="AA">
                                      <p:cBhvr>
                                        <p:cTn id="14" dur="2000" fill="hold"/>
                                        <p:tgtEl>
                                          <p:spTgt spid="88"/>
                                        </p:tgtEl>
                                        <p:attrNameLst>
                                          <p:attrName>ppt_x</p:attrName>
                                          <p:attrName>ppt_y</p:attrName>
                                        </p:attrNameLst>
                                      </p:cBhvr>
                                      <p:rCtr x="26" y="5069"/>
                                    </p:animMotion>
                                  </p:childTnLst>
                                </p:cTn>
                              </p:par>
                              <p:par>
                                <p:cTn id="15" presetID="9" presetClass="entr" presetSubtype="0" fill="hold" grpId="0" nodeType="with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dissolve">
                                      <p:cBhvr>
                                        <p:cTn id="17" dur="500"/>
                                        <p:tgtEl>
                                          <p:spTgt spid="9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dissolve">
                                      <p:cBhvr>
                                        <p:cTn id="22" dur="500"/>
                                        <p:tgtEl>
                                          <p:spTgt spid="10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dissolve">
                                      <p:cBhvr>
                                        <p:cTn id="25" dur="500"/>
                                        <p:tgtEl>
                                          <p:spTgt spid="94"/>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xit" presetSubtype="0" fill="hold" nodeType="clickEffect">
                                  <p:stCondLst>
                                    <p:cond delay="0"/>
                                  </p:stCondLst>
                                  <p:childTnLst>
                                    <p:animEffect transition="out" filter="dissolve">
                                      <p:cBhvr>
                                        <p:cTn id="29" dur="500"/>
                                        <p:tgtEl>
                                          <p:spTgt spid="106"/>
                                        </p:tgtEl>
                                      </p:cBhvr>
                                    </p:animEffect>
                                    <p:set>
                                      <p:cBhvr>
                                        <p:cTn id="30" dur="1" fill="hold">
                                          <p:stCondLst>
                                            <p:cond delay="499"/>
                                          </p:stCondLst>
                                        </p:cTn>
                                        <p:tgtEl>
                                          <p:spTgt spid="106"/>
                                        </p:tgtEl>
                                        <p:attrNameLst>
                                          <p:attrName>style.visibility</p:attrName>
                                        </p:attrNameLst>
                                      </p:cBhvr>
                                      <p:to>
                                        <p:strVal val="hidden"/>
                                      </p:to>
                                    </p:set>
                                  </p:childTnLst>
                                </p:cTn>
                              </p:par>
                              <p:par>
                                <p:cTn id="31" presetID="9" presetClass="exit" presetSubtype="0" fill="hold" nodeType="withEffect">
                                  <p:stCondLst>
                                    <p:cond delay="0"/>
                                  </p:stCondLst>
                                  <p:childTnLst>
                                    <p:animEffect transition="out" filter="dissolve">
                                      <p:cBhvr>
                                        <p:cTn id="32" dur="500"/>
                                        <p:tgtEl>
                                          <p:spTgt spid="88"/>
                                        </p:tgtEl>
                                      </p:cBhvr>
                                    </p:animEffect>
                                    <p:set>
                                      <p:cBhvr>
                                        <p:cTn id="33" dur="1" fill="hold">
                                          <p:stCondLst>
                                            <p:cond delay="499"/>
                                          </p:stCondLst>
                                        </p:cTn>
                                        <p:tgtEl>
                                          <p:spTgt spid="88"/>
                                        </p:tgtEl>
                                        <p:attrNameLst>
                                          <p:attrName>style.visibility</p:attrName>
                                        </p:attrNameLst>
                                      </p:cBhvr>
                                      <p:to>
                                        <p:strVal val="hidden"/>
                                      </p:to>
                                    </p:set>
                                  </p:childTnLst>
                                </p:cTn>
                              </p:par>
                            </p:childTnLst>
                          </p:cTn>
                        </p:par>
                        <p:par>
                          <p:cTn id="34" fill="hold">
                            <p:stCondLst>
                              <p:cond delay="500"/>
                            </p:stCondLst>
                            <p:childTnLst>
                              <p:par>
                                <p:cTn id="35" presetID="9"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dissolve">
                                      <p:cBhvr>
                                        <p:cTn id="37" dur="500"/>
                                        <p:tgtEl>
                                          <p:spTgt spid="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95"/>
                                        </p:tgtEl>
                                        <p:attrNameLst>
                                          <p:attrName>style.visibility</p:attrName>
                                        </p:attrNameLst>
                                      </p:cBhvr>
                                      <p:to>
                                        <p:strVal val="visible"/>
                                      </p:to>
                                    </p:set>
                                    <p:animEffect transition="in" filter="dissolve">
                                      <p:cBhvr>
                                        <p:cTn id="40" dur="500"/>
                                        <p:tgtEl>
                                          <p:spTgt spid="95"/>
                                        </p:tgtEl>
                                      </p:cBhvr>
                                    </p:animEffect>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1.25E-6 -3.7037E-7 L 0.00052 0.09306 " pathEditMode="relative" rAng="0" ptsTypes="AA">
                                      <p:cBhvr>
                                        <p:cTn id="44" dur="2000" fill="hold"/>
                                        <p:tgtEl>
                                          <p:spTgt spid="5"/>
                                        </p:tgtEl>
                                        <p:attrNameLst>
                                          <p:attrName>ppt_x</p:attrName>
                                          <p:attrName>ppt_y</p:attrName>
                                        </p:attrNameLst>
                                      </p:cBhvr>
                                      <p:rCtr x="26" y="4653"/>
                                    </p:animMotion>
                                  </p:childTnLst>
                                </p:cTn>
                              </p:par>
                              <p:par>
                                <p:cTn id="45" presetID="9" presetClass="entr" presetSubtype="0" fill="hold" grpId="0" nodeType="withEffect">
                                  <p:stCondLst>
                                    <p:cond delay="0"/>
                                  </p:stCondLst>
                                  <p:childTnLst>
                                    <p:set>
                                      <p:cBhvr>
                                        <p:cTn id="46" dur="1" fill="hold">
                                          <p:stCondLst>
                                            <p:cond delay="0"/>
                                          </p:stCondLst>
                                        </p:cTn>
                                        <p:tgtEl>
                                          <p:spTgt spid="97"/>
                                        </p:tgtEl>
                                        <p:attrNameLst>
                                          <p:attrName>style.visibility</p:attrName>
                                        </p:attrNameLst>
                                      </p:cBhvr>
                                      <p:to>
                                        <p:strVal val="visible"/>
                                      </p:to>
                                    </p:set>
                                    <p:animEffect transition="in" filter="dissolve">
                                      <p:cBhvr>
                                        <p:cTn id="47" dur="500"/>
                                        <p:tgtEl>
                                          <p:spTgt spid="97"/>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52 0.09306 C -0.00013 0.14931 -0.00091 0.20347 -0.00169 0.26181 L -0.11432 0.32593 L -0.43333 0.31991 C -0.47513 0.3044 -0.51719 0.27778 -0.55846 0.26366 " pathEditMode="relative" rAng="0" ptsTypes="AAAAA">
                                      <p:cBhvr>
                                        <p:cTn id="51" dur="2000" fill="hold"/>
                                        <p:tgtEl>
                                          <p:spTgt spid="5"/>
                                        </p:tgtEl>
                                        <p:attrNameLst>
                                          <p:attrName>ppt_x</p:attrName>
                                          <p:attrName>ppt_y</p:attrName>
                                        </p:attrNameLst>
                                      </p:cBhvr>
                                      <p:rCtr x="-27943" y="1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91" grpId="0"/>
      <p:bldP spid="94" grpId="0"/>
      <p:bldP spid="95" grpId="0"/>
      <p:bldP spid="9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a:t>
            </a:r>
            <a:endParaRPr lang="en-US" sz="4400" dirty="0"/>
          </a:p>
        </p:txBody>
      </p:sp>
      <p:sp>
        <p:nvSpPr>
          <p:cNvPr id="7" name="Rectangle 3">
            <a:extLst>
              <a:ext uri="{FF2B5EF4-FFF2-40B4-BE49-F238E27FC236}">
                <a16:creationId xmlns:a16="http://schemas.microsoft.com/office/drawing/2014/main" id="{D4D350FA-D6D7-FD41-A9BE-7C8ADB1B89FE}"/>
              </a:ext>
            </a:extLst>
          </p:cNvPr>
          <p:cNvSpPr txBox="1">
            <a:spLocks noChangeArrowheads="1"/>
          </p:cNvSpPr>
          <p:nvPr/>
        </p:nvSpPr>
        <p:spPr>
          <a:xfrm>
            <a:off x="803389" y="1374775"/>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so far,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altLang="en-US" sz="2400" b="0" i="0" u="none" strike="noStrike" kern="1200" cap="none" spc="0" normalizeH="0" baseline="0" noProof="0" dirty="0">
              <a:ln>
                <a:noFill/>
              </a:ln>
              <a:solidFill>
                <a:srgbClr val="0013A3"/>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receipt of 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or buffer: an implementation decision</a:t>
            </a:r>
            <a:endPar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grpSp>
        <p:nvGrpSpPr>
          <p:cNvPr id="40" name="Group 39">
            <a:extLst>
              <a:ext uri="{FF2B5EF4-FFF2-40B4-BE49-F238E27FC236}">
                <a16:creationId xmlns:a16="http://schemas.microsoft.com/office/drawing/2014/main" id="{721F1563-4EE6-624A-B419-51472DAFC422}"/>
              </a:ext>
            </a:extLst>
          </p:cNvPr>
          <p:cNvGrpSpPr/>
          <p:nvPr/>
        </p:nvGrpSpPr>
        <p:grpSpPr>
          <a:xfrm>
            <a:off x="965200" y="4368800"/>
            <a:ext cx="10131689" cy="2135212"/>
            <a:chOff x="965200" y="4368800"/>
            <a:chExt cx="10131689" cy="2135212"/>
          </a:xfrm>
        </p:grpSpPr>
        <p:sp>
          <p:nvSpPr>
            <p:cNvPr id="4" name="Rectangle 3">
              <a:extLst>
                <a:ext uri="{FF2B5EF4-FFF2-40B4-BE49-F238E27FC236}">
                  <a16:creationId xmlns:a16="http://schemas.microsoft.com/office/drawing/2014/main" id="{B5C749AC-5A6B-CE44-BD87-CDEAD30D68DC}"/>
                </a:ext>
              </a:extLst>
            </p:cNvPr>
            <p:cNvSpPr/>
            <p:nvPr/>
          </p:nvSpPr>
          <p:spPr>
            <a:xfrm>
              <a:off x="2412281" y="487799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B7AB02A-A4B7-9D4F-A1D7-19D810FD4F54}"/>
                </a:ext>
              </a:extLst>
            </p:cNvPr>
            <p:cNvSpPr/>
            <p:nvPr/>
          </p:nvSpPr>
          <p:spPr>
            <a:xfrm>
              <a:off x="2603500" y="487853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DFBB702-FA2B-A04A-B08F-95DFA12C7EDD}"/>
                </a:ext>
              </a:extLst>
            </p:cNvPr>
            <p:cNvSpPr/>
            <p:nvPr/>
          </p:nvSpPr>
          <p:spPr>
            <a:xfrm>
              <a:off x="2777467" y="4879975"/>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7C745A3-C7DB-3942-A271-0A92B4788494}"/>
                </a:ext>
              </a:extLst>
            </p:cNvPr>
            <p:cNvSpPr/>
            <p:nvPr/>
          </p:nvSpPr>
          <p:spPr>
            <a:xfrm>
              <a:off x="2951434" y="487823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242AB67-120B-794E-928E-64266D32C52D}"/>
                </a:ext>
              </a:extLst>
            </p:cNvPr>
            <p:cNvSpPr/>
            <p:nvPr/>
          </p:nvSpPr>
          <p:spPr>
            <a:xfrm>
              <a:off x="3125401" y="4879676"/>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 name="Rectangle 13">
              <a:extLst>
                <a:ext uri="{FF2B5EF4-FFF2-40B4-BE49-F238E27FC236}">
                  <a16:creationId xmlns:a16="http://schemas.microsoft.com/office/drawing/2014/main" id="{5E626C37-8D68-3743-89DE-5821F910BA38}"/>
                </a:ext>
              </a:extLst>
            </p:cNvPr>
            <p:cNvSpPr/>
            <p:nvPr/>
          </p:nvSpPr>
          <p:spPr>
            <a:xfrm>
              <a:off x="3312307" y="4876800"/>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a:extLst>
                <a:ext uri="{FF2B5EF4-FFF2-40B4-BE49-F238E27FC236}">
                  <a16:creationId xmlns:a16="http://schemas.microsoft.com/office/drawing/2014/main" id="{713FA41E-5B3A-9E42-85D0-F244A9CA09BA}"/>
                </a:ext>
              </a:extLst>
            </p:cNvPr>
            <p:cNvSpPr/>
            <p:nvPr/>
          </p:nvSpPr>
          <p:spPr>
            <a:xfrm>
              <a:off x="4042679" y="487709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 name="Rectangle 18">
              <a:extLst>
                <a:ext uri="{FF2B5EF4-FFF2-40B4-BE49-F238E27FC236}">
                  <a16:creationId xmlns:a16="http://schemas.microsoft.com/office/drawing/2014/main" id="{DC459346-9ED9-4045-B9EF-F21C877F5C71}"/>
                </a:ext>
              </a:extLst>
            </p:cNvPr>
            <p:cNvSpPr/>
            <p:nvPr/>
          </p:nvSpPr>
          <p:spPr>
            <a:xfrm>
              <a:off x="4216646" y="48773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 name="Rectangle 19">
              <a:extLst>
                <a:ext uri="{FF2B5EF4-FFF2-40B4-BE49-F238E27FC236}">
                  <a16:creationId xmlns:a16="http://schemas.microsoft.com/office/drawing/2014/main" id="{F0135D84-780D-1C4B-B705-7166D92BFCB2}"/>
                </a:ext>
              </a:extLst>
            </p:cNvPr>
            <p:cNvSpPr/>
            <p:nvPr/>
          </p:nvSpPr>
          <p:spPr>
            <a:xfrm>
              <a:off x="4394926" y="4877695"/>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 name="Rectangle 20">
              <a:extLst>
                <a:ext uri="{FF2B5EF4-FFF2-40B4-BE49-F238E27FC236}">
                  <a16:creationId xmlns:a16="http://schemas.microsoft.com/office/drawing/2014/main" id="{4C92DF50-BC76-3348-AFB6-0E120E535E9F}"/>
                </a:ext>
              </a:extLst>
            </p:cNvPr>
            <p:cNvSpPr/>
            <p:nvPr/>
          </p:nvSpPr>
          <p:spPr>
            <a:xfrm>
              <a:off x="4573204" y="48770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BD359C03-4942-1F4E-9943-A4770ABD7A5C}"/>
                </a:ext>
              </a:extLst>
            </p:cNvPr>
            <p:cNvSpPr/>
            <p:nvPr/>
          </p:nvSpPr>
          <p:spPr>
            <a:xfrm>
              <a:off x="4738544" y="488260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 name="TextBox 4">
              <a:extLst>
                <a:ext uri="{FF2B5EF4-FFF2-40B4-BE49-F238E27FC236}">
                  <a16:creationId xmlns:a16="http://schemas.microsoft.com/office/drawing/2014/main" id="{24FB1D15-C716-6642-9A8C-FF574649B132}"/>
                </a:ext>
              </a:extLst>
            </p:cNvPr>
            <p:cNvSpPr txBox="1"/>
            <p:nvPr/>
          </p:nvSpPr>
          <p:spPr>
            <a:xfrm>
              <a:off x="3200400" y="5878722"/>
              <a:ext cx="12875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sz="1800" b="0" i="0" u="none" strike="noStrike" kern="1200" cap="none" spc="0" normalizeH="0" baseline="0" noProof="0" dirty="0">
                <a:ln>
                  <a:noFill/>
                </a:ln>
                <a:solidFill>
                  <a:srgbClr val="0013A3"/>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FFDA1BD1-92DD-964D-A4AD-4395424A812F}"/>
                </a:ext>
              </a:extLst>
            </p:cNvPr>
            <p:cNvCxnSpPr/>
            <p:nvPr/>
          </p:nvCxnSpPr>
          <p:spPr>
            <a:xfrm flipV="1">
              <a:off x="3340100" y="5523122"/>
              <a:ext cx="0" cy="46990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14D852D-4652-CD46-A032-5387C52666B7}"/>
                </a:ext>
              </a:extLst>
            </p:cNvPr>
            <p:cNvGrpSpPr/>
            <p:nvPr/>
          </p:nvGrpSpPr>
          <p:grpSpPr>
            <a:xfrm>
              <a:off x="7035081" y="4522877"/>
              <a:ext cx="4061808" cy="1981135"/>
              <a:chOff x="7797081" y="4179977"/>
              <a:chExt cx="4061808" cy="1981135"/>
            </a:xfrm>
          </p:grpSpPr>
          <p:sp>
            <p:nvSpPr>
              <p:cNvPr id="25" name="Rectangle 24">
                <a:extLst>
                  <a:ext uri="{FF2B5EF4-FFF2-40B4-BE49-F238E27FC236}">
                    <a16:creationId xmlns:a16="http://schemas.microsoft.com/office/drawing/2014/main" id="{06E499E9-05E0-2848-A525-BB3AC2E78B77}"/>
                  </a:ext>
                </a:extLst>
              </p:cNvPr>
              <p:cNvSpPr/>
              <p:nvPr/>
            </p:nvSpPr>
            <p:spPr>
              <a:xfrm>
                <a:off x="7797081" y="417997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5E59F90-0AC1-D949-8CB5-B7E829DBDF1B}"/>
                  </a:ext>
                </a:extLst>
              </p:cNvPr>
              <p:cNvSpPr/>
              <p:nvPr/>
            </p:nvSpPr>
            <p:spPr>
              <a:xfrm>
                <a:off x="7797081" y="5565889"/>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0D5C9899-6096-4643-8719-DE793696866F}"/>
                  </a:ext>
                </a:extLst>
              </p:cNvPr>
              <p:cNvSpPr txBox="1"/>
              <p:nvPr/>
            </p:nvSpPr>
            <p:spPr>
              <a:xfrm>
                <a:off x="8089900" y="4279900"/>
                <a:ext cx="209454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received and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B3F847CB-3827-2544-8543-6EF3912864FB}"/>
                  </a:ext>
                </a:extLst>
              </p:cNvPr>
              <p:cNvSpPr txBox="1"/>
              <p:nvPr/>
            </p:nvSpPr>
            <p:spPr>
              <a:xfrm>
                <a:off x="8115300" y="4965700"/>
                <a:ext cx="37435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Out-of-order: received but not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9AF6502-A49B-FB42-8066-694FB04355A3}"/>
                  </a:ext>
                </a:extLst>
              </p:cNvPr>
              <p:cNvSpPr txBox="1"/>
              <p:nvPr/>
            </p:nvSpPr>
            <p:spPr>
              <a:xfrm>
                <a:off x="8089900" y="5664200"/>
                <a:ext cx="1383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Not received</a:t>
                </a:r>
              </a:p>
            </p:txBody>
          </p:sp>
        </p:grpSp>
        <p:sp>
          <p:nvSpPr>
            <p:cNvPr id="32" name="TextBox 31">
              <a:extLst>
                <a:ext uri="{FF2B5EF4-FFF2-40B4-BE49-F238E27FC236}">
                  <a16:creationId xmlns:a16="http://schemas.microsoft.com/office/drawing/2014/main" id="{8AE8A9EC-F9D6-AD41-BDA3-40B447572E22}"/>
                </a:ext>
              </a:extLst>
            </p:cNvPr>
            <p:cNvSpPr txBox="1"/>
            <p:nvPr/>
          </p:nvSpPr>
          <p:spPr>
            <a:xfrm>
              <a:off x="965200" y="4368800"/>
              <a:ext cx="54198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view of sequence number space:</a:t>
              </a:r>
            </a:p>
          </p:txBody>
        </p:sp>
        <p:sp>
          <p:nvSpPr>
            <p:cNvPr id="34" name="Rectangle 33">
              <a:extLst>
                <a:ext uri="{FF2B5EF4-FFF2-40B4-BE49-F238E27FC236}">
                  <a16:creationId xmlns:a16="http://schemas.microsoft.com/office/drawing/2014/main" id="{7C6C7DB5-7268-0B44-A56E-B28CC92134BC}"/>
                </a:ext>
              </a:extLst>
            </p:cNvPr>
            <p:cNvSpPr/>
            <p:nvPr/>
          </p:nvSpPr>
          <p:spPr>
            <a:xfrm>
              <a:off x="7043594" y="5225507"/>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 name="Rectangle 34">
              <a:extLst>
                <a:ext uri="{FF2B5EF4-FFF2-40B4-BE49-F238E27FC236}">
                  <a16:creationId xmlns:a16="http://schemas.microsoft.com/office/drawing/2014/main" id="{AA046972-9F03-F944-BC25-0B2150456151}"/>
                </a:ext>
              </a:extLst>
            </p:cNvPr>
            <p:cNvSpPr/>
            <p:nvPr/>
          </p:nvSpPr>
          <p:spPr>
            <a:xfrm>
              <a:off x="38558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 name="Rectangle 35">
              <a:extLst>
                <a:ext uri="{FF2B5EF4-FFF2-40B4-BE49-F238E27FC236}">
                  <a16:creationId xmlns:a16="http://schemas.microsoft.com/office/drawing/2014/main" id="{E2CC5FA3-3D8B-6548-BA93-1DA3D5DF3E6E}"/>
                </a:ext>
              </a:extLst>
            </p:cNvPr>
            <p:cNvSpPr/>
            <p:nvPr/>
          </p:nvSpPr>
          <p:spPr>
            <a:xfrm>
              <a:off x="35002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 name="Rectangle 36">
              <a:extLst>
                <a:ext uri="{FF2B5EF4-FFF2-40B4-BE49-F238E27FC236}">
                  <a16:creationId xmlns:a16="http://schemas.microsoft.com/office/drawing/2014/main" id="{BB5F6F20-040F-1941-B33E-7134B25528B8}"/>
                </a:ext>
              </a:extLst>
            </p:cNvPr>
            <p:cNvSpPr/>
            <p:nvPr/>
          </p:nvSpPr>
          <p:spPr>
            <a:xfrm>
              <a:off x="368444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 name="TextBox 37">
              <a:extLst>
                <a:ext uri="{FF2B5EF4-FFF2-40B4-BE49-F238E27FC236}">
                  <a16:creationId xmlns:a16="http://schemas.microsoft.com/office/drawing/2014/main" id="{27974E79-9D0E-3745-ABD9-0984B3110ABE}"/>
                </a:ext>
              </a:extLst>
            </p:cNvPr>
            <p:cNvSpPr txBox="1"/>
            <p:nvPr/>
          </p:nvSpPr>
          <p:spPr>
            <a:xfrm>
              <a:off x="18923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E72C8E0E-B0A1-2140-BDEC-22D5E69331DA}"/>
                </a:ext>
              </a:extLst>
            </p:cNvPr>
            <p:cNvSpPr txBox="1"/>
            <p:nvPr/>
          </p:nvSpPr>
          <p:spPr>
            <a:xfrm>
              <a:off x="48768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1" name="Slide Number Placeholder 2">
            <a:extLst>
              <a:ext uri="{FF2B5EF4-FFF2-40B4-BE49-F238E27FC236}">
                <a16:creationId xmlns:a16="http://schemas.microsoft.com/office/drawing/2014/main" id="{D2730539-5138-AA4F-8FB6-75E50809896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70</a:t>
            </a:fld>
            <a:endParaRPr lang="en-US" dirty="0"/>
          </a:p>
        </p:txBody>
      </p:sp>
    </p:spTree>
    <p:extLst>
      <p:ext uri="{BB962C8B-B14F-4D97-AF65-F5344CB8AC3E}">
        <p14:creationId xmlns:p14="http://schemas.microsoft.com/office/powerpoint/2010/main" val="102219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2" name="Text Box 15">
            <a:extLst>
              <a:ext uri="{FF2B5EF4-FFF2-40B4-BE49-F238E27FC236}">
                <a16:creationId xmlns:a16="http://schemas.microsoft.com/office/drawing/2014/main" id="{AF86798F-8D3B-3F46-8E9A-88A423CB91FE}"/>
              </a:ext>
            </a:extLst>
          </p:cNvPr>
          <p:cNvSpPr txBox="1">
            <a:spLocks noChangeArrowheads="1"/>
          </p:cNvSpPr>
          <p:nvPr/>
        </p:nvSpPr>
        <p:spPr bwMode="auto">
          <a:xfrm>
            <a:off x="8139112" y="1973262"/>
            <a:ext cx="2568575"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775200" y="4713287"/>
            <a:ext cx="1246187"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pkt4</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1" name="Group 10">
            <a:extLst>
              <a:ext uri="{FF2B5EF4-FFF2-40B4-BE49-F238E27FC236}">
                <a16:creationId xmlns:a16="http://schemas.microsoft.com/office/drawing/2014/main" id="{B43C2478-ADE4-9940-A00F-07B0A8A168AB}"/>
              </a:ext>
            </a:extLst>
          </p:cNvPr>
          <p:cNvGrpSpPr/>
          <p:nvPr/>
        </p:nvGrpSpPr>
        <p:grpSpPr>
          <a:xfrm>
            <a:off x="6061075" y="4884737"/>
            <a:ext cx="2114550" cy="1179513"/>
            <a:chOff x="6061075" y="4884737"/>
            <a:chExt cx="2114550" cy="1179513"/>
          </a:xfrm>
        </p:grpSpPr>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3" name="Line 38">
              <a:extLst>
                <a:ext uri="{FF2B5EF4-FFF2-40B4-BE49-F238E27FC236}">
                  <a16:creationId xmlns:a16="http://schemas.microsoft.com/office/drawing/2014/main" id="{F145FE1E-AA9A-9247-82EE-3228DB0DB25A}"/>
                </a:ext>
              </a:extLst>
            </p:cNvPr>
            <p:cNvSpPr>
              <a:spLocks noChangeShapeType="1"/>
            </p:cNvSpPr>
            <p:nvPr/>
          </p:nvSpPr>
          <p:spPr bwMode="auto">
            <a:xfrm>
              <a:off x="6067425" y="51292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4" name="Line 39">
              <a:extLst>
                <a:ext uri="{FF2B5EF4-FFF2-40B4-BE49-F238E27FC236}">
                  <a16:creationId xmlns:a16="http://schemas.microsoft.com/office/drawing/2014/main" id="{A6917865-5501-404F-B05D-FD50B31DAC19}"/>
                </a:ext>
              </a:extLst>
            </p:cNvPr>
            <p:cNvSpPr>
              <a:spLocks noChangeShapeType="1"/>
            </p:cNvSpPr>
            <p:nvPr/>
          </p:nvSpPr>
          <p:spPr bwMode="auto">
            <a:xfrm>
              <a:off x="6061075" y="5362575"/>
              <a:ext cx="2101850"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5" name="Line 40">
              <a:extLst>
                <a:ext uri="{FF2B5EF4-FFF2-40B4-BE49-F238E27FC236}">
                  <a16:creationId xmlns:a16="http://schemas.microsoft.com/office/drawing/2014/main" id="{C1F71149-521E-A245-80B1-E26288E6E967}"/>
                </a:ext>
              </a:extLst>
            </p:cNvPr>
            <p:cNvSpPr>
              <a:spLocks noChangeShapeType="1"/>
            </p:cNvSpPr>
            <p:nvPr/>
          </p:nvSpPr>
          <p:spPr bwMode="auto">
            <a:xfrm>
              <a:off x="6064250" y="5595937"/>
              <a:ext cx="2100262"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36" name="Text Box 41">
            <a:extLst>
              <a:ext uri="{FF2B5EF4-FFF2-40B4-BE49-F238E27FC236}">
                <a16:creationId xmlns:a16="http://schemas.microsoft.com/office/drawing/2014/main" id="{C2E1F2DD-A0AF-3A4F-84ED-5EB921B7EA8C}"/>
              </a:ext>
            </a:extLst>
          </p:cNvPr>
          <p:cNvSpPr txBox="1">
            <a:spLocks noChangeArrowheads="1"/>
          </p:cNvSpPr>
          <p:nvPr/>
        </p:nvSpPr>
        <p:spPr bwMode="auto">
          <a:xfrm>
            <a:off x="8135937" y="34972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7" name="Text Box 42">
            <a:extLst>
              <a:ext uri="{FF2B5EF4-FFF2-40B4-BE49-F238E27FC236}">
                <a16:creationId xmlns:a16="http://schemas.microsoft.com/office/drawing/2014/main" id="{9460E1DE-6181-0944-8A7F-243E2C9494FD}"/>
              </a:ext>
            </a:extLst>
          </p:cNvPr>
          <p:cNvSpPr txBox="1">
            <a:spLocks noChangeArrowheads="1"/>
          </p:cNvSpPr>
          <p:nvPr/>
        </p:nvSpPr>
        <p:spPr bwMode="auto">
          <a:xfrm>
            <a:off x="8154987" y="40179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8" name="Text Box 43">
            <a:extLst>
              <a:ext uri="{FF2B5EF4-FFF2-40B4-BE49-F238E27FC236}">
                <a16:creationId xmlns:a16="http://schemas.microsoft.com/office/drawing/2014/main" id="{9372D8AC-242E-6F41-B4F3-7282D16B0794}"/>
              </a:ext>
            </a:extLst>
          </p:cNvPr>
          <p:cNvSpPr txBox="1">
            <a:spLocks noChangeArrowheads="1"/>
          </p:cNvSpPr>
          <p:nvPr/>
        </p:nvSpPr>
        <p:spPr bwMode="auto">
          <a:xfrm>
            <a:off x="8166100" y="5172075"/>
            <a:ext cx="2965450"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deliver, send ack2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pkt3, deliver, send ack3</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pkt4, deliver, send ack4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pkt5, deliver, send ack5</a:t>
            </a:r>
          </a:p>
        </p:txBody>
      </p:sp>
      <p:sp>
        <p:nvSpPr>
          <p:cNvPr id="139" name="Text Box 44">
            <a:extLst>
              <a:ext uri="{FF2B5EF4-FFF2-40B4-BE49-F238E27FC236}">
                <a16:creationId xmlns:a16="http://schemas.microsoft.com/office/drawing/2014/main" id="{3FF05DAC-881F-5A4C-85B0-7DEC9D8730CF}"/>
              </a:ext>
            </a:extLst>
          </p:cNvPr>
          <p:cNvSpPr txBox="1">
            <a:spLocks noChangeArrowheads="1"/>
          </p:cNvSpPr>
          <p:nvPr/>
        </p:nvSpPr>
        <p:spPr bwMode="auto">
          <a:xfrm>
            <a:off x="4217987" y="4000500"/>
            <a:ext cx="181133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 duplicate ACK</a:t>
            </a: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 name="Group 11">
            <a:extLst>
              <a:ext uri="{FF2B5EF4-FFF2-40B4-BE49-F238E27FC236}">
                <a16:creationId xmlns:a16="http://schemas.microsoft.com/office/drawing/2014/main" id="{A72E6ECF-EC8F-534A-B975-E7A316543BA2}"/>
              </a:ext>
            </a:extLst>
          </p:cNvPr>
          <p:cNvGrpSpPr/>
          <p:nvPr/>
        </p:nvGrpSpPr>
        <p:grpSpPr>
          <a:xfrm>
            <a:off x="7108825" y="5376862"/>
            <a:ext cx="1081087" cy="1303338"/>
            <a:chOff x="7083425" y="5376862"/>
            <a:chExt cx="1081087" cy="1303338"/>
          </a:xfrm>
        </p:grpSpPr>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310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Line 101">
              <a:extLst>
                <a:ext uri="{FF2B5EF4-FFF2-40B4-BE49-F238E27FC236}">
                  <a16:creationId xmlns:a16="http://schemas.microsoft.com/office/drawing/2014/main" id="{84B4DDDE-6474-8442-BB57-A50ADD9CEBEC}"/>
                </a:ext>
              </a:extLst>
            </p:cNvPr>
            <p:cNvSpPr>
              <a:spLocks noChangeShapeType="1"/>
            </p:cNvSpPr>
            <p:nvPr/>
          </p:nvSpPr>
          <p:spPr bwMode="auto">
            <a:xfrm flipH="1">
              <a:off x="7115175" y="5630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4" name="Line 102">
              <a:extLst>
                <a:ext uri="{FF2B5EF4-FFF2-40B4-BE49-F238E27FC236}">
                  <a16:creationId xmlns:a16="http://schemas.microsoft.com/office/drawing/2014/main" id="{73C0C64C-D6E3-AC4F-B1DD-2ECA3B116102}"/>
                </a:ext>
              </a:extLst>
            </p:cNvPr>
            <p:cNvSpPr>
              <a:spLocks noChangeShapeType="1"/>
            </p:cNvSpPr>
            <p:nvPr/>
          </p:nvSpPr>
          <p:spPr bwMode="auto">
            <a:xfrm flipH="1">
              <a:off x="7099300" y="5873750"/>
              <a:ext cx="1033462"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Line 103">
              <a:extLst>
                <a:ext uri="{FF2B5EF4-FFF2-40B4-BE49-F238E27FC236}">
                  <a16:creationId xmlns:a16="http://schemas.microsoft.com/office/drawing/2014/main" id="{2133D681-30CA-654C-AE01-4F7EF0A35A48}"/>
                </a:ext>
              </a:extLst>
            </p:cNvPr>
            <p:cNvSpPr>
              <a:spLocks noChangeShapeType="1"/>
            </p:cNvSpPr>
            <p:nvPr/>
          </p:nvSpPr>
          <p:spPr bwMode="auto">
            <a:xfrm flipH="1">
              <a:off x="7083425" y="6116637"/>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2" y="16129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Slide Number Placeholder 2">
            <a:extLst>
              <a:ext uri="{FF2B5EF4-FFF2-40B4-BE49-F238E27FC236}">
                <a16:creationId xmlns:a16="http://schemas.microsoft.com/office/drawing/2014/main" id="{D2E57CDD-AF57-3E45-9B83-97B06BD5DF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71</a:t>
            </a:fld>
            <a:endParaRPr lang="en-US" dirty="0"/>
          </a:p>
        </p:txBody>
      </p:sp>
    </p:spTree>
    <p:extLst>
      <p:ext uri="{BB962C8B-B14F-4D97-AF65-F5344CB8AC3E}">
        <p14:creationId xmlns:p14="http://schemas.microsoft.com/office/powerpoint/2010/main" val="3290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dissolve">
                                      <p:cBhvr>
                                        <p:cTn id="19" dur="500"/>
                                        <p:tgtEl>
                                          <p:spTgt spid="1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dissolve">
                                      <p:cBhvr>
                                        <p:cTn id="43" dur="500"/>
                                        <p:tgtEl>
                                          <p:spTgt spid="13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137"/>
                                        </p:tgtEl>
                                        <p:attrNameLst>
                                          <p:attrName>style.visibility</p:attrName>
                                        </p:attrNameLst>
                                      </p:cBhvr>
                                      <p:to>
                                        <p:strVal val="visible"/>
                                      </p:to>
                                    </p:set>
                                    <p:animEffect transition="in" filter="dissolve">
                                      <p:cBhvr>
                                        <p:cTn id="56" dur="500"/>
                                        <p:tgtEl>
                                          <p:spTgt spid="13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dissolve">
                                      <p:cBhvr>
                                        <p:cTn id="61" dur="500"/>
                                        <p:tgtEl>
                                          <p:spTgt spid="13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right)">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dissolve">
                                      <p:cBhvr>
                                        <p:cTn id="71" dur="500"/>
                                        <p:tgtEl>
                                          <p:spTgt spid="9"/>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left)">
                                      <p:cBhvr>
                                        <p:cTn id="76" dur="500"/>
                                        <p:tgtEl>
                                          <p:spTgt spid="1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16"/>
                                        </p:tgtEl>
                                        <p:attrNameLst>
                                          <p:attrName>style.visibility</p:attrName>
                                        </p:attrNameLst>
                                      </p:cBhvr>
                                      <p:to>
                                        <p:strVal val="visible"/>
                                      </p:to>
                                    </p:set>
                                    <p:animEffect transition="in" filter="wipe(left)">
                                      <p:cBhvr>
                                        <p:cTn id="80" dur="500"/>
                                        <p:tgtEl>
                                          <p:spTgt spid="116"/>
                                        </p:tgtEl>
                                      </p:cBhvr>
                                    </p:animEffect>
                                  </p:childTnLst>
                                </p:cTn>
                              </p:par>
                            </p:childTnLst>
                          </p:cTn>
                        </p:par>
                        <p:par>
                          <p:cTn id="81" fill="hold">
                            <p:stCondLst>
                              <p:cond delay="1000"/>
                            </p:stCondLst>
                            <p:childTnLst>
                              <p:par>
                                <p:cTn id="82" presetID="22" presetClass="entr" presetSubtype="8" fill="hold" nodeType="after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wipe(left)">
                                      <p:cBhvr>
                                        <p:cTn id="84" dur="500"/>
                                        <p:tgtEl>
                                          <p:spTgt spid="11"/>
                                        </p:tgtEl>
                                      </p:cBhvr>
                                    </p:animEffect>
                                  </p:childTnLst>
                                </p:cTn>
                              </p:par>
                            </p:childTnLst>
                          </p:cTn>
                        </p:par>
                        <p:par>
                          <p:cTn id="85" fill="hold">
                            <p:stCondLst>
                              <p:cond delay="1500"/>
                            </p:stCondLst>
                            <p:childTnLst>
                              <p:par>
                                <p:cTn id="86" presetID="9" presetClass="entr" presetSubtype="0" fill="hold" grpId="0" nodeType="afterEffect">
                                  <p:stCondLst>
                                    <p:cond delay="0"/>
                                  </p:stCondLst>
                                  <p:childTnLst>
                                    <p:set>
                                      <p:cBhvr>
                                        <p:cTn id="87" dur="1" fill="hold">
                                          <p:stCondLst>
                                            <p:cond delay="0"/>
                                          </p:stCondLst>
                                        </p:cTn>
                                        <p:tgtEl>
                                          <p:spTgt spid="138"/>
                                        </p:tgtEl>
                                        <p:attrNameLst>
                                          <p:attrName>style.visibility</p:attrName>
                                        </p:attrNameLst>
                                      </p:cBhvr>
                                      <p:to>
                                        <p:strVal val="visible"/>
                                      </p:to>
                                    </p:set>
                                    <p:animEffect transition="in" filter="dissolve">
                                      <p:cBhvr>
                                        <p:cTn id="88" dur="500"/>
                                        <p:tgtEl>
                                          <p:spTgt spid="138"/>
                                        </p:tgtEl>
                                      </p:cBhvr>
                                    </p:animEffect>
                                  </p:childTnLst>
                                </p:cTn>
                              </p:par>
                            </p:childTnLst>
                          </p:cTn>
                        </p:par>
                        <p:par>
                          <p:cTn id="89" fill="hold">
                            <p:stCondLst>
                              <p:cond delay="2000"/>
                            </p:stCondLst>
                            <p:childTnLst>
                              <p:par>
                                <p:cTn id="90" presetID="22" presetClass="entr" presetSubtype="2" fill="hold" nodeType="after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wipe(right)">
                                      <p:cBhvr>
                                        <p:cTn id="9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2" grpId="0"/>
      <p:bldP spid="116" grpId="0"/>
      <p:bldP spid="121" grpId="0" animBg="1"/>
      <p:bldP spid="124" grpId="0" animBg="1"/>
      <p:bldP spid="125" grpId="0" animBg="1"/>
      <p:bldP spid="126" grpId="0" animBg="1"/>
      <p:bldP spid="127" grpId="0" animBg="1"/>
      <p:bldP spid="136" grpId="0"/>
      <p:bldP spid="137" grpId="0"/>
      <p:bldP spid="138" grpId="0"/>
      <p:bldP spid="13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a:t>
            </a:r>
            <a:endParaRPr lang="en-US" sz="4400" dirty="0"/>
          </a:p>
        </p:txBody>
      </p:sp>
      <p:sp>
        <p:nvSpPr>
          <p:cNvPr id="72" name="Rectangle 3">
            <a:extLst>
              <a:ext uri="{FF2B5EF4-FFF2-40B4-BE49-F238E27FC236}">
                <a16:creationId xmlns:a16="http://schemas.microsoft.com/office/drawing/2014/main" id="{09D24536-1438-724B-97D9-02D061CA29EA}"/>
              </a:ext>
            </a:extLst>
          </p:cNvPr>
          <p:cNvSpPr txBox="1">
            <a:spLocks noChangeArrowheads="1"/>
          </p:cNvSpPr>
          <p:nvPr/>
        </p:nvSpPr>
        <p:spPr>
          <a:xfrm>
            <a:off x="733374" y="1489418"/>
            <a:ext cx="1110062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individually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acknowledges all correctly received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buffers packets, as needed, for eventual in-order delivery to upper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times-out/retransmits individually for </a:t>
            </a:r>
            <a:r>
              <a:rPr kumimoji="0" lang="en-US" altLang="en-US" sz="32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a:p>
            <a:pPr marL="747713" marR="0" lvl="1" indent="-2270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maintains timer for 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consecutive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limits seq #s of sent,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p:txBody>
      </p:sp>
      <p:sp>
        <p:nvSpPr>
          <p:cNvPr id="4" name="Slide Number Placeholder 2">
            <a:extLst>
              <a:ext uri="{FF2B5EF4-FFF2-40B4-BE49-F238E27FC236}">
                <a16:creationId xmlns:a16="http://schemas.microsoft.com/office/drawing/2014/main" id="{0DFB6A67-ADC6-9C4B-84A6-543096C42B0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72</a:t>
            </a:fld>
            <a:endParaRPr lang="en-US" dirty="0"/>
          </a:p>
        </p:txBody>
      </p:sp>
    </p:spTree>
    <p:extLst>
      <p:ext uri="{BB962C8B-B14F-4D97-AF65-F5344CB8AC3E}">
        <p14:creationId xmlns:p14="http://schemas.microsoft.com/office/powerpoint/2010/main" val="250150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dissolve">
                                      <p:cBhvr>
                                        <p:cTn id="7" dur="500"/>
                                        <p:tgtEl>
                                          <p:spTgt spid="7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2">
                                            <p:txEl>
                                              <p:pRg st="1" end="1"/>
                                            </p:txEl>
                                          </p:spTgt>
                                        </p:tgtEl>
                                        <p:attrNameLst>
                                          <p:attrName>style.visibility</p:attrName>
                                        </p:attrNameLst>
                                      </p:cBhvr>
                                      <p:to>
                                        <p:strVal val="visible"/>
                                      </p:to>
                                    </p:set>
                                    <p:animEffect transition="in" filter="dissolve">
                                      <p:cBhvr>
                                        <p:cTn id="10" dur="500"/>
                                        <p:tgtEl>
                                          <p:spTgt spid="7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2">
                                            <p:txEl>
                                              <p:pRg st="2" end="2"/>
                                            </p:txEl>
                                          </p:spTgt>
                                        </p:tgtEl>
                                        <p:attrNameLst>
                                          <p:attrName>style.visibility</p:attrName>
                                        </p:attrNameLst>
                                      </p:cBhvr>
                                      <p:to>
                                        <p:strVal val="visible"/>
                                      </p:to>
                                    </p:set>
                                    <p:animEffect transition="in" filter="dissolve">
                                      <p:cBhvr>
                                        <p:cTn id="15" dur="500"/>
                                        <p:tgtEl>
                                          <p:spTgt spid="72">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2">
                                            <p:txEl>
                                              <p:pRg st="3" end="3"/>
                                            </p:txEl>
                                          </p:spTgt>
                                        </p:tgtEl>
                                        <p:attrNameLst>
                                          <p:attrName>style.visibility</p:attrName>
                                        </p:attrNameLst>
                                      </p:cBhvr>
                                      <p:to>
                                        <p:strVal val="visible"/>
                                      </p:to>
                                    </p:set>
                                    <p:animEffect transition="in" filter="dissolve">
                                      <p:cBhvr>
                                        <p:cTn id="18" dur="500"/>
                                        <p:tgtEl>
                                          <p:spTgt spid="7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dissolve">
                                      <p:cBhvr>
                                        <p:cTn id="23" dur="500"/>
                                        <p:tgtEl>
                                          <p:spTgt spid="72">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2">
                                            <p:txEl>
                                              <p:pRg st="5" end="5"/>
                                            </p:txEl>
                                          </p:spTgt>
                                        </p:tgtEl>
                                        <p:attrNameLst>
                                          <p:attrName>style.visibility</p:attrName>
                                        </p:attrNameLst>
                                      </p:cBhvr>
                                      <p:to>
                                        <p:strVal val="visible"/>
                                      </p:to>
                                    </p:set>
                                    <p:animEffect transition="in" filter="dissolve">
                                      <p:cBhvr>
                                        <p:cTn id="26" dur="500"/>
                                        <p:tgtEl>
                                          <p:spTgt spid="72">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dissolve">
                                      <p:cBhvr>
                                        <p:cTn id="29" dur="500"/>
                                        <p:tgtEl>
                                          <p:spTgt spid="7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receiver windows</a:t>
            </a:r>
            <a:endParaRPr lang="en-US" sz="4400" dirty="0"/>
          </a:p>
        </p:txBody>
      </p:sp>
      <p:pic>
        <p:nvPicPr>
          <p:cNvPr id="6" name="Picture 3" descr="sr_seqnum">
            <a:extLst>
              <a:ext uri="{FF2B5EF4-FFF2-40B4-BE49-F238E27FC236}">
                <a16:creationId xmlns:a16="http://schemas.microsoft.com/office/drawing/2014/main" id="{B408F707-79A8-7C45-92D6-B9D41955B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526602"/>
            <a:ext cx="82359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7A9314B-F457-C74F-8B5C-8B9FBE998696}"/>
              </a:ext>
            </a:extLst>
          </p:cNvPr>
          <p:cNvSpPr/>
          <p:nvPr/>
        </p:nvSpPr>
        <p:spPr>
          <a:xfrm>
            <a:off x="2150592" y="4671612"/>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F38C4F-2B96-9546-A76A-EDC479247B21}"/>
              </a:ext>
            </a:extLst>
          </p:cNvPr>
          <p:cNvSpPr/>
          <p:nvPr/>
        </p:nvSpPr>
        <p:spPr>
          <a:xfrm>
            <a:off x="2299806" y="4667895"/>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2BD7889-A737-7D4B-971C-3750988F6013}"/>
              </a:ext>
            </a:extLst>
          </p:cNvPr>
          <p:cNvSpPr/>
          <p:nvPr/>
        </p:nvSpPr>
        <p:spPr>
          <a:xfrm>
            <a:off x="2452206" y="466736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943AD1DC-A49B-E740-9378-AEE45A7316AB}"/>
              </a:ext>
            </a:extLst>
          </p:cNvPr>
          <p:cNvSpPr/>
          <p:nvPr/>
        </p:nvSpPr>
        <p:spPr>
          <a:xfrm>
            <a:off x="2604606" y="466683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C59C4CB6-96AA-2142-B786-5286E4736F13}"/>
              </a:ext>
            </a:extLst>
          </p:cNvPr>
          <p:cNvSpPr/>
          <p:nvPr/>
        </p:nvSpPr>
        <p:spPr>
          <a:xfrm>
            <a:off x="2760192" y="4663116"/>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3D401EB-5081-DE4D-B48D-957376A4A1E9}"/>
              </a:ext>
            </a:extLst>
          </p:cNvPr>
          <p:cNvSpPr/>
          <p:nvPr/>
        </p:nvSpPr>
        <p:spPr>
          <a:xfrm>
            <a:off x="2915778" y="4665771"/>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9D2D6A3-AE73-C845-B552-42990FBA7272}"/>
              </a:ext>
            </a:extLst>
          </p:cNvPr>
          <p:cNvSpPr/>
          <p:nvPr/>
        </p:nvSpPr>
        <p:spPr>
          <a:xfrm>
            <a:off x="3064992" y="466205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B0D0AD03-5829-A84F-B214-1C5783CA72DE}"/>
              </a:ext>
            </a:extLst>
          </p:cNvPr>
          <p:cNvSpPr/>
          <p:nvPr/>
        </p:nvSpPr>
        <p:spPr>
          <a:xfrm>
            <a:off x="3220578" y="466152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920F0D8A-CE6F-474B-B2DC-9775F3C752BA}"/>
              </a:ext>
            </a:extLst>
          </p:cNvPr>
          <p:cNvSpPr/>
          <p:nvPr/>
        </p:nvSpPr>
        <p:spPr>
          <a:xfrm>
            <a:off x="3369792" y="4664178"/>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4AACE9B-6FB7-7D46-8909-5B520DE90656}"/>
              </a:ext>
            </a:extLst>
          </p:cNvPr>
          <p:cNvSpPr/>
          <p:nvPr/>
        </p:nvSpPr>
        <p:spPr>
          <a:xfrm>
            <a:off x="914400" y="3897630"/>
            <a:ext cx="10835640" cy="2811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Slide Number Placeholder 2">
            <a:extLst>
              <a:ext uri="{FF2B5EF4-FFF2-40B4-BE49-F238E27FC236}">
                <a16:creationId xmlns:a16="http://schemas.microsoft.com/office/drawing/2014/main" id="{35ADF915-960F-4549-A41A-E37050FD56C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73</a:t>
            </a:fld>
            <a:endParaRPr lang="en-US" dirty="0"/>
          </a:p>
        </p:txBody>
      </p:sp>
    </p:spTree>
    <p:extLst>
      <p:ext uri="{BB962C8B-B14F-4D97-AF65-F5344CB8AC3E}">
        <p14:creationId xmlns:p14="http://schemas.microsoft.com/office/powerpoint/2010/main" val="213105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and receiver</a:t>
            </a:r>
            <a:endParaRPr lang="en-US" sz="4400" dirty="0"/>
          </a:p>
        </p:txBody>
      </p:sp>
      <p:sp>
        <p:nvSpPr>
          <p:cNvPr id="5" name="Rectangle 3">
            <a:extLst>
              <a:ext uri="{FF2B5EF4-FFF2-40B4-BE49-F238E27FC236}">
                <a16:creationId xmlns:a16="http://schemas.microsoft.com/office/drawing/2014/main" id="{95DAFC84-FD76-BE4E-9E1F-0F49401B0D9B}"/>
              </a:ext>
            </a:extLst>
          </p:cNvPr>
          <p:cNvSpPr txBox="1">
            <a:spLocks noChangeArrowheads="1"/>
          </p:cNvSpPr>
          <p:nvPr/>
        </p:nvSpPr>
        <p:spPr>
          <a:xfrm>
            <a:off x="946165" y="1698978"/>
            <a:ext cx="4651241"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data from above:</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next available seq # in window, send packet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timeout(</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a:t>
            </a:r>
          </a:p>
          <a:p>
            <a:pPr marL="471488"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resend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ACK(</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sendbase,sendbase+N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mark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as received</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a:t>
            </a:r>
            <a:r>
              <a:rPr kumimoji="0" lang="zh-CN" altLang="en-US" sz="24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altLang="zh-CN" sz="2400" b="0" i="0" u="none" strike="noStrike" kern="1200" cap="none" spc="0" normalizeH="0" baseline="0" noProof="0">
                <a:ln>
                  <a:noFill/>
                </a:ln>
                <a:solidFill>
                  <a:prstClr val="black"/>
                </a:solidFill>
                <a:effectLst/>
                <a:uLnTx/>
                <a:uFillTx/>
                <a:latin typeface="Calibri" panose="020F0502020204030204"/>
                <a:ea typeface="+mn-ea"/>
                <a:cs typeface="+mn-cs"/>
              </a:rPr>
              <a:t>is</a:t>
            </a: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smallest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packet, advance window base to next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seq #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3BD58A7C-C9C7-8442-855F-43F3A4947ED8}"/>
              </a:ext>
            </a:extLst>
          </p:cNvPr>
          <p:cNvSpPr>
            <a:spLocks noChangeArrowheads="1"/>
          </p:cNvSpPr>
          <p:nvPr/>
        </p:nvSpPr>
        <p:spPr bwMode="auto">
          <a:xfrm>
            <a:off x="876300" y="1485900"/>
            <a:ext cx="4721106"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 name="Group 5">
            <a:extLst>
              <a:ext uri="{FF2B5EF4-FFF2-40B4-BE49-F238E27FC236}">
                <a16:creationId xmlns:a16="http://schemas.microsoft.com/office/drawing/2014/main" id="{4B0682BD-2D45-384C-A3BE-B71A10F3C9D2}"/>
              </a:ext>
            </a:extLst>
          </p:cNvPr>
          <p:cNvGrpSpPr>
            <a:grpSpLocks/>
          </p:cNvGrpSpPr>
          <p:nvPr/>
        </p:nvGrpSpPr>
        <p:grpSpPr bwMode="auto">
          <a:xfrm>
            <a:off x="1079500" y="1184280"/>
            <a:ext cx="1327103" cy="584201"/>
            <a:chOff x="1100" y="3896"/>
            <a:chExt cx="752" cy="368"/>
          </a:xfrm>
        </p:grpSpPr>
        <p:sp>
          <p:nvSpPr>
            <p:cNvPr id="9" name="Rectangle 6">
              <a:extLst>
                <a:ext uri="{FF2B5EF4-FFF2-40B4-BE49-F238E27FC236}">
                  <a16:creationId xmlns:a16="http://schemas.microsoft.com/office/drawing/2014/main" id="{E480EC05-1FA2-1449-9DA4-EE3CBEF3CB0E}"/>
                </a:ext>
              </a:extLst>
            </p:cNvPr>
            <p:cNvSpPr>
              <a:spLocks noChangeArrowheads="1"/>
            </p:cNvSpPr>
            <p:nvPr/>
          </p:nvSpPr>
          <p:spPr bwMode="auto">
            <a:xfrm>
              <a:off x="1146" y="3984"/>
              <a:ext cx="61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7">
              <a:extLst>
                <a:ext uri="{FF2B5EF4-FFF2-40B4-BE49-F238E27FC236}">
                  <a16:creationId xmlns:a16="http://schemas.microsoft.com/office/drawing/2014/main" id="{FEE55EB3-D10F-D944-85E2-05ABE9F3A72A}"/>
                </a:ext>
              </a:extLst>
            </p:cNvPr>
            <p:cNvSpPr txBox="1">
              <a:spLocks noChangeArrowheads="1"/>
            </p:cNvSpPr>
            <p:nvPr/>
          </p:nvSpPr>
          <p:spPr bwMode="auto">
            <a:xfrm>
              <a:off x="1100" y="3896"/>
              <a:ext cx="7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sender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nvGrpSpPr>
          <p:cNvPr id="16" name="Group 15">
            <a:extLst>
              <a:ext uri="{FF2B5EF4-FFF2-40B4-BE49-F238E27FC236}">
                <a16:creationId xmlns:a16="http://schemas.microsoft.com/office/drawing/2014/main" id="{1FB417EC-6705-FB4A-BE74-163FB12F88C6}"/>
              </a:ext>
            </a:extLst>
          </p:cNvPr>
          <p:cNvGrpSpPr/>
          <p:nvPr/>
        </p:nvGrpSpPr>
        <p:grpSpPr>
          <a:xfrm>
            <a:off x="6447754" y="1183947"/>
            <a:ext cx="5269467" cy="5221186"/>
            <a:chOff x="6447754" y="1183947"/>
            <a:chExt cx="5269467" cy="5221186"/>
          </a:xfrm>
        </p:grpSpPr>
        <p:sp>
          <p:nvSpPr>
            <p:cNvPr id="11" name="Rectangle 8">
              <a:extLst>
                <a:ext uri="{FF2B5EF4-FFF2-40B4-BE49-F238E27FC236}">
                  <a16:creationId xmlns:a16="http://schemas.microsoft.com/office/drawing/2014/main" id="{BCF7478D-ADC0-4749-9951-A140F00D7BA1}"/>
                </a:ext>
              </a:extLst>
            </p:cNvPr>
            <p:cNvSpPr>
              <a:spLocks noChangeArrowheads="1"/>
            </p:cNvSpPr>
            <p:nvPr/>
          </p:nvSpPr>
          <p:spPr bwMode="auto">
            <a:xfrm>
              <a:off x="6855858" y="1756933"/>
              <a:ext cx="4861363" cy="4648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in </a:t>
              </a:r>
              <a:r>
                <a:rPr kumimoji="0" lang="en-US" sz="1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400" b="0" i="0"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rcvbase</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rcvbase+N-1]</a:t>
              </a:r>
              <a:endPar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out-of-order: buffer</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in-order: deliver (also deliver buffered, in-order packets), advance window to next not-yet-received packet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n </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in </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[rcvbase-N,rcvbase-1]</a:t>
              </a:r>
              <a:endParaRPr kumimoji="0" lang="en-US" sz="36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otherwise:</a:t>
              </a:r>
              <a:r>
                <a:rPr kumimoji="0" lang="en-US" sz="2400" b="0" i="0"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ignore </a:t>
              </a: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2" name="Rectangle 9">
              <a:extLst>
                <a:ext uri="{FF2B5EF4-FFF2-40B4-BE49-F238E27FC236}">
                  <a16:creationId xmlns:a16="http://schemas.microsoft.com/office/drawing/2014/main" id="{639FDE2D-E714-5A49-BA51-5350EC426F3A}"/>
                </a:ext>
              </a:extLst>
            </p:cNvPr>
            <p:cNvSpPr>
              <a:spLocks noChangeArrowheads="1"/>
            </p:cNvSpPr>
            <p:nvPr/>
          </p:nvSpPr>
          <p:spPr bwMode="auto">
            <a:xfrm>
              <a:off x="6447754" y="1495097"/>
              <a:ext cx="5129210"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13" name="Group 10">
              <a:extLst>
                <a:ext uri="{FF2B5EF4-FFF2-40B4-BE49-F238E27FC236}">
                  <a16:creationId xmlns:a16="http://schemas.microsoft.com/office/drawing/2014/main" id="{B84C2084-BE83-5E42-B1FF-F6D6F4774AC4}"/>
                </a:ext>
              </a:extLst>
            </p:cNvPr>
            <p:cNvGrpSpPr>
              <a:grpSpLocks/>
            </p:cNvGrpSpPr>
            <p:nvPr/>
          </p:nvGrpSpPr>
          <p:grpSpPr bwMode="auto">
            <a:xfrm>
              <a:off x="6643024" y="1183947"/>
              <a:ext cx="1531938" cy="584201"/>
              <a:chOff x="3339" y="158"/>
              <a:chExt cx="965" cy="368"/>
            </a:xfrm>
          </p:grpSpPr>
          <p:sp>
            <p:nvSpPr>
              <p:cNvPr id="14" name="Rectangle 11">
                <a:extLst>
                  <a:ext uri="{FF2B5EF4-FFF2-40B4-BE49-F238E27FC236}">
                    <a16:creationId xmlns:a16="http://schemas.microsoft.com/office/drawing/2014/main" id="{C313B5FA-94EA-DF4A-8CF3-F58277EB5C0A}"/>
                  </a:ext>
                </a:extLst>
              </p:cNvPr>
              <p:cNvSpPr>
                <a:spLocks noChangeArrowheads="1"/>
              </p:cNvSpPr>
              <p:nvPr/>
            </p:nvSpPr>
            <p:spPr bwMode="auto">
              <a:xfrm>
                <a:off x="3360" y="264"/>
                <a:ext cx="82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5" name="Text Box 12">
                <a:extLst>
                  <a:ext uri="{FF2B5EF4-FFF2-40B4-BE49-F238E27FC236}">
                    <a16:creationId xmlns:a16="http://schemas.microsoft.com/office/drawing/2014/main" id="{DDD5CA52-38FB-BF40-B64E-C5C9EE06B0C0}"/>
                  </a:ext>
                </a:extLst>
              </p:cNvPr>
              <p:cNvSpPr txBox="1">
                <a:spLocks noChangeArrowheads="1"/>
              </p:cNvSpPr>
              <p:nvPr/>
            </p:nvSpPr>
            <p:spPr bwMode="auto">
              <a:xfrm>
                <a:off x="3339" y="158"/>
                <a:ext cx="965" cy="3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receiver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sp>
        <p:nvSpPr>
          <p:cNvPr id="17" name="Slide Number Placeholder 2">
            <a:extLst>
              <a:ext uri="{FF2B5EF4-FFF2-40B4-BE49-F238E27FC236}">
                <a16:creationId xmlns:a16="http://schemas.microsoft.com/office/drawing/2014/main" id="{D4E14E77-C43E-7D40-89D1-406C4092020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74</a:t>
            </a:fld>
            <a:endParaRPr lang="en-US" dirty="0"/>
          </a:p>
        </p:txBody>
      </p:sp>
    </p:spTree>
    <p:extLst>
      <p:ext uri="{BB962C8B-B14F-4D97-AF65-F5344CB8AC3E}">
        <p14:creationId xmlns:p14="http://schemas.microsoft.com/office/powerpoint/2010/main" val="762754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498213" y="4713287"/>
            <a:ext cx="1523174" cy="563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00000"/>
                </a:solidFill>
                <a:effectLst/>
                <a:uLnTx/>
                <a:uFillTx/>
                <a:latin typeface="Tahoma" charset="0"/>
                <a:ea typeface="ＭＳ Ｐゴシック" charset="0"/>
                <a:cs typeface="+mn-cs"/>
              </a:rPr>
              <a:t>(but not 3,4,5)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564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3" y="1612900"/>
            <a:ext cx="7938" cy="4292600"/>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8">
            <a:extLst>
              <a:ext uri="{FF2B5EF4-FFF2-40B4-BE49-F238E27FC236}">
                <a16:creationId xmlns:a16="http://schemas.microsoft.com/office/drawing/2014/main" id="{BABEA9E2-FB48-7943-B33A-C867AB1A6D4D}"/>
              </a:ext>
            </a:extLst>
          </p:cNvPr>
          <p:cNvSpPr txBox="1">
            <a:spLocks noChangeArrowheads="1"/>
          </p:cNvSpPr>
          <p:nvPr/>
        </p:nvSpPr>
        <p:spPr bwMode="auto">
          <a:xfrm>
            <a:off x="8122331" y="2003425"/>
            <a:ext cx="2568575" cy="14652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send ack3</a:t>
            </a:r>
          </a:p>
        </p:txBody>
      </p:sp>
      <p:sp>
        <p:nvSpPr>
          <p:cNvPr id="84" name="Text Box 36">
            <a:extLst>
              <a:ext uri="{FF2B5EF4-FFF2-40B4-BE49-F238E27FC236}">
                <a16:creationId xmlns:a16="http://schemas.microsoft.com/office/drawing/2014/main" id="{325F31E4-5A9D-1040-8789-38B287C19C3E}"/>
              </a:ext>
            </a:extLst>
          </p:cNvPr>
          <p:cNvSpPr txBox="1">
            <a:spLocks noChangeArrowheads="1"/>
          </p:cNvSpPr>
          <p:nvPr/>
        </p:nvSpPr>
        <p:spPr bwMode="auto">
          <a:xfrm>
            <a:off x="4390118" y="3967162"/>
            <a:ext cx="1698625"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C00000"/>
                </a:solidFill>
                <a:effectLst/>
                <a:uLnTx/>
                <a:uFillTx/>
                <a:latin typeface="Tahoma" charset="0"/>
                <a:ea typeface="ＭＳ Ｐゴシック" charset="0"/>
                <a:cs typeface="+mn-cs"/>
              </a:rPr>
              <a:t>record ack3 arrived</a:t>
            </a:r>
          </a:p>
        </p:txBody>
      </p:sp>
      <p:sp>
        <p:nvSpPr>
          <p:cNvPr id="85" name="Text Box 33">
            <a:extLst>
              <a:ext uri="{FF2B5EF4-FFF2-40B4-BE49-F238E27FC236}">
                <a16:creationId xmlns:a16="http://schemas.microsoft.com/office/drawing/2014/main" id="{2C93E184-20A0-D148-9427-205CD214D4C6}"/>
              </a:ext>
            </a:extLst>
          </p:cNvPr>
          <p:cNvSpPr txBox="1">
            <a:spLocks noChangeArrowheads="1"/>
          </p:cNvSpPr>
          <p:nvPr/>
        </p:nvSpPr>
        <p:spPr bwMode="auto">
          <a:xfrm>
            <a:off x="8169956" y="36036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ack4</a:t>
            </a:r>
          </a:p>
        </p:txBody>
      </p:sp>
      <p:sp>
        <p:nvSpPr>
          <p:cNvPr id="86" name="Text Box 34">
            <a:extLst>
              <a:ext uri="{FF2B5EF4-FFF2-40B4-BE49-F238E27FC236}">
                <a16:creationId xmlns:a16="http://schemas.microsoft.com/office/drawing/2014/main" id="{68B83592-7F50-904A-B0CC-EE81AD5FA7B7}"/>
              </a:ext>
            </a:extLst>
          </p:cNvPr>
          <p:cNvSpPr txBox="1">
            <a:spLocks noChangeArrowheads="1"/>
          </p:cNvSpPr>
          <p:nvPr/>
        </p:nvSpPr>
        <p:spPr bwMode="auto">
          <a:xfrm>
            <a:off x="8189006" y="41243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ack5</a:t>
            </a:r>
          </a:p>
        </p:txBody>
      </p:sp>
      <p:sp>
        <p:nvSpPr>
          <p:cNvPr id="87" name="Text Box 35">
            <a:extLst>
              <a:ext uri="{FF2B5EF4-FFF2-40B4-BE49-F238E27FC236}">
                <a16:creationId xmlns:a16="http://schemas.microsoft.com/office/drawing/2014/main" id="{CD12A2A4-73A8-BA4D-9548-DF22CB731141}"/>
              </a:ext>
            </a:extLst>
          </p:cNvPr>
          <p:cNvSpPr txBox="1">
            <a:spLocks noChangeArrowheads="1"/>
          </p:cNvSpPr>
          <p:nvPr/>
        </p:nvSpPr>
        <p:spPr bwMode="auto">
          <a:xfrm>
            <a:off x="8162018" y="5189537"/>
            <a:ext cx="2960688" cy="5873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deliver pkt2,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pkt3, pkt4, pkt5; send ack2</a:t>
            </a:r>
          </a:p>
        </p:txBody>
      </p:sp>
      <p:sp>
        <p:nvSpPr>
          <p:cNvPr id="88" name="Text Box 93">
            <a:extLst>
              <a:ext uri="{FF2B5EF4-FFF2-40B4-BE49-F238E27FC236}">
                <a16:creationId xmlns:a16="http://schemas.microsoft.com/office/drawing/2014/main" id="{DA7120B9-9E7A-1348-95F0-2AB8574C69FF}"/>
              </a:ext>
            </a:extLst>
          </p:cNvPr>
          <p:cNvSpPr txBox="1">
            <a:spLocks noChangeArrowheads="1"/>
          </p:cNvSpPr>
          <p:nvPr/>
        </p:nvSpPr>
        <p:spPr bwMode="auto">
          <a:xfrm>
            <a:off x="4472668" y="5919787"/>
            <a:ext cx="3498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dirty="0">
                <a:ln>
                  <a:noFill/>
                </a:ln>
                <a:solidFill>
                  <a:srgbClr val="000000"/>
                </a:solidFill>
                <a:effectLst/>
                <a:uLnTx/>
                <a:uFillTx/>
                <a:latin typeface="Tahoma" charset="0"/>
                <a:ea typeface="ＭＳ Ｐゴシック" charset="0"/>
                <a:cs typeface="+mn-cs"/>
              </a:rPr>
              <a:t>Q: what happens when ack2 arrives?</a:t>
            </a:r>
          </a:p>
        </p:txBody>
      </p:sp>
      <p:sp>
        <p:nvSpPr>
          <p:cNvPr id="76" name="Slide Number Placeholder 2">
            <a:extLst>
              <a:ext uri="{FF2B5EF4-FFF2-40B4-BE49-F238E27FC236}">
                <a16:creationId xmlns:a16="http://schemas.microsoft.com/office/drawing/2014/main" id="{31C667D1-6F31-7340-B2B9-6B7265E4935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75</a:t>
            </a:fld>
            <a:endParaRPr lang="en-US" dirty="0"/>
          </a:p>
        </p:txBody>
      </p:sp>
    </p:spTree>
    <p:extLst>
      <p:ext uri="{BB962C8B-B14F-4D97-AF65-F5344CB8AC3E}">
        <p14:creationId xmlns:p14="http://schemas.microsoft.com/office/powerpoint/2010/main" val="299390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83"/>
                                        </p:tgtEl>
                                        <p:attrNameLst>
                                          <p:attrName>style.visibility</p:attrName>
                                        </p:attrNameLst>
                                      </p:cBhvr>
                                      <p:to>
                                        <p:strVal val="visible"/>
                                      </p:to>
                                    </p:set>
                                    <p:animEffect transition="in" filter="dissolve">
                                      <p:cBhvr>
                                        <p:cTn id="19" dur="500"/>
                                        <p:tgtEl>
                                          <p:spTgt spid="8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dissolve">
                                      <p:cBhvr>
                                        <p:cTn id="43" dur="500"/>
                                        <p:tgtEl>
                                          <p:spTgt spid="8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dissolve">
                                      <p:cBhvr>
                                        <p:cTn id="56" dur="500"/>
                                        <p:tgtEl>
                                          <p:spTgt spid="8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right)">
                                      <p:cBhvr>
                                        <p:cTn id="61" dur="500"/>
                                        <p:tgtEl>
                                          <p:spTgt spid="13"/>
                                        </p:tgtEl>
                                      </p:cBhvr>
                                    </p:animEffect>
                                  </p:childTnLst>
                                </p:cTn>
                              </p:par>
                            </p:childTnLst>
                          </p:cTn>
                        </p:par>
                        <p:par>
                          <p:cTn id="62" fill="hold">
                            <p:stCondLst>
                              <p:cond delay="500"/>
                            </p:stCondLst>
                            <p:childTnLst>
                              <p:par>
                                <p:cTn id="63" presetID="9" presetClass="entr" presetSubtype="0" fill="hold" grpId="0" nodeType="afterEffect">
                                  <p:stCondLst>
                                    <p:cond delay="0"/>
                                  </p:stCondLst>
                                  <p:childTnLst>
                                    <p:set>
                                      <p:cBhvr>
                                        <p:cTn id="64" dur="1" fill="hold">
                                          <p:stCondLst>
                                            <p:cond delay="0"/>
                                          </p:stCondLst>
                                        </p:cTn>
                                        <p:tgtEl>
                                          <p:spTgt spid="84"/>
                                        </p:tgtEl>
                                        <p:attrNameLst>
                                          <p:attrName>style.visibility</p:attrName>
                                        </p:attrNameLst>
                                      </p:cBhvr>
                                      <p:to>
                                        <p:strVal val="visible"/>
                                      </p:to>
                                    </p:set>
                                    <p:animEffect transition="in" filter="dissolve">
                                      <p:cBhvr>
                                        <p:cTn id="65" dur="500"/>
                                        <p:tgtEl>
                                          <p:spTgt spid="84"/>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dissolve">
                                      <p:cBhvr>
                                        <p:cTn id="70" dur="500"/>
                                        <p:tgtEl>
                                          <p:spTgt spid="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wipe(left)">
                                      <p:cBhvr>
                                        <p:cTn id="75" dur="500"/>
                                        <p:tgtEl>
                                          <p:spTgt spid="10"/>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wipe(left)">
                                      <p:cBhvr>
                                        <p:cTn id="79" dur="500"/>
                                        <p:tgtEl>
                                          <p:spTgt spid="116"/>
                                        </p:tgtEl>
                                      </p:cBhvr>
                                    </p:animEffect>
                                  </p:childTnLst>
                                </p:cTn>
                              </p:par>
                            </p:childTnLst>
                          </p:cTn>
                        </p:par>
                        <p:par>
                          <p:cTn id="80" fill="hold">
                            <p:stCondLst>
                              <p:cond delay="1000"/>
                            </p:stCondLst>
                            <p:childTnLst>
                              <p:par>
                                <p:cTn id="81" presetID="22" presetClass="entr" presetSubtype="8" fill="hold" grpId="0" nodeType="afterEffect">
                                  <p:stCondLst>
                                    <p:cond delay="0"/>
                                  </p:stCondLst>
                                  <p:childTnLst>
                                    <p:set>
                                      <p:cBhvr>
                                        <p:cTn id="82" dur="1" fill="hold">
                                          <p:stCondLst>
                                            <p:cond delay="0"/>
                                          </p:stCondLst>
                                        </p:cTn>
                                        <p:tgtEl>
                                          <p:spTgt spid="132"/>
                                        </p:tgtEl>
                                        <p:attrNameLst>
                                          <p:attrName>style.visibility</p:attrName>
                                        </p:attrNameLst>
                                      </p:cBhvr>
                                      <p:to>
                                        <p:strVal val="visible"/>
                                      </p:to>
                                    </p:set>
                                    <p:animEffect transition="in" filter="wipe(left)">
                                      <p:cBhvr>
                                        <p:cTn id="83" dur="500"/>
                                        <p:tgtEl>
                                          <p:spTgt spid="132"/>
                                        </p:tgtEl>
                                      </p:cBhvr>
                                    </p:animEffect>
                                  </p:childTnLst>
                                </p:cTn>
                              </p:par>
                            </p:childTnLst>
                          </p:cTn>
                        </p:par>
                        <p:par>
                          <p:cTn id="84" fill="hold">
                            <p:stCondLst>
                              <p:cond delay="1500"/>
                            </p:stCondLst>
                            <p:childTnLst>
                              <p:par>
                                <p:cTn id="85" presetID="9" presetClass="entr" presetSubtype="0" fill="hold" grpId="0" nodeType="after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dissolve">
                                      <p:cBhvr>
                                        <p:cTn id="87" dur="500"/>
                                        <p:tgtEl>
                                          <p:spTgt spid="87"/>
                                        </p:tgtEl>
                                      </p:cBhvr>
                                    </p:animEffect>
                                  </p:childTnLst>
                                </p:cTn>
                              </p:par>
                            </p:childTnLst>
                          </p:cTn>
                        </p:par>
                        <p:par>
                          <p:cTn id="88" fill="hold">
                            <p:stCondLst>
                              <p:cond delay="2000"/>
                            </p:stCondLst>
                            <p:childTnLst>
                              <p:par>
                                <p:cTn id="89" presetID="22" presetClass="entr" presetSubtype="2" fill="hold" grpId="0" nodeType="afterEffect">
                                  <p:stCondLst>
                                    <p:cond delay="0"/>
                                  </p:stCondLst>
                                  <p:childTnLst>
                                    <p:set>
                                      <p:cBhvr>
                                        <p:cTn id="90" dur="1" fill="hold">
                                          <p:stCondLst>
                                            <p:cond delay="0"/>
                                          </p:stCondLst>
                                        </p:cTn>
                                        <p:tgtEl>
                                          <p:spTgt spid="172"/>
                                        </p:tgtEl>
                                        <p:attrNameLst>
                                          <p:attrName>style.visibility</p:attrName>
                                        </p:attrNameLst>
                                      </p:cBhvr>
                                      <p:to>
                                        <p:strVal val="visible"/>
                                      </p:to>
                                    </p:set>
                                    <p:animEffect transition="in" filter="wipe(right)">
                                      <p:cBhvr>
                                        <p:cTn id="91" dur="500"/>
                                        <p:tgtEl>
                                          <p:spTgt spid="172"/>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grpId="0" nodeType="clickEffect">
                                  <p:stCondLst>
                                    <p:cond delay="0"/>
                                  </p:stCondLst>
                                  <p:childTnLst>
                                    <p:set>
                                      <p:cBhvr>
                                        <p:cTn id="95" dur="1" fill="hold">
                                          <p:stCondLst>
                                            <p:cond delay="0"/>
                                          </p:stCondLst>
                                        </p:cTn>
                                        <p:tgtEl>
                                          <p:spTgt spid="88"/>
                                        </p:tgtEl>
                                        <p:attrNameLst>
                                          <p:attrName>style.visibility</p:attrName>
                                        </p:attrNameLst>
                                      </p:cBhvr>
                                      <p:to>
                                        <p:strVal val="visible"/>
                                      </p:to>
                                    </p:set>
                                    <p:animEffect transition="in" filter="dissolve">
                                      <p:cBhvr>
                                        <p:cTn id="9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6" grpId="0"/>
      <p:bldP spid="121" grpId="0" animBg="1"/>
      <p:bldP spid="124" grpId="0" animBg="1"/>
      <p:bldP spid="125" grpId="0" animBg="1"/>
      <p:bldP spid="126" grpId="0" animBg="1"/>
      <p:bldP spid="127" grpId="0" animBg="1"/>
      <p:bldP spid="132" grpId="0" animBg="1"/>
      <p:bldP spid="172" grpId="0" animBg="1"/>
      <p:bldP spid="83" grpId="0"/>
      <p:bldP spid="84" grpId="0"/>
      <p:bldP spid="85" grpId="0"/>
      <p:bldP spid="86" grpId="0"/>
      <p:bldP spid="87" grpId="0"/>
      <p:bldP spid="8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2" name="Slide Number Placeholder 2">
            <a:extLst>
              <a:ext uri="{FF2B5EF4-FFF2-40B4-BE49-F238E27FC236}">
                <a16:creationId xmlns:a16="http://schemas.microsoft.com/office/drawing/2014/main" id="{0E39ABAA-753D-794D-9119-FEAB296BBB0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76</a:t>
            </a:fld>
            <a:endParaRPr lang="en-US" dirty="0"/>
          </a:p>
        </p:txBody>
      </p:sp>
    </p:spTree>
    <p:extLst>
      <p:ext uri="{BB962C8B-B14F-4D97-AF65-F5344CB8AC3E}">
        <p14:creationId xmlns:p14="http://schemas.microsoft.com/office/powerpoint/2010/main" val="269008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34"/>
                                        </p:tgtEl>
                                        <p:attrNameLst>
                                          <p:attrName>style.visibility</p:attrName>
                                        </p:attrNameLst>
                                      </p:cBhvr>
                                      <p:to>
                                        <p:strVal val="visible"/>
                                      </p:to>
                                    </p:set>
                                    <p:animEffect transition="in" filter="dissolve">
                                      <p:cBhvr>
                                        <p:cTn id="22" dur="500"/>
                                        <p:tgtEl>
                                          <p:spTgt spid="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71"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sp>
        <p:nvSpPr>
          <p:cNvPr id="71" name="Rectangle 124">
            <a:extLst>
              <a:ext uri="{FF2B5EF4-FFF2-40B4-BE49-F238E27FC236}">
                <a16:creationId xmlns:a16="http://schemas.microsoft.com/office/drawing/2014/main" id="{D782CDAA-0416-784F-B3B4-73D20461E8E6}"/>
              </a:ext>
            </a:extLst>
          </p:cNvPr>
          <p:cNvSpPr>
            <a:spLocks noChangeArrowheads="1"/>
          </p:cNvSpPr>
          <p:nvPr/>
        </p:nvSpPr>
        <p:spPr bwMode="auto">
          <a:xfrm>
            <a:off x="1004797" y="3949577"/>
            <a:ext cx="5038193" cy="2358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0000"/>
              </a:lnSpc>
              <a:spcBef>
                <a:spcPct val="20000"/>
              </a:spcBef>
              <a:spcAft>
                <a:spcPts val="0"/>
              </a:spcAft>
              <a:buClr>
                <a:srgbClr val="000099"/>
              </a:buClr>
              <a:buSzPct val="65000"/>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0000"/>
              </a:lnSpc>
              <a:spcBef>
                <a:spcPct val="20000"/>
              </a:spcBef>
              <a:spcAft>
                <a:spcPts val="0"/>
              </a:spcAft>
              <a:buClr>
                <a:srgbClr val="000099"/>
              </a:buClr>
              <a:buSzPct val="65000"/>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what relationship is needed between sequence # size and window size to avoid problem in scenario (b)?</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 name="Group 9">
            <a:extLst>
              <a:ext uri="{FF2B5EF4-FFF2-40B4-BE49-F238E27FC236}">
                <a16:creationId xmlns:a16="http://schemas.microsoft.com/office/drawing/2014/main" id="{736268CD-290F-C649-A065-0503FC9197DB}"/>
              </a:ext>
            </a:extLst>
          </p:cNvPr>
          <p:cNvGrpSpPr/>
          <p:nvPr/>
        </p:nvGrpSpPr>
        <p:grpSpPr>
          <a:xfrm>
            <a:off x="6612895" y="981529"/>
            <a:ext cx="2769497" cy="5564188"/>
            <a:chOff x="6612895" y="981529"/>
            <a:chExt cx="2769497" cy="5564188"/>
          </a:xfrm>
        </p:grpSpPr>
        <p:sp>
          <p:nvSpPr>
            <p:cNvPr id="9" name="Rectangle 8">
              <a:extLst>
                <a:ext uri="{FF2B5EF4-FFF2-40B4-BE49-F238E27FC236}">
                  <a16:creationId xmlns:a16="http://schemas.microsoft.com/office/drawing/2014/main" id="{82772DC8-1267-2046-8CD5-6C8C299A5017}"/>
                </a:ext>
              </a:extLst>
            </p:cNvPr>
            <p:cNvSpPr/>
            <p:nvPr/>
          </p:nvSpPr>
          <p:spPr>
            <a:xfrm>
              <a:off x="6612895" y="981529"/>
              <a:ext cx="2463800" cy="5564188"/>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1" name="Group 122">
              <a:extLst>
                <a:ext uri="{FF2B5EF4-FFF2-40B4-BE49-F238E27FC236}">
                  <a16:creationId xmlns:a16="http://schemas.microsoft.com/office/drawing/2014/main" id="{E039FCAB-16C2-CA40-8F03-2E2D41DC3CF7}"/>
                </a:ext>
              </a:extLst>
            </p:cNvPr>
            <p:cNvGrpSpPr>
              <a:grpSpLocks/>
            </p:cNvGrpSpPr>
            <p:nvPr/>
          </p:nvGrpSpPr>
          <p:grpSpPr bwMode="auto">
            <a:xfrm>
              <a:off x="8864867" y="1005799"/>
              <a:ext cx="517525" cy="5278437"/>
              <a:chOff x="3821" y="550"/>
              <a:chExt cx="326" cy="3325"/>
            </a:xfrm>
          </p:grpSpPr>
          <p:pic>
            <p:nvPicPr>
              <p:cNvPr id="382" name="Picture 5" descr="curtain">
                <a:extLst>
                  <a:ext uri="{FF2B5EF4-FFF2-40B4-BE49-F238E27FC236}">
                    <a16:creationId xmlns:a16="http://schemas.microsoft.com/office/drawing/2014/main" id="{403F5413-B503-FE4C-9AC1-492926543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 y="550"/>
                <a:ext cx="284" cy="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3" name="Picture 111" descr="curtain">
                <a:extLst>
                  <a:ext uri="{FF2B5EF4-FFF2-40B4-BE49-F238E27FC236}">
                    <a16:creationId xmlns:a16="http://schemas.microsoft.com/office/drawing/2014/main" id="{21203F3F-D4DD-E848-A9F4-2C0EDDF31B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 y="2564"/>
                <a:ext cx="326"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80" name="Text Box 121">
            <a:extLst>
              <a:ext uri="{FF2B5EF4-FFF2-40B4-BE49-F238E27FC236}">
                <a16:creationId xmlns:a16="http://schemas.microsoft.com/office/drawing/2014/main" id="{1D394A1F-BD9E-ED47-964B-579F38672782}"/>
              </a:ext>
            </a:extLst>
          </p:cNvPr>
          <p:cNvSpPr txBox="1">
            <a:spLocks noChangeArrowheads="1"/>
          </p:cNvSpPr>
          <p:nvPr/>
        </p:nvSpPr>
        <p:spPr bwMode="auto">
          <a:xfrm>
            <a:off x="6811617" y="2358260"/>
            <a:ext cx="2107096" cy="230832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can’</a:t>
            </a:r>
            <a:r>
              <a:rPr kumimoji="0" lang="en-US" altLang="ja-JP"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see sender side</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behavior identical in both cases!</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something’</a:t>
            </a:r>
            <a:r>
              <a:rPr kumimoji="0" lang="en-US" altLang="ja-JP"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 (very) wrong!</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89" name="Slide Number Placeholder 2">
            <a:extLst>
              <a:ext uri="{FF2B5EF4-FFF2-40B4-BE49-F238E27FC236}">
                <a16:creationId xmlns:a16="http://schemas.microsoft.com/office/drawing/2014/main" id="{0AA9808B-5BBB-4C4D-B51B-5BA930FBB93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77</a:t>
            </a:fld>
            <a:endParaRPr lang="en-US" dirty="0"/>
          </a:p>
        </p:txBody>
      </p:sp>
    </p:spTree>
    <p:extLst>
      <p:ext uri="{BB962C8B-B14F-4D97-AF65-F5344CB8AC3E}">
        <p14:creationId xmlns:p14="http://schemas.microsoft.com/office/powerpoint/2010/main" val="226146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dissolve">
                                      <p:cBhvr>
                                        <p:cTn id="7" dur="500"/>
                                        <p:tgtEl>
                                          <p:spTgt spid="380"/>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80"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Font typeface="Arial"/>
              <a:buChar char="•"/>
              <a:defRPr/>
            </a:pPr>
            <a:r>
              <a:rPr lang="en-US" dirty="0"/>
              <a:t>segment structure</a:t>
            </a:r>
          </a:p>
          <a:p>
            <a:pPr marL="746125" lvl="1" indent="-288925">
              <a:buFont typeface="Arial"/>
              <a:buChar char="•"/>
              <a:defRPr/>
            </a:pPr>
            <a:r>
              <a:rPr lang="en-US" dirty="0"/>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a:t>Transport Layer: 3-</a:t>
            </a:r>
            <a:fld id="{C4204591-24BD-A542-B9D5-F8D8A88D2FEE}" type="slidenum">
              <a:rPr lang="en-US" smtClean="0"/>
              <a:pPr/>
              <a:t>78</a:t>
            </a:fld>
            <a:endParaRPr lang="en-US" dirty="0"/>
          </a:p>
        </p:txBody>
      </p:sp>
      <p:pic>
        <p:nvPicPr>
          <p:cNvPr id="6" name="Picture 5">
            <a:extLst>
              <a:ext uri="{FF2B5EF4-FFF2-40B4-BE49-F238E27FC236}">
                <a16:creationId xmlns:a16="http://schemas.microsoft.com/office/drawing/2014/main" id="{BC34935B-A6B2-0C48-9638-656FA430E71C}"/>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132716274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overview  </a:t>
            </a:r>
            <a:r>
              <a:rPr lang="en-US" sz="3200" b="0" dirty="0"/>
              <a:t>RFCs: 793,1122, 2018, 5681, 7323</a:t>
            </a:r>
            <a:endParaRPr lang="en-US" sz="4400" b="0" dirty="0"/>
          </a:p>
        </p:txBody>
      </p:sp>
      <p:sp>
        <p:nvSpPr>
          <p:cNvPr id="70" name="Rectangle 3">
            <a:extLst>
              <a:ext uri="{FF2B5EF4-FFF2-40B4-BE49-F238E27FC236}">
                <a16:creationId xmlns:a16="http://schemas.microsoft.com/office/drawing/2014/main" id="{BE7365D6-3297-0A41-9B2B-91B801F95815}"/>
              </a:ext>
            </a:extLst>
          </p:cNvPr>
          <p:cNvSpPr txBox="1">
            <a:spLocks noChangeArrowheads="1"/>
          </p:cNvSpPr>
          <p:nvPr/>
        </p:nvSpPr>
        <p:spPr>
          <a:xfrm>
            <a:off x="5949863" y="1322613"/>
            <a:ext cx="6012953" cy="55353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cumulative ACKs</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pipelining:</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congestion and flow control set window size</a:t>
            </a:r>
            <a:endPar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connection-oriented: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handshaking (exchange of control messages) initializes sender, receiver state before data exchange</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flow controlled:</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will not overwhelm receiver</a:t>
            </a:r>
          </a:p>
        </p:txBody>
      </p:sp>
      <p:sp>
        <p:nvSpPr>
          <p:cNvPr id="71" name="Rectangle 4">
            <a:extLst>
              <a:ext uri="{FF2B5EF4-FFF2-40B4-BE49-F238E27FC236}">
                <a16:creationId xmlns:a16="http://schemas.microsoft.com/office/drawing/2014/main" id="{B36C086D-3E3E-F04F-BB50-EE7FE6F1A87A}"/>
              </a:ext>
            </a:extLst>
          </p:cNvPr>
          <p:cNvSpPr txBox="1">
            <a:spLocks noChangeArrowheads="1"/>
          </p:cNvSpPr>
          <p:nvPr/>
        </p:nvSpPr>
        <p:spPr>
          <a:xfrm>
            <a:off x="687960" y="1322613"/>
            <a:ext cx="538298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point-to-point</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 sender, one receiver</a:t>
            </a:r>
            <a:r>
              <a:rPr kumimoji="0" lang="en-US" altLang="en-US" sz="28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reliable, in-order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byte steam:</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message boundaries"</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a:ea typeface="+mn-ea"/>
                <a:cs typeface="+mn-cs"/>
              </a:rPr>
              <a:t>full duplex data:</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bi-directional data flow in same connection</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MSS: maximum segment size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D9F10C56-26D5-5C45-B097-EE8A4653997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79</a:t>
            </a:fld>
            <a:endParaRPr lang="en-US" dirty="0"/>
          </a:p>
        </p:txBody>
      </p:sp>
    </p:spTree>
    <p:extLst>
      <p:ext uri="{BB962C8B-B14F-4D97-AF65-F5344CB8AC3E}">
        <p14:creationId xmlns:p14="http://schemas.microsoft.com/office/powerpoint/2010/main" val="15559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dissolve">
                                      <p:cBhvr>
                                        <p:cTn id="7"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02" name="Rectangle 101">
            <a:extLst>
              <a:ext uri="{FF2B5EF4-FFF2-40B4-BE49-F238E27FC236}">
                <a16:creationId xmlns:a16="http://schemas.microsoft.com/office/drawing/2014/main" id="{6480FBEB-6DAE-6343-96A8-03D66CDE01DB}"/>
              </a:ext>
            </a:extLst>
          </p:cNvPr>
          <p:cNvSpPr/>
          <p:nvPr/>
        </p:nvSpPr>
        <p:spPr>
          <a:xfrm>
            <a:off x="8043548" y="2078287"/>
            <a:ext cx="2443011"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425009" y="1191386"/>
            <a:ext cx="3666301" cy="445990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84" name="Group 149">
            <a:extLst>
              <a:ext uri="{FF2B5EF4-FFF2-40B4-BE49-F238E27FC236}">
                <a16:creationId xmlns:a16="http://schemas.microsoft.com/office/drawing/2014/main" id="{63E54651-4A95-3749-9095-CA7015203D88}"/>
              </a:ext>
            </a:extLst>
          </p:cNvPr>
          <p:cNvGrpSpPr>
            <a:grpSpLocks/>
          </p:cNvGrpSpPr>
          <p:nvPr/>
        </p:nvGrpSpPr>
        <p:grpSpPr bwMode="auto">
          <a:xfrm>
            <a:off x="2462207" y="2756023"/>
            <a:ext cx="412750" cy="158750"/>
            <a:chOff x="1287" y="2524"/>
            <a:chExt cx="260" cy="100"/>
          </a:xfrm>
        </p:grpSpPr>
        <p:sp>
          <p:nvSpPr>
            <p:cNvPr id="185" name="Rectangle 73">
              <a:extLst>
                <a:ext uri="{FF2B5EF4-FFF2-40B4-BE49-F238E27FC236}">
                  <a16:creationId xmlns:a16="http://schemas.microsoft.com/office/drawing/2014/main" id="{280DAB38-0E9E-F34F-8F9A-9367D3F327F8}"/>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74">
              <a:extLst>
                <a:ext uri="{FF2B5EF4-FFF2-40B4-BE49-F238E27FC236}">
                  <a16:creationId xmlns:a16="http://schemas.microsoft.com/office/drawing/2014/main" id="{B4B3D106-96DD-1043-A6B0-160355FE6132}"/>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Rectangle 75">
              <a:extLst>
                <a:ext uri="{FF2B5EF4-FFF2-40B4-BE49-F238E27FC236}">
                  <a16:creationId xmlns:a16="http://schemas.microsoft.com/office/drawing/2014/main" id="{C5BB7FFA-9E81-524A-AFF4-0278B5CB8669}"/>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Rectangle 129">
              <a:extLst>
                <a:ext uri="{FF2B5EF4-FFF2-40B4-BE49-F238E27FC236}">
                  <a16:creationId xmlns:a16="http://schemas.microsoft.com/office/drawing/2014/main" id="{25DAD60B-59D9-D343-8677-62E63FE488CE}"/>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TextBox 188">
            <a:extLst>
              <a:ext uri="{FF2B5EF4-FFF2-40B4-BE49-F238E27FC236}">
                <a16:creationId xmlns:a16="http://schemas.microsoft.com/office/drawing/2014/main" id="{5F1D59D2-8EB3-004A-9300-4BC4758C645B}"/>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Receiver: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190" name="Group 189">
            <a:extLst>
              <a:ext uri="{FF2B5EF4-FFF2-40B4-BE49-F238E27FC236}">
                <a16:creationId xmlns:a16="http://schemas.microsoft.com/office/drawing/2014/main" id="{0695A34D-8B86-1543-9A29-0310FB2B9383}"/>
              </a:ext>
            </a:extLst>
          </p:cNvPr>
          <p:cNvGrpSpPr/>
          <p:nvPr/>
        </p:nvGrpSpPr>
        <p:grpSpPr>
          <a:xfrm>
            <a:off x="2355694" y="3088859"/>
            <a:ext cx="1259074" cy="369332"/>
            <a:chOff x="8934916" y="2775692"/>
            <a:chExt cx="1259074" cy="369332"/>
          </a:xfrm>
        </p:grpSpPr>
        <p:sp>
          <p:nvSpPr>
            <p:cNvPr id="191" name="Rectangle 190">
              <a:extLst>
                <a:ext uri="{FF2B5EF4-FFF2-40B4-BE49-F238E27FC236}">
                  <a16:creationId xmlns:a16="http://schemas.microsoft.com/office/drawing/2014/main" id="{91656D58-2006-444D-9DF3-929C2C3A9462}"/>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2" name="TextBox 191">
              <a:extLst>
                <a:ext uri="{FF2B5EF4-FFF2-40B4-BE49-F238E27FC236}">
                  <a16:creationId xmlns:a16="http://schemas.microsoft.com/office/drawing/2014/main" id="{EEC242EC-76E3-8842-966A-909D1964B0B8}"/>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193" name="TextBox 192">
            <a:extLst>
              <a:ext uri="{FF2B5EF4-FFF2-40B4-BE49-F238E27FC236}">
                <a16:creationId xmlns:a16="http://schemas.microsoft.com/office/drawing/2014/main" id="{146FAE95-BF64-744E-B6D7-85AE3120C980}"/>
              </a:ext>
            </a:extLst>
          </p:cNvPr>
          <p:cNvSpPr txBox="1"/>
          <p:nvPr/>
        </p:nvSpPr>
        <p:spPr>
          <a:xfrm>
            <a:off x="4391041" y="312590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194" name="TextBox 193">
            <a:extLst>
              <a:ext uri="{FF2B5EF4-FFF2-40B4-BE49-F238E27FC236}">
                <a16:creationId xmlns:a16="http://schemas.microsoft.com/office/drawing/2014/main" id="{1845376D-0F8D-7E40-9089-6FAE4370FEA0}"/>
              </a:ext>
            </a:extLst>
          </p:cNvPr>
          <p:cNvSpPr txBox="1"/>
          <p:nvPr/>
        </p:nvSpPr>
        <p:spPr>
          <a:xfrm>
            <a:off x="4389103" y="2734423"/>
            <a:ext cx="3825456" cy="409023"/>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header values</a:t>
            </a:r>
          </a:p>
        </p:txBody>
      </p:sp>
      <p:sp>
        <p:nvSpPr>
          <p:cNvPr id="195" name="TextBox 194">
            <a:extLst>
              <a:ext uri="{FF2B5EF4-FFF2-40B4-BE49-F238E27FC236}">
                <a16:creationId xmlns:a16="http://schemas.microsoft.com/office/drawing/2014/main" id="{9BFC24B6-C127-6F4C-BCDC-A8E792032914}"/>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196" name="Group 195">
            <a:extLst>
              <a:ext uri="{FF2B5EF4-FFF2-40B4-BE49-F238E27FC236}">
                <a16:creationId xmlns:a16="http://schemas.microsoft.com/office/drawing/2014/main" id="{48B83E4F-9A85-E449-9928-9D59A14EC074}"/>
              </a:ext>
            </a:extLst>
          </p:cNvPr>
          <p:cNvGrpSpPr/>
          <p:nvPr/>
        </p:nvGrpSpPr>
        <p:grpSpPr>
          <a:xfrm>
            <a:off x="1745737" y="4814948"/>
            <a:ext cx="1818022" cy="369332"/>
            <a:chOff x="7863122" y="5632673"/>
            <a:chExt cx="1818022" cy="369332"/>
          </a:xfrm>
        </p:grpSpPr>
        <p:grpSp>
          <p:nvGrpSpPr>
            <p:cNvPr id="197" name="Group 196">
              <a:extLst>
                <a:ext uri="{FF2B5EF4-FFF2-40B4-BE49-F238E27FC236}">
                  <a16:creationId xmlns:a16="http://schemas.microsoft.com/office/drawing/2014/main" id="{FD92661A-D54F-D249-95ED-0FF27E685E68}"/>
                </a:ext>
              </a:extLst>
            </p:cNvPr>
            <p:cNvGrpSpPr/>
            <p:nvPr/>
          </p:nvGrpSpPr>
          <p:grpSpPr>
            <a:xfrm>
              <a:off x="7863122" y="5638955"/>
              <a:ext cx="1259074" cy="338554"/>
              <a:chOff x="8964789" y="2648929"/>
              <a:chExt cx="1259074" cy="338554"/>
            </a:xfrm>
          </p:grpSpPr>
          <p:sp>
            <p:nvSpPr>
              <p:cNvPr id="201" name="Rectangle 200">
                <a:extLst>
                  <a:ext uri="{FF2B5EF4-FFF2-40B4-BE49-F238E27FC236}">
                    <a16:creationId xmlns:a16="http://schemas.microsoft.com/office/drawing/2014/main" id="{9FB9B2F8-7A2C-4D4A-9815-0AC06BE1D516}"/>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2" name="TextBox 201">
                <a:extLst>
                  <a:ext uri="{FF2B5EF4-FFF2-40B4-BE49-F238E27FC236}">
                    <a16:creationId xmlns:a16="http://schemas.microsoft.com/office/drawing/2014/main" id="{1C19CB13-59AD-3E40-AC4C-CF25CFC27E46}"/>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98" name="Group 197">
              <a:extLst>
                <a:ext uri="{FF2B5EF4-FFF2-40B4-BE49-F238E27FC236}">
                  <a16:creationId xmlns:a16="http://schemas.microsoft.com/office/drawing/2014/main" id="{69964EF5-DAF4-5A49-B8EB-E8A5D01CEAE7}"/>
                </a:ext>
              </a:extLst>
            </p:cNvPr>
            <p:cNvGrpSpPr/>
            <p:nvPr/>
          </p:nvGrpSpPr>
          <p:grpSpPr>
            <a:xfrm>
              <a:off x="8422070" y="5632673"/>
              <a:ext cx="1259074" cy="369332"/>
              <a:chOff x="8934916" y="2778923"/>
              <a:chExt cx="1259074" cy="369332"/>
            </a:xfrm>
          </p:grpSpPr>
          <p:sp>
            <p:nvSpPr>
              <p:cNvPr id="199" name="Rectangle 198">
                <a:extLst>
                  <a:ext uri="{FF2B5EF4-FFF2-40B4-BE49-F238E27FC236}">
                    <a16:creationId xmlns:a16="http://schemas.microsoft.com/office/drawing/2014/main" id="{1663F7BA-0DF3-D94B-9C74-3E86A6732DD0}"/>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0" name="TextBox 199">
                <a:extLst>
                  <a:ext uri="{FF2B5EF4-FFF2-40B4-BE49-F238E27FC236}">
                    <a16:creationId xmlns:a16="http://schemas.microsoft.com/office/drawing/2014/main" id="{9FB939F0-C8E1-9645-8997-AFBC0BF0005F}"/>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203" name="TextBox 202">
            <a:extLst>
              <a:ext uri="{FF2B5EF4-FFF2-40B4-BE49-F238E27FC236}">
                <a16:creationId xmlns:a16="http://schemas.microsoft.com/office/drawing/2014/main" id="{192B5ECF-BCF6-FB4F-96CB-B48F1BD83E0B}"/>
              </a:ext>
            </a:extLst>
          </p:cNvPr>
          <p:cNvSpPr txBox="1"/>
          <p:nvPr/>
        </p:nvSpPr>
        <p:spPr>
          <a:xfrm>
            <a:off x="4395862" y="380972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204" name="Oval 203">
            <a:extLst>
              <a:ext uri="{FF2B5EF4-FFF2-40B4-BE49-F238E27FC236}">
                <a16:creationId xmlns:a16="http://schemas.microsoft.com/office/drawing/2014/main" id="{6282913C-E44E-4C40-ADB1-A9BB2BFBFFD7}"/>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5" name="Slide Number Placeholder 2">
            <a:extLst>
              <a:ext uri="{FF2B5EF4-FFF2-40B4-BE49-F238E27FC236}">
                <a16:creationId xmlns:a16="http://schemas.microsoft.com/office/drawing/2014/main" id="{00325223-4816-0640-A30C-AB4803E0CEA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8</a:t>
            </a:fld>
            <a:endParaRPr lang="en-US" dirty="0"/>
          </a:p>
        </p:txBody>
      </p:sp>
    </p:spTree>
    <p:extLst>
      <p:ext uri="{BB962C8B-B14F-4D97-AF65-F5344CB8AC3E}">
        <p14:creationId xmlns:p14="http://schemas.microsoft.com/office/powerpoint/2010/main" val="337050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79167E-6 2.96296E-6 L 0.00039 -0.24931 " pathEditMode="relative" rAng="0" ptsTypes="AA">
                                      <p:cBhvr>
                                        <p:cTn id="6" dur="2000" fill="hold"/>
                                        <p:tgtEl>
                                          <p:spTgt spid="196"/>
                                        </p:tgtEl>
                                        <p:attrNameLst>
                                          <p:attrName>ppt_x</p:attrName>
                                          <p:attrName>ppt_y</p:attrName>
                                        </p:attrNameLst>
                                      </p:cBhvr>
                                      <p:rCtr x="443" y="-12870"/>
                                    </p:animMotion>
                                  </p:childTnLst>
                                </p:cTn>
                              </p:par>
                              <p:par>
                                <p:cTn id="7" presetID="9" presetClass="entr" presetSubtype="0" fill="hold" grpId="0" nodeType="withEffect">
                                  <p:stCondLst>
                                    <p:cond delay="0"/>
                                  </p:stCondLst>
                                  <p:childTnLst>
                                    <p:set>
                                      <p:cBhvr>
                                        <p:cTn id="8" dur="1" fill="hold">
                                          <p:stCondLst>
                                            <p:cond delay="0"/>
                                          </p:stCondLst>
                                        </p:cTn>
                                        <p:tgtEl>
                                          <p:spTgt spid="195"/>
                                        </p:tgtEl>
                                        <p:attrNameLst>
                                          <p:attrName>style.visibility</p:attrName>
                                        </p:attrNameLst>
                                      </p:cBhvr>
                                      <p:to>
                                        <p:strVal val="visible"/>
                                      </p:to>
                                    </p:set>
                                    <p:animEffect transition="in" filter="dissolve">
                                      <p:cBhvr>
                                        <p:cTn id="9" dur="500"/>
                                        <p:tgtEl>
                                          <p:spTgt spid="195"/>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204"/>
                                        </p:tgtEl>
                                        <p:attrNameLst>
                                          <p:attrName>style.visibility</p:attrName>
                                        </p:attrNameLst>
                                      </p:cBhvr>
                                      <p:to>
                                        <p:strVal val="visible"/>
                                      </p:to>
                                    </p:set>
                                    <p:animEffect transition="in" filter="dissolve">
                                      <p:cBhvr>
                                        <p:cTn id="14" dur="500"/>
                                        <p:tgtEl>
                                          <p:spTgt spid="204"/>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194"/>
                                        </p:tgtEl>
                                        <p:attrNameLst>
                                          <p:attrName>style.visibility</p:attrName>
                                        </p:attrNameLst>
                                      </p:cBhvr>
                                      <p:to>
                                        <p:strVal val="visible"/>
                                      </p:to>
                                    </p:set>
                                    <p:animEffect transition="in" filter="dissolve">
                                      <p:cBhvr>
                                        <p:cTn id="17" dur="500"/>
                                        <p:tgtEl>
                                          <p:spTgt spid="19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196"/>
                                        </p:tgtEl>
                                      </p:cBhvr>
                                    </p:animEffect>
                                    <p:set>
                                      <p:cBhvr>
                                        <p:cTn id="22" dur="1" fill="hold">
                                          <p:stCondLst>
                                            <p:cond delay="499"/>
                                          </p:stCondLst>
                                        </p:cTn>
                                        <p:tgtEl>
                                          <p:spTgt spid="196"/>
                                        </p:tgtEl>
                                        <p:attrNameLst>
                                          <p:attrName>style.visibility</p:attrName>
                                        </p:attrNameLst>
                                      </p:cBhvr>
                                      <p:to>
                                        <p:strVal val="hidden"/>
                                      </p:to>
                                    </p:set>
                                  </p:childTnLst>
                                </p:cTn>
                              </p:par>
                              <p:par>
                                <p:cTn id="23" presetID="9" presetClass="exit" presetSubtype="0" fill="hold" grpId="1" nodeType="withEffect">
                                  <p:stCondLst>
                                    <p:cond delay="0"/>
                                  </p:stCondLst>
                                  <p:childTnLst>
                                    <p:animEffect transition="out" filter="dissolve">
                                      <p:cBhvr>
                                        <p:cTn id="24" dur="500"/>
                                        <p:tgtEl>
                                          <p:spTgt spid="204"/>
                                        </p:tgtEl>
                                      </p:cBhvr>
                                    </p:animEffect>
                                    <p:set>
                                      <p:cBhvr>
                                        <p:cTn id="25" dur="1" fill="hold">
                                          <p:stCondLst>
                                            <p:cond delay="499"/>
                                          </p:stCondLst>
                                        </p:cTn>
                                        <p:tgtEl>
                                          <p:spTgt spid="204"/>
                                        </p:tgtEl>
                                        <p:attrNameLst>
                                          <p:attrName>style.visibility</p:attrName>
                                        </p:attrNameLst>
                                      </p:cBhvr>
                                      <p:to>
                                        <p:strVal val="hidden"/>
                                      </p:to>
                                    </p:set>
                                  </p:childTnLst>
                                </p:cTn>
                              </p:par>
                              <p:par>
                                <p:cTn id="26" presetID="9" presetClass="entr" presetSubtype="0" fill="hold" nodeType="withEffect">
                                  <p:stCondLst>
                                    <p:cond delay="0"/>
                                  </p:stCondLst>
                                  <p:childTnLst>
                                    <p:set>
                                      <p:cBhvr>
                                        <p:cTn id="27" dur="1" fill="hold">
                                          <p:stCondLst>
                                            <p:cond delay="0"/>
                                          </p:stCondLst>
                                        </p:cTn>
                                        <p:tgtEl>
                                          <p:spTgt spid="190"/>
                                        </p:tgtEl>
                                        <p:attrNameLst>
                                          <p:attrName>style.visibility</p:attrName>
                                        </p:attrNameLst>
                                      </p:cBhvr>
                                      <p:to>
                                        <p:strVal val="visible"/>
                                      </p:to>
                                    </p:set>
                                    <p:animEffect transition="in" filter="dissolve">
                                      <p:cBhvr>
                                        <p:cTn id="28" dur="500"/>
                                        <p:tgtEl>
                                          <p:spTgt spid="19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93"/>
                                        </p:tgtEl>
                                        <p:attrNameLst>
                                          <p:attrName>style.visibility</p:attrName>
                                        </p:attrNameLst>
                                      </p:cBhvr>
                                      <p:to>
                                        <p:strVal val="visible"/>
                                      </p:to>
                                    </p:set>
                                    <p:animEffect transition="in" filter="dissolve">
                                      <p:cBhvr>
                                        <p:cTn id="31" dur="500"/>
                                        <p:tgtEl>
                                          <p:spTgt spid="193"/>
                                        </p:tgtEl>
                                      </p:cBhvr>
                                    </p:animEffect>
                                  </p:childTnLst>
                                </p:cTn>
                              </p:par>
                            </p:childTnLst>
                          </p:cTn>
                        </p:par>
                      </p:childTnLst>
                    </p:cTn>
                  </p:par>
                  <p:par>
                    <p:cTn id="32" fill="hold">
                      <p:stCondLst>
                        <p:cond delay="indefinite"/>
                      </p:stCondLst>
                      <p:childTnLst>
                        <p:par>
                          <p:cTn id="33" fill="hold">
                            <p:stCondLst>
                              <p:cond delay="0"/>
                            </p:stCondLst>
                            <p:childTnLst>
                              <p:par>
                                <p:cTn id="34" presetID="0" presetClass="path" presetSubtype="0" accel="50000" decel="50000" fill="hold" nodeType="clickEffect">
                                  <p:stCondLst>
                                    <p:cond delay="0"/>
                                  </p:stCondLst>
                                  <p:childTnLst>
                                    <p:animMotion origin="layout" path="M -1.66667E-6 -4.81481E-6 L 0.00013 -0.10763 " pathEditMode="relative" rAng="0" ptsTypes="AA">
                                      <p:cBhvr>
                                        <p:cTn id="35" dur="2000" fill="hold"/>
                                        <p:tgtEl>
                                          <p:spTgt spid="190"/>
                                        </p:tgtEl>
                                        <p:attrNameLst>
                                          <p:attrName>ppt_x</p:attrName>
                                          <p:attrName>ppt_y</p:attrName>
                                        </p:attrNameLst>
                                      </p:cBhvr>
                                      <p:rCtr x="0" y="-5394"/>
                                    </p:animMotion>
                                  </p:childTnLst>
                                </p:cTn>
                              </p:par>
                              <p:par>
                                <p:cTn id="36" presetID="9" presetClass="entr" presetSubtype="0" fill="hold" grpId="0" nodeType="withEffect">
                                  <p:stCondLst>
                                    <p:cond delay="0"/>
                                  </p:stCondLst>
                                  <p:childTnLst>
                                    <p:set>
                                      <p:cBhvr>
                                        <p:cTn id="37" dur="1" fill="hold">
                                          <p:stCondLst>
                                            <p:cond delay="0"/>
                                          </p:stCondLst>
                                        </p:cTn>
                                        <p:tgtEl>
                                          <p:spTgt spid="203"/>
                                        </p:tgtEl>
                                        <p:attrNameLst>
                                          <p:attrName>style.visibility</p:attrName>
                                        </p:attrNameLst>
                                      </p:cBhvr>
                                      <p:to>
                                        <p:strVal val="visible"/>
                                      </p:to>
                                    </p:set>
                                    <p:animEffect transition="in" filter="dissolve">
                                      <p:cBhvr>
                                        <p:cTn id="38"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P spid="194" grpId="0"/>
      <p:bldP spid="195" grpId="0"/>
      <p:bldP spid="203" grpId="0"/>
      <p:bldP spid="204" grpId="0" animBg="1"/>
      <p:bldP spid="204" grpId="1"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segment structure</a:t>
            </a:r>
            <a:endParaRPr lang="en-US" sz="4400" b="0" dirty="0"/>
          </a:p>
        </p:txBody>
      </p:sp>
      <p:sp>
        <p:nvSpPr>
          <p:cNvPr id="60" name="Rectangle 4">
            <a:extLst>
              <a:ext uri="{FF2B5EF4-FFF2-40B4-BE49-F238E27FC236}">
                <a16:creationId xmlns:a16="http://schemas.microsoft.com/office/drawing/2014/main" id="{1438C6A7-F9CB-854D-92BB-74AFAE175928}"/>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1" name="Rectangle 5">
            <a:extLst>
              <a:ext uri="{FF2B5EF4-FFF2-40B4-BE49-F238E27FC236}">
                <a16:creationId xmlns:a16="http://schemas.microsoft.com/office/drawing/2014/main" id="{21D47CEF-020C-9C44-AB75-DA719011CBEF}"/>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nvGrpSpPr>
          <p:cNvPr id="4" name="Group 3">
            <a:extLst>
              <a:ext uri="{FF2B5EF4-FFF2-40B4-BE49-F238E27FC236}">
                <a16:creationId xmlns:a16="http://schemas.microsoft.com/office/drawing/2014/main" id="{A0F66122-9E4A-7644-B40C-189BABEA3388}"/>
              </a:ext>
            </a:extLst>
          </p:cNvPr>
          <p:cNvGrpSpPr/>
          <p:nvPr/>
        </p:nvGrpSpPr>
        <p:grpSpPr>
          <a:xfrm>
            <a:off x="4495573" y="1661303"/>
            <a:ext cx="3450544" cy="401997"/>
            <a:chOff x="4495573" y="1661303"/>
            <a:chExt cx="3450544" cy="401997"/>
          </a:xfrm>
        </p:grpSpPr>
        <p:sp>
          <p:nvSpPr>
            <p:cNvPr id="62" name="Text Box 6">
              <a:extLst>
                <a:ext uri="{FF2B5EF4-FFF2-40B4-BE49-F238E27FC236}">
                  <a16:creationId xmlns:a16="http://schemas.microsoft.com/office/drawing/2014/main" id="{A183A89B-2122-E141-9DF3-203A60EFF295}"/>
                </a:ext>
              </a:extLst>
            </p:cNvPr>
            <p:cNvSpPr txBox="1">
              <a:spLocks noChangeArrowheads="1"/>
            </p:cNvSpPr>
            <p:nvPr/>
          </p:nvSpPr>
          <p:spPr bwMode="auto">
            <a:xfrm>
              <a:off x="4495573" y="1661303"/>
              <a:ext cx="1663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source port #</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63" name="Text Box 7">
              <a:extLst>
                <a:ext uri="{FF2B5EF4-FFF2-40B4-BE49-F238E27FC236}">
                  <a16:creationId xmlns:a16="http://schemas.microsoft.com/office/drawing/2014/main" id="{E52BAEBA-8AEA-B545-A35F-AEB6190843E5}"/>
                </a:ext>
              </a:extLst>
            </p:cNvPr>
            <p:cNvSpPr txBox="1">
              <a:spLocks noChangeArrowheads="1"/>
            </p:cNvSpPr>
            <p:nvPr/>
          </p:nvSpPr>
          <p:spPr bwMode="auto">
            <a:xfrm>
              <a:off x="6564992" y="1666425"/>
              <a:ext cx="1381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err="1">
                  <a:ln>
                    <a:noFill/>
                  </a:ln>
                  <a:solidFill>
                    <a:srgbClr val="000000"/>
                  </a:solidFill>
                  <a:effectLst/>
                  <a:uLnTx/>
                  <a:uFillTx/>
                  <a:latin typeface="Arial" charset="0"/>
                  <a:ea typeface="ＭＳ Ｐゴシック" charset="0"/>
                  <a:cs typeface="+mn-cs"/>
                </a:rPr>
                <a:t>dest</a:t>
              </a: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 port #</a:t>
              </a: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64" name="Line 8">
            <a:extLst>
              <a:ext uri="{FF2B5EF4-FFF2-40B4-BE49-F238E27FC236}">
                <a16:creationId xmlns:a16="http://schemas.microsoft.com/office/drawing/2014/main" id="{BDC40F37-DD1A-6848-AB76-2EA7683B9566}"/>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9">
            <a:extLst>
              <a:ext uri="{FF2B5EF4-FFF2-40B4-BE49-F238E27FC236}">
                <a16:creationId xmlns:a16="http://schemas.microsoft.com/office/drawing/2014/main" id="{92C91585-33BC-084B-A3CF-F5A7CD082B67}"/>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8552304C-19AC-C84B-842E-CBCC3EA9E153}"/>
              </a:ext>
            </a:extLst>
          </p:cNvPr>
          <p:cNvGrpSpPr/>
          <p:nvPr/>
        </p:nvGrpSpPr>
        <p:grpSpPr>
          <a:xfrm>
            <a:off x="4324123" y="1145724"/>
            <a:ext cx="3935412" cy="366713"/>
            <a:chOff x="4324123" y="1145724"/>
            <a:chExt cx="3935412" cy="366713"/>
          </a:xfrm>
        </p:grpSpPr>
        <p:sp>
          <p:nvSpPr>
            <p:cNvPr id="67" name="Text Box 11">
              <a:extLst>
                <a:ext uri="{FF2B5EF4-FFF2-40B4-BE49-F238E27FC236}">
                  <a16:creationId xmlns:a16="http://schemas.microsoft.com/office/drawing/2014/main" id="{D7A6E153-CAA2-2E43-9742-982E16926734}"/>
                </a:ext>
              </a:extLst>
            </p:cNvPr>
            <p:cNvSpPr txBox="1">
              <a:spLocks noChangeArrowheads="1"/>
            </p:cNvSpPr>
            <p:nvPr/>
          </p:nvSpPr>
          <p:spPr bwMode="auto">
            <a:xfrm>
              <a:off x="5832248" y="1145724"/>
              <a:ext cx="8572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32 bits</a:t>
              </a:r>
              <a:endParaRPr kumimoji="0" lang="en-US" sz="24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2">
              <a:extLst>
                <a:ext uri="{FF2B5EF4-FFF2-40B4-BE49-F238E27FC236}">
                  <a16:creationId xmlns:a16="http://schemas.microsoft.com/office/drawing/2014/main" id="{C28AE80D-AED7-BB43-AEEF-9A3E95D70A42}"/>
                </a:ext>
              </a:extLst>
            </p:cNvPr>
            <p:cNvSpPr>
              <a:spLocks noChangeShapeType="1"/>
            </p:cNvSpPr>
            <p:nvPr/>
          </p:nvSpPr>
          <p:spPr bwMode="auto">
            <a:xfrm>
              <a:off x="6832373" y="1391787"/>
              <a:ext cx="1427162"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3">
              <a:extLst>
                <a:ext uri="{FF2B5EF4-FFF2-40B4-BE49-F238E27FC236}">
                  <a16:creationId xmlns:a16="http://schemas.microsoft.com/office/drawing/2014/main" id="{0FE91D57-DF52-A948-8B79-BE2C69D24056}"/>
                </a:ext>
              </a:extLst>
            </p:cNvPr>
            <p:cNvSpPr>
              <a:spLocks noChangeShapeType="1"/>
            </p:cNvSpPr>
            <p:nvPr/>
          </p:nvSpPr>
          <p:spPr bwMode="auto">
            <a:xfrm rot="10800000">
              <a:off x="4324123" y="1402899"/>
              <a:ext cx="1341437"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Line 16">
            <a:extLst>
              <a:ext uri="{FF2B5EF4-FFF2-40B4-BE49-F238E27FC236}">
                <a16:creationId xmlns:a16="http://schemas.microsoft.com/office/drawing/2014/main" id="{ADBC9EF8-B51B-F249-8F7B-C16F5F07A21E}"/>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Line 18">
            <a:extLst>
              <a:ext uri="{FF2B5EF4-FFF2-40B4-BE49-F238E27FC236}">
                <a16:creationId xmlns:a16="http://schemas.microsoft.com/office/drawing/2014/main" id="{32231029-9349-864B-ABF1-0D56E55824BB}"/>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19">
            <a:extLst>
              <a:ext uri="{FF2B5EF4-FFF2-40B4-BE49-F238E27FC236}">
                <a16:creationId xmlns:a16="http://schemas.microsoft.com/office/drawing/2014/main" id="{F2503E28-C28E-B541-932B-7E2993655C9A}"/>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0">
            <a:extLst>
              <a:ext uri="{FF2B5EF4-FFF2-40B4-BE49-F238E27FC236}">
                <a16:creationId xmlns:a16="http://schemas.microsoft.com/office/drawing/2014/main" id="{10D5BEAE-CBC6-5040-B37E-6D12FC20E9CB}"/>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Line 21">
            <a:extLst>
              <a:ext uri="{FF2B5EF4-FFF2-40B4-BE49-F238E27FC236}">
                <a16:creationId xmlns:a16="http://schemas.microsoft.com/office/drawing/2014/main" id="{A186AEBD-F0F5-494B-9D24-09B9888787CD}"/>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29">
            <a:extLst>
              <a:ext uri="{FF2B5EF4-FFF2-40B4-BE49-F238E27FC236}">
                <a16:creationId xmlns:a16="http://schemas.microsoft.com/office/drawing/2014/main" id="{B0BB3064-7239-A344-B7D3-3350540CF7AA}"/>
              </a:ext>
            </a:extLst>
          </p:cNvPr>
          <p:cNvSpPr>
            <a:spLocks noChangeShapeType="1"/>
          </p:cNvSpPr>
          <p:nvPr/>
        </p:nvSpPr>
        <p:spPr bwMode="auto">
          <a:xfrm flipV="1">
            <a:off x="5668735" y="2814187"/>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8" name="Line 30">
            <a:extLst>
              <a:ext uri="{FF2B5EF4-FFF2-40B4-BE49-F238E27FC236}">
                <a16:creationId xmlns:a16="http://schemas.microsoft.com/office/drawing/2014/main" id="{22FDEDB0-0202-4C4C-9B34-FF72CC278D77}"/>
              </a:ext>
            </a:extLst>
          </p:cNvPr>
          <p:cNvSpPr>
            <a:spLocks noChangeShapeType="1"/>
          </p:cNvSpPr>
          <p:nvPr/>
        </p:nvSpPr>
        <p:spPr bwMode="auto">
          <a:xfrm flipV="1">
            <a:off x="5514748"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9" name="Line 31">
            <a:extLst>
              <a:ext uri="{FF2B5EF4-FFF2-40B4-BE49-F238E27FC236}">
                <a16:creationId xmlns:a16="http://schemas.microsoft.com/office/drawing/2014/main" id="{9AF172E8-0A6A-6644-BD77-F1EE190D4ADE}"/>
              </a:ext>
            </a:extLst>
          </p:cNvPr>
          <p:cNvSpPr>
            <a:spLocks noChangeShapeType="1"/>
          </p:cNvSpPr>
          <p:nvPr/>
        </p:nvSpPr>
        <p:spPr bwMode="auto">
          <a:xfrm flipV="1">
            <a:off x="5355998" y="2818949"/>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6" name="Text Box 38">
            <a:extLst>
              <a:ext uri="{FF2B5EF4-FFF2-40B4-BE49-F238E27FC236}">
                <a16:creationId xmlns:a16="http://schemas.microsoft.com/office/drawing/2014/main" id="{A4AA77C6-3CD5-F642-BD90-B898C462C724}"/>
              </a:ext>
            </a:extLst>
          </p:cNvPr>
          <p:cNvSpPr txBox="1">
            <a:spLocks noChangeArrowheads="1"/>
          </p:cNvSpPr>
          <p:nvPr/>
        </p:nvSpPr>
        <p:spPr bwMode="auto">
          <a:xfrm>
            <a:off x="4636966" y="2822952"/>
            <a:ext cx="482824"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not</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used</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7" name="Line 39">
            <a:extLst>
              <a:ext uri="{FF2B5EF4-FFF2-40B4-BE49-F238E27FC236}">
                <a16:creationId xmlns:a16="http://schemas.microsoft.com/office/drawing/2014/main" id="{356A6247-1FB1-3845-A2C5-956708DFFBCF}"/>
              </a:ext>
            </a:extLst>
          </p:cNvPr>
          <p:cNvSpPr>
            <a:spLocks noChangeShapeType="1"/>
          </p:cNvSpPr>
          <p:nvPr/>
        </p:nvSpPr>
        <p:spPr bwMode="auto">
          <a:xfrm flipV="1">
            <a:off x="4713766"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115" name="Group 114">
            <a:extLst>
              <a:ext uri="{FF2B5EF4-FFF2-40B4-BE49-F238E27FC236}">
                <a16:creationId xmlns:a16="http://schemas.microsoft.com/office/drawing/2014/main" id="{25F3ABB6-FC22-8E45-923B-C272F3E47C12}"/>
              </a:ext>
            </a:extLst>
          </p:cNvPr>
          <p:cNvGrpSpPr/>
          <p:nvPr/>
        </p:nvGrpSpPr>
        <p:grpSpPr>
          <a:xfrm>
            <a:off x="6405335" y="2817362"/>
            <a:ext cx="5252586" cy="731484"/>
            <a:chOff x="6405335" y="2817362"/>
            <a:chExt cx="5252586" cy="731484"/>
          </a:xfrm>
        </p:grpSpPr>
        <p:sp>
          <p:nvSpPr>
            <p:cNvPr id="80" name="Text Box 22">
              <a:extLst>
                <a:ext uri="{FF2B5EF4-FFF2-40B4-BE49-F238E27FC236}">
                  <a16:creationId xmlns:a16="http://schemas.microsoft.com/office/drawing/2014/main" id="{C121B465-E333-C34D-A9B1-4EC95AB29663}"/>
                </a:ext>
              </a:extLst>
            </p:cNvPr>
            <p:cNvSpPr txBox="1">
              <a:spLocks noChangeArrowheads="1"/>
            </p:cNvSpPr>
            <p:nvPr/>
          </p:nvSpPr>
          <p:spPr bwMode="auto">
            <a:xfrm>
              <a:off x="6405335" y="2817362"/>
              <a:ext cx="17462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107" name="Text Box 49">
              <a:extLst>
                <a:ext uri="{FF2B5EF4-FFF2-40B4-BE49-F238E27FC236}">
                  <a16:creationId xmlns:a16="http://schemas.microsoft.com/office/drawing/2014/main" id="{C1196D10-63E5-F146-A338-FB6B53C00F42}"/>
                </a:ext>
              </a:extLst>
            </p:cNvPr>
            <p:cNvSpPr txBox="1">
              <a:spLocks noChangeArrowheads="1"/>
            </p:cNvSpPr>
            <p:nvPr/>
          </p:nvSpPr>
          <p:spPr bwMode="auto">
            <a:xfrm>
              <a:off x="8724900" y="2847115"/>
              <a:ext cx="2933021"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1" name="Line 53">
              <a:extLst>
                <a:ext uri="{FF2B5EF4-FFF2-40B4-BE49-F238E27FC236}">
                  <a16:creationId xmlns:a16="http://schemas.microsoft.com/office/drawing/2014/main" id="{AF202832-D8A0-CC44-AEC9-474E90CA4102}"/>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9EBAA956-8E89-0A4A-A4BC-91B08D93CC59}"/>
              </a:ext>
            </a:extLst>
          </p:cNvPr>
          <p:cNvGrpSpPr/>
          <p:nvPr/>
        </p:nvGrpSpPr>
        <p:grpSpPr>
          <a:xfrm>
            <a:off x="4979760" y="1674436"/>
            <a:ext cx="7040433" cy="1034129"/>
            <a:chOff x="4979760" y="1674436"/>
            <a:chExt cx="7040433" cy="1034129"/>
          </a:xfrm>
        </p:grpSpPr>
        <p:sp>
          <p:nvSpPr>
            <p:cNvPr id="73" name="Text Box 15">
              <a:extLst>
                <a:ext uri="{FF2B5EF4-FFF2-40B4-BE49-F238E27FC236}">
                  <a16:creationId xmlns:a16="http://schemas.microsoft.com/office/drawing/2014/main" id="{2925631F-CA45-E24E-A2A3-36475CE0E0E7}"/>
                </a:ext>
              </a:extLst>
            </p:cNvPr>
            <p:cNvSpPr txBox="1">
              <a:spLocks noChangeArrowheads="1"/>
            </p:cNvSpPr>
            <p:nvPr/>
          </p:nvSpPr>
          <p:spPr bwMode="auto">
            <a:xfrm>
              <a:off x="4979760" y="2029962"/>
              <a:ext cx="24860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sequence number</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8" name="Text Box 50">
              <a:extLst>
                <a:ext uri="{FF2B5EF4-FFF2-40B4-BE49-F238E27FC236}">
                  <a16:creationId xmlns:a16="http://schemas.microsoft.com/office/drawing/2014/main" id="{62087231-CA89-9F46-9993-D5CE4726B8FD}"/>
                </a:ext>
              </a:extLst>
            </p:cNvPr>
            <p:cNvSpPr txBox="1">
              <a:spLocks noChangeArrowheads="1"/>
            </p:cNvSpPr>
            <p:nvPr/>
          </p:nvSpPr>
          <p:spPr bwMode="auto">
            <a:xfrm>
              <a:off x="8724900" y="1674436"/>
              <a:ext cx="3295293" cy="1034129"/>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segment seq  #: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counting bytes of data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into </a:t>
              </a:r>
              <a:r>
                <a:rPr kumimoji="0" lang="en-US" sz="2000" b="0" i="0" u="none" strike="noStrike" kern="1200" cap="none" spc="0" normalizeH="0" baseline="0" noProof="0" dirty="0" err="1">
                  <a:ln>
                    <a:noFill/>
                  </a:ln>
                  <a:solidFill>
                    <a:srgbClr val="000000"/>
                  </a:solidFill>
                  <a:effectLst/>
                  <a:uLnTx/>
                  <a:uFillTx/>
                  <a:latin typeface="Calibri" panose="020F0502020204030204"/>
                  <a:ea typeface="ＭＳ Ｐゴシック" charset="0"/>
                  <a:cs typeface="+mn-cs"/>
                </a:rPr>
                <a:t>bytestream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(not segments!)</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3" name="Line 55">
              <a:extLst>
                <a:ext uri="{FF2B5EF4-FFF2-40B4-BE49-F238E27FC236}">
                  <a16:creationId xmlns:a16="http://schemas.microsoft.com/office/drawing/2014/main" id="{69F8FE7B-57A5-CA45-A15F-AB7CA1D8D54F}"/>
                </a:ext>
              </a:extLst>
            </p:cNvPr>
            <p:cNvSpPr>
              <a:spLocks noChangeShapeType="1"/>
            </p:cNvSpPr>
            <p:nvPr/>
          </p:nvSpPr>
          <p:spPr bwMode="auto">
            <a:xfrm flipH="1" flipV="1">
              <a:off x="7924797" y="2244436"/>
              <a:ext cx="800102"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129" name="Group 128">
            <a:extLst>
              <a:ext uri="{FF2B5EF4-FFF2-40B4-BE49-F238E27FC236}">
                <a16:creationId xmlns:a16="http://schemas.microsoft.com/office/drawing/2014/main" id="{33475873-1909-F649-A643-DFFF77ECF966}"/>
              </a:ext>
            </a:extLst>
          </p:cNvPr>
          <p:cNvGrpSpPr/>
          <p:nvPr/>
        </p:nvGrpSpPr>
        <p:grpSpPr>
          <a:xfrm>
            <a:off x="5398860" y="4614412"/>
            <a:ext cx="5770816" cy="1113459"/>
            <a:chOff x="5398860" y="4614412"/>
            <a:chExt cx="5770816" cy="1113459"/>
          </a:xfrm>
        </p:grpSpPr>
        <p:sp>
          <p:nvSpPr>
            <p:cNvPr id="72" name="Text Box 14">
              <a:extLst>
                <a:ext uri="{FF2B5EF4-FFF2-40B4-BE49-F238E27FC236}">
                  <a16:creationId xmlns:a16="http://schemas.microsoft.com/office/drawing/2014/main" id="{394540FC-9B80-C049-964F-3AEAF7A4BA2D}"/>
                </a:ext>
              </a:extLst>
            </p:cNvPr>
            <p:cNvSpPr txBox="1">
              <a:spLocks noChangeArrowheads="1"/>
            </p:cNvSpPr>
            <p:nvPr/>
          </p:nvSpPr>
          <p:spPr bwMode="auto">
            <a:xfrm>
              <a:off x="5398860" y="4614412"/>
              <a:ext cx="2005013"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 name="TextBox 124">
              <a:extLst>
                <a:ext uri="{FF2B5EF4-FFF2-40B4-BE49-F238E27FC236}">
                  <a16:creationId xmlns:a16="http://schemas.microsoft.com/office/drawing/2014/main" id="{5CEFBFE2-D6C5-6C4B-85CD-C2B1704479E4}"/>
                </a:ext>
              </a:extLst>
            </p:cNvPr>
            <p:cNvSpPr txBox="1"/>
            <p:nvPr/>
          </p:nvSpPr>
          <p:spPr>
            <a:xfrm>
              <a:off x="8980285" y="4638342"/>
              <a:ext cx="2189391" cy="1089529"/>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data sent by application into TCP socket</a:t>
              </a:r>
            </a:p>
          </p:txBody>
        </p:sp>
        <p:cxnSp>
          <p:nvCxnSpPr>
            <p:cNvPr id="127" name="Straight Connector 126">
              <a:extLst>
                <a:ext uri="{FF2B5EF4-FFF2-40B4-BE49-F238E27FC236}">
                  <a16:creationId xmlns:a16="http://schemas.microsoft.com/office/drawing/2014/main" id="{C6493B77-D766-824F-B26A-A73B9CE92231}"/>
                </a:ext>
              </a:extLst>
            </p:cNvPr>
            <p:cNvCxnSpPr>
              <a:cxnSpLocks/>
            </p:cNvCxnSpPr>
            <p:nvPr/>
          </p:nvCxnSpPr>
          <p:spPr>
            <a:xfrm>
              <a:off x="6727821" y="5150307"/>
              <a:ext cx="2149479"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BF59DCBE-5CE4-3C4C-AE43-7FF674B5D23E}"/>
              </a:ext>
            </a:extLst>
          </p:cNvPr>
          <p:cNvGrpSpPr/>
          <p:nvPr/>
        </p:nvGrpSpPr>
        <p:grpSpPr>
          <a:xfrm>
            <a:off x="230393" y="1952743"/>
            <a:ext cx="7771793" cy="1241280"/>
            <a:chOff x="230393" y="1952743"/>
            <a:chExt cx="7771793" cy="1241280"/>
          </a:xfrm>
        </p:grpSpPr>
        <p:sp>
          <p:nvSpPr>
            <p:cNvPr id="137" name="Text Box 35">
              <a:extLst>
                <a:ext uri="{FF2B5EF4-FFF2-40B4-BE49-F238E27FC236}">
                  <a16:creationId xmlns:a16="http://schemas.microsoft.com/office/drawing/2014/main" id="{56F627F0-D04E-AD42-8864-F7B517B4A587}"/>
                </a:ext>
              </a:extLst>
            </p:cNvPr>
            <p:cNvSpPr txBox="1">
              <a:spLocks noChangeArrowheads="1"/>
            </p:cNvSpPr>
            <p:nvPr/>
          </p:nvSpPr>
          <p:spPr bwMode="auto">
            <a:xfrm>
              <a:off x="5447297" y="2855469"/>
              <a:ext cx="303288"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A</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nvGrpSpPr>
            <p:cNvPr id="15" name="Group 14">
              <a:extLst>
                <a:ext uri="{FF2B5EF4-FFF2-40B4-BE49-F238E27FC236}">
                  <a16:creationId xmlns:a16="http://schemas.microsoft.com/office/drawing/2014/main" id="{3379D87E-87A4-BA4A-B25D-D60B162F998C}"/>
                </a:ext>
              </a:extLst>
            </p:cNvPr>
            <p:cNvGrpSpPr/>
            <p:nvPr/>
          </p:nvGrpSpPr>
          <p:grpSpPr>
            <a:xfrm>
              <a:off x="230393" y="1952743"/>
              <a:ext cx="7771793" cy="971860"/>
              <a:chOff x="217867" y="1965269"/>
              <a:chExt cx="7771793" cy="971860"/>
            </a:xfrm>
          </p:grpSpPr>
          <p:sp>
            <p:nvSpPr>
              <p:cNvPr id="75" name="Text Box 17">
                <a:extLst>
                  <a:ext uri="{FF2B5EF4-FFF2-40B4-BE49-F238E27FC236}">
                    <a16:creationId xmlns:a16="http://schemas.microsoft.com/office/drawing/2014/main" id="{0864898F-71F3-8C4E-ACBC-273A8F765CF5}"/>
                  </a:ext>
                </a:extLst>
              </p:cNvPr>
              <p:cNvSpPr txBox="1">
                <a:spLocks noChangeArrowheads="1"/>
              </p:cNvSpPr>
              <p:nvPr/>
            </p:nvSpPr>
            <p:spPr bwMode="auto">
              <a:xfrm>
                <a:off x="4579710" y="2430012"/>
                <a:ext cx="340995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acknowledgement number</a:t>
                </a:r>
              </a:p>
            </p:txBody>
          </p:sp>
          <p:sp>
            <p:nvSpPr>
              <p:cNvPr id="119" name="Text Box 42">
                <a:extLst>
                  <a:ext uri="{FF2B5EF4-FFF2-40B4-BE49-F238E27FC236}">
                    <a16:creationId xmlns:a16="http://schemas.microsoft.com/office/drawing/2014/main" id="{C0762B76-1537-D346-8718-8BAF6E1F14E0}"/>
                  </a:ext>
                </a:extLst>
              </p:cNvPr>
              <p:cNvSpPr txBox="1">
                <a:spLocks noChangeArrowheads="1"/>
              </p:cNvSpPr>
              <p:nvPr/>
            </p:nvSpPr>
            <p:spPr bwMode="auto">
              <a:xfrm>
                <a:off x="217867" y="1965269"/>
                <a:ext cx="3287333"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 # of next expected byte; A bit: this is an ACK</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30" name="Line 46">
                <a:extLst>
                  <a:ext uri="{FF2B5EF4-FFF2-40B4-BE49-F238E27FC236}">
                    <a16:creationId xmlns:a16="http://schemas.microsoft.com/office/drawing/2014/main" id="{412FF679-1D4F-2847-94BC-15BFC61FB4F3}"/>
                  </a:ext>
                </a:extLst>
              </p:cNvPr>
              <p:cNvSpPr>
                <a:spLocks noChangeShapeType="1"/>
              </p:cNvSpPr>
              <p:nvPr/>
            </p:nvSpPr>
            <p:spPr bwMode="auto">
              <a:xfrm>
                <a:off x="3505200" y="2417523"/>
                <a:ext cx="2076276" cy="519606"/>
              </a:xfrm>
              <a:custGeom>
                <a:avLst/>
                <a:gdLst>
                  <a:gd name="connsiteX0" fmla="*/ 0 w 2082626"/>
                  <a:gd name="connsiteY0" fmla="*/ 0 h 560881"/>
                  <a:gd name="connsiteX1" fmla="*/ 2082626 w 2082626"/>
                  <a:gd name="connsiteY1" fmla="*/ 560881 h 560881"/>
                  <a:gd name="connsiteX0" fmla="*/ 0 w 2076276"/>
                  <a:gd name="connsiteY0" fmla="*/ 0 h 519606"/>
                  <a:gd name="connsiteX1" fmla="*/ 2076276 w 2076276"/>
                  <a:gd name="connsiteY1" fmla="*/ 519606 h 519606"/>
                </a:gdLst>
                <a:ahLst/>
                <a:cxnLst>
                  <a:cxn ang="0">
                    <a:pos x="connsiteX0" y="connsiteY0"/>
                  </a:cxn>
                  <a:cxn ang="0">
                    <a:pos x="connsiteX1" y="connsiteY1"/>
                  </a:cxn>
                </a:cxnLst>
                <a:rect l="l" t="t" r="r" b="b"/>
                <a:pathLst>
                  <a:path w="2076276" h="519606">
                    <a:moveTo>
                      <a:pt x="0" y="0"/>
                    </a:moveTo>
                    <a:cubicBezTo>
                      <a:pt x="694209" y="186960"/>
                      <a:pt x="1382067" y="332646"/>
                      <a:pt x="2076276" y="519606"/>
                    </a:cubicBezTo>
                  </a:path>
                </a:pathLst>
              </a:cu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9" name="Line 46">
                <a:extLst>
                  <a:ext uri="{FF2B5EF4-FFF2-40B4-BE49-F238E27FC236}">
                    <a16:creationId xmlns:a16="http://schemas.microsoft.com/office/drawing/2014/main" id="{EB8BFD18-324C-2547-AC63-1A0429ECFF56}"/>
                  </a:ext>
                </a:extLst>
              </p:cNvPr>
              <p:cNvSpPr>
                <a:spLocks noChangeShapeType="1"/>
              </p:cNvSpPr>
              <p:nvPr/>
            </p:nvSpPr>
            <p:spPr bwMode="auto">
              <a:xfrm>
                <a:off x="3505200" y="2404996"/>
                <a:ext cx="1263476" cy="215853"/>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9" name="Group 18">
            <a:extLst>
              <a:ext uri="{FF2B5EF4-FFF2-40B4-BE49-F238E27FC236}">
                <a16:creationId xmlns:a16="http://schemas.microsoft.com/office/drawing/2014/main" id="{953AA9D9-F43E-B546-80D0-95A95FF3FD84}"/>
              </a:ext>
            </a:extLst>
          </p:cNvPr>
          <p:cNvGrpSpPr/>
          <p:nvPr/>
        </p:nvGrpSpPr>
        <p:grpSpPr>
          <a:xfrm>
            <a:off x="1895418" y="3659802"/>
            <a:ext cx="5828956" cy="1090980"/>
            <a:chOff x="1895418" y="3659802"/>
            <a:chExt cx="5828956" cy="1090980"/>
          </a:xfrm>
        </p:grpSpPr>
        <p:sp>
          <p:nvSpPr>
            <p:cNvPr id="98" name="Text Box 40">
              <a:extLst>
                <a:ext uri="{FF2B5EF4-FFF2-40B4-BE49-F238E27FC236}">
                  <a16:creationId xmlns:a16="http://schemas.microsoft.com/office/drawing/2014/main" id="{CF922213-3DD4-4C4D-B198-ADF3A29EDBE7}"/>
                </a:ext>
              </a:extLst>
            </p:cNvPr>
            <p:cNvSpPr txBox="1">
              <a:spLocks noChangeArrowheads="1"/>
            </p:cNvSpPr>
            <p:nvPr/>
          </p:nvSpPr>
          <p:spPr bwMode="auto">
            <a:xfrm>
              <a:off x="4830361" y="3659802"/>
              <a:ext cx="2894013"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options (variable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 name="Text Box 42">
              <a:extLst>
                <a:ext uri="{FF2B5EF4-FFF2-40B4-BE49-F238E27FC236}">
                  <a16:creationId xmlns:a16="http://schemas.microsoft.com/office/drawing/2014/main" id="{0BC58028-06B7-1A4E-8510-AE6EC1534B60}"/>
                </a:ext>
              </a:extLst>
            </p:cNvPr>
            <p:cNvSpPr txBox="1">
              <a:spLocks noChangeArrowheads="1"/>
            </p:cNvSpPr>
            <p:nvPr/>
          </p:nvSpPr>
          <p:spPr bwMode="auto">
            <a:xfrm>
              <a:off x="1895418" y="4326050"/>
              <a:ext cx="1688926"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options</a:t>
              </a:r>
              <a:endPar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cxnSp>
          <p:nvCxnSpPr>
            <p:cNvPr id="7" name="Straight Connector 6">
              <a:extLst>
                <a:ext uri="{FF2B5EF4-FFF2-40B4-BE49-F238E27FC236}">
                  <a16:creationId xmlns:a16="http://schemas.microsoft.com/office/drawing/2014/main" id="{163A6281-16AF-5F4C-91CB-DC46FB513501}"/>
                </a:ext>
              </a:extLst>
            </p:cNvPr>
            <p:cNvCxnSpPr>
              <a:cxnSpLocks/>
              <a:stCxn id="99" idx="3"/>
              <a:endCxn id="98" idx="1"/>
            </p:cNvCxnSpPr>
            <p:nvPr/>
          </p:nvCxnSpPr>
          <p:spPr>
            <a:xfrm flipV="1">
              <a:off x="3584344" y="3859857"/>
              <a:ext cx="1246017" cy="678559"/>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F2A3E3DD-D73E-3547-B33E-7D97BEE9201E}"/>
              </a:ext>
            </a:extLst>
          </p:cNvPr>
          <p:cNvGrpSpPr/>
          <p:nvPr/>
        </p:nvGrpSpPr>
        <p:grpSpPr>
          <a:xfrm>
            <a:off x="318075" y="2819126"/>
            <a:ext cx="4456458" cy="424732"/>
            <a:chOff x="318075" y="2819126"/>
            <a:chExt cx="4456458" cy="424732"/>
          </a:xfrm>
        </p:grpSpPr>
        <p:sp>
          <p:nvSpPr>
            <p:cNvPr id="95" name="Text Box 37">
              <a:extLst>
                <a:ext uri="{FF2B5EF4-FFF2-40B4-BE49-F238E27FC236}">
                  <a16:creationId xmlns:a16="http://schemas.microsoft.com/office/drawing/2014/main" id="{71EB8016-A1DB-1C48-954C-FFBE5CF06DD6}"/>
                </a:ext>
              </a:extLst>
            </p:cNvPr>
            <p:cNvSpPr txBox="1">
              <a:spLocks noChangeArrowheads="1"/>
            </p:cNvSpPr>
            <p:nvPr/>
          </p:nvSpPr>
          <p:spPr bwMode="auto">
            <a:xfrm>
              <a:off x="4278884" y="2826980"/>
              <a:ext cx="495649"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head</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err="1">
                  <a:ln>
                    <a:noFill/>
                  </a:ln>
                  <a:solidFill>
                    <a:srgbClr val="000000"/>
                  </a:solidFill>
                  <a:effectLst/>
                  <a:uLnTx/>
                  <a:uFillTx/>
                  <a:latin typeface="Calibri"/>
                  <a:ea typeface="ＭＳ Ｐゴシック" charset="0"/>
                  <a:cs typeface="+mn-cs"/>
                </a:rPr>
                <a:t>len</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3" name="Text Box 42">
              <a:extLst>
                <a:ext uri="{FF2B5EF4-FFF2-40B4-BE49-F238E27FC236}">
                  <a16:creationId xmlns:a16="http://schemas.microsoft.com/office/drawing/2014/main" id="{23616F6F-F6F8-274A-8F63-2AC8E94CAB0A}"/>
                </a:ext>
              </a:extLst>
            </p:cNvPr>
            <p:cNvSpPr txBox="1">
              <a:spLocks noChangeArrowheads="1"/>
            </p:cNvSpPr>
            <p:nvPr/>
          </p:nvSpPr>
          <p:spPr bwMode="auto">
            <a:xfrm>
              <a:off x="318075" y="2819126"/>
              <a:ext cx="3287333"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length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(of TCP header)</a:t>
              </a:r>
            </a:p>
          </p:txBody>
        </p:sp>
        <p:cxnSp>
          <p:nvCxnSpPr>
            <p:cNvPr id="100" name="Straight Connector 99">
              <a:extLst>
                <a:ext uri="{FF2B5EF4-FFF2-40B4-BE49-F238E27FC236}">
                  <a16:creationId xmlns:a16="http://schemas.microsoft.com/office/drawing/2014/main" id="{D004F6AA-C795-934B-B4F0-CA6FD9652FA1}"/>
                </a:ext>
              </a:extLst>
            </p:cNvPr>
            <p:cNvCxnSpPr>
              <a:cxnSpLocks/>
            </p:cNvCxnSpPr>
            <p:nvPr/>
          </p:nvCxnSpPr>
          <p:spPr>
            <a:xfrm>
              <a:off x="3544867" y="3031480"/>
              <a:ext cx="783888"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B36175C2-99D1-404D-ADB0-0C09C4338566}"/>
              </a:ext>
            </a:extLst>
          </p:cNvPr>
          <p:cNvGrpSpPr/>
          <p:nvPr/>
        </p:nvGrpSpPr>
        <p:grpSpPr>
          <a:xfrm>
            <a:off x="-24878" y="3174115"/>
            <a:ext cx="6031751" cy="424732"/>
            <a:chOff x="-24878" y="3174115"/>
            <a:chExt cx="6031751" cy="424732"/>
          </a:xfrm>
        </p:grpSpPr>
        <p:sp>
          <p:nvSpPr>
            <p:cNvPr id="82" name="Text Box 24">
              <a:extLst>
                <a:ext uri="{FF2B5EF4-FFF2-40B4-BE49-F238E27FC236}">
                  <a16:creationId xmlns:a16="http://schemas.microsoft.com/office/drawing/2014/main" id="{DA04993C-122C-384A-9568-6515DE95D883}"/>
                </a:ext>
              </a:extLst>
            </p:cNvPr>
            <p:cNvSpPr txBox="1">
              <a:spLocks noChangeArrowheads="1"/>
            </p:cNvSpPr>
            <p:nvPr/>
          </p:nvSpPr>
          <p:spPr bwMode="auto">
            <a:xfrm>
              <a:off x="4794023" y="3203124"/>
              <a:ext cx="12128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checksum</a:t>
              </a:r>
            </a:p>
          </p:txBody>
        </p:sp>
        <p:sp>
          <p:nvSpPr>
            <p:cNvPr id="109" name="Text Box 51">
              <a:extLst>
                <a:ext uri="{FF2B5EF4-FFF2-40B4-BE49-F238E27FC236}">
                  <a16:creationId xmlns:a16="http://schemas.microsoft.com/office/drawing/2014/main" id="{CE090396-5F4D-6E4E-AA9C-2778A62E73B2}"/>
                </a:ext>
              </a:extLst>
            </p:cNvPr>
            <p:cNvSpPr txBox="1">
              <a:spLocks noChangeArrowheads="1"/>
            </p:cNvSpPr>
            <p:nvPr/>
          </p:nvSpPr>
          <p:spPr bwMode="auto">
            <a:xfrm>
              <a:off x="-24878" y="3174115"/>
              <a:ext cx="3595495"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Internet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checksum</a:t>
              </a:r>
            </a:p>
          </p:txBody>
        </p:sp>
        <p:cxnSp>
          <p:nvCxnSpPr>
            <p:cNvPr id="101" name="Straight Connector 100">
              <a:extLst>
                <a:ext uri="{FF2B5EF4-FFF2-40B4-BE49-F238E27FC236}">
                  <a16:creationId xmlns:a16="http://schemas.microsoft.com/office/drawing/2014/main" id="{4F87AC36-0055-DB45-A995-89129C5BB34A}"/>
                </a:ext>
              </a:extLst>
            </p:cNvPr>
            <p:cNvCxnSpPr>
              <a:cxnSpLocks/>
              <a:stCxn id="109" idx="3"/>
              <a:endCxn id="82" idx="1"/>
            </p:cNvCxnSpPr>
            <p:nvPr/>
          </p:nvCxnSpPr>
          <p:spPr>
            <a:xfrm>
              <a:off x="3570617" y="3386481"/>
              <a:ext cx="1223406"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6" name="Line 10">
            <a:extLst>
              <a:ext uri="{FF2B5EF4-FFF2-40B4-BE49-F238E27FC236}">
                <a16:creationId xmlns:a16="http://schemas.microsoft.com/office/drawing/2014/main" id="{A7BD37B6-D73B-A04D-BDC5-AC47A5470DF4}"/>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26">
            <a:extLst>
              <a:ext uri="{FF2B5EF4-FFF2-40B4-BE49-F238E27FC236}">
                <a16:creationId xmlns:a16="http://schemas.microsoft.com/office/drawing/2014/main" id="{E9E32468-C9DF-C94D-9DAD-F82B75D02C08}"/>
              </a:ext>
            </a:extLst>
          </p:cNvPr>
          <p:cNvSpPr>
            <a:spLocks noChangeShapeType="1"/>
          </p:cNvSpPr>
          <p:nvPr/>
        </p:nvSpPr>
        <p:spPr bwMode="auto">
          <a:xfrm flipV="1">
            <a:off x="6150711" y="2804662"/>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5" name="Line 27">
            <a:extLst>
              <a:ext uri="{FF2B5EF4-FFF2-40B4-BE49-F238E27FC236}">
                <a16:creationId xmlns:a16="http://schemas.microsoft.com/office/drawing/2014/main" id="{595D2D86-0F8D-4945-A03B-3D969A9DA275}"/>
              </a:ext>
            </a:extLst>
          </p:cNvPr>
          <p:cNvSpPr>
            <a:spLocks noChangeShapeType="1"/>
          </p:cNvSpPr>
          <p:nvPr/>
        </p:nvSpPr>
        <p:spPr bwMode="auto">
          <a:xfrm flipV="1">
            <a:off x="599292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6" name="Line 28">
            <a:extLst>
              <a:ext uri="{FF2B5EF4-FFF2-40B4-BE49-F238E27FC236}">
                <a16:creationId xmlns:a16="http://schemas.microsoft.com/office/drawing/2014/main" id="{480E04C4-4E6B-614E-B6E0-47722F1E738E}"/>
              </a:ext>
            </a:extLst>
          </p:cNvPr>
          <p:cNvSpPr>
            <a:spLocks noChangeShapeType="1"/>
          </p:cNvSpPr>
          <p:nvPr/>
        </p:nvSpPr>
        <p:spPr bwMode="auto">
          <a:xfrm flipV="1">
            <a:off x="583037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8" name="Group 27">
            <a:extLst>
              <a:ext uri="{FF2B5EF4-FFF2-40B4-BE49-F238E27FC236}">
                <a16:creationId xmlns:a16="http://schemas.microsoft.com/office/drawing/2014/main" id="{D7BB42C1-3F72-AF44-97A0-27D00776292C}"/>
              </a:ext>
            </a:extLst>
          </p:cNvPr>
          <p:cNvGrpSpPr/>
          <p:nvPr/>
        </p:nvGrpSpPr>
        <p:grpSpPr>
          <a:xfrm>
            <a:off x="172543" y="2863949"/>
            <a:ext cx="6190466" cy="2660551"/>
            <a:chOff x="172543" y="2863949"/>
            <a:chExt cx="6190466" cy="2660551"/>
          </a:xfrm>
        </p:grpSpPr>
        <p:sp>
          <p:nvSpPr>
            <p:cNvPr id="102" name="Text Box 44">
              <a:extLst>
                <a:ext uri="{FF2B5EF4-FFF2-40B4-BE49-F238E27FC236}">
                  <a16:creationId xmlns:a16="http://schemas.microsoft.com/office/drawing/2014/main" id="{26B4BE77-FB6F-AB48-BDB1-C2E23D5564F9}"/>
                </a:ext>
              </a:extLst>
            </p:cNvPr>
            <p:cNvSpPr txBox="1">
              <a:spLocks noChangeArrowheads="1"/>
            </p:cNvSpPr>
            <p:nvPr/>
          </p:nvSpPr>
          <p:spPr bwMode="auto">
            <a:xfrm>
              <a:off x="172543" y="4822769"/>
              <a:ext cx="3419248"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RST, SYN, FIN: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connection management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06" name="Freeform 48">
              <a:extLst>
                <a:ext uri="{FF2B5EF4-FFF2-40B4-BE49-F238E27FC236}">
                  <a16:creationId xmlns:a16="http://schemas.microsoft.com/office/drawing/2014/main" id="{60B1CDA3-93F4-6C43-A635-618B9929B512}"/>
                </a:ext>
              </a:extLst>
            </p:cNvPr>
            <p:cNvSpPr>
              <a:spLocks/>
            </p:cNvSpPr>
            <p:nvPr/>
          </p:nvSpPr>
          <p:spPr bwMode="auto">
            <a:xfrm>
              <a:off x="3558336" y="3152325"/>
              <a:ext cx="2678659" cy="2026938"/>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877"/>
                <a:gd name="connsiteY0" fmla="*/ 32885 h 32885"/>
                <a:gd name="connsiteX1" fmla="*/ 10451 w 11877"/>
                <a:gd name="connsiteY1" fmla="*/ 0 h 32885"/>
                <a:gd name="connsiteX2" fmla="*/ 11877 w 11877"/>
                <a:gd name="connsiteY2" fmla="*/ 0 h 32885"/>
                <a:gd name="connsiteX0" fmla="*/ 0 w 11573"/>
                <a:gd name="connsiteY0" fmla="*/ 32885 h 32885"/>
                <a:gd name="connsiteX1" fmla="*/ 10147 w 11573"/>
                <a:gd name="connsiteY1" fmla="*/ 0 h 32885"/>
                <a:gd name="connsiteX2" fmla="*/ 11573 w 11573"/>
                <a:gd name="connsiteY2" fmla="*/ 0 h 32885"/>
                <a:gd name="connsiteX0" fmla="*/ 0 w 11573"/>
                <a:gd name="connsiteY0" fmla="*/ 28757 h 28757"/>
                <a:gd name="connsiteX1" fmla="*/ 10147 w 11573"/>
                <a:gd name="connsiteY1" fmla="*/ 0 h 28757"/>
                <a:gd name="connsiteX2" fmla="*/ 11573 w 11573"/>
                <a:gd name="connsiteY2" fmla="*/ 0 h 28757"/>
              </a:gdLst>
              <a:ahLst/>
              <a:cxnLst>
                <a:cxn ang="0">
                  <a:pos x="connsiteX0" y="connsiteY0"/>
                </a:cxn>
                <a:cxn ang="0">
                  <a:pos x="connsiteX1" y="connsiteY1"/>
                </a:cxn>
                <a:cxn ang="0">
                  <a:pos x="connsiteX2" y="connsiteY2"/>
                </a:cxn>
              </a:cxnLst>
              <a:rect l="l" t="t" r="r" b="b"/>
              <a:pathLst>
                <a:path w="11573" h="28757">
                  <a:moveTo>
                    <a:pt x="0" y="28757"/>
                  </a:moveTo>
                  <a:lnTo>
                    <a:pt x="10147" y="0"/>
                  </a:lnTo>
                  <a:lnTo>
                    <a:pt x="11573"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7" name="Group 26">
              <a:extLst>
                <a:ext uri="{FF2B5EF4-FFF2-40B4-BE49-F238E27FC236}">
                  <a16:creationId xmlns:a16="http://schemas.microsoft.com/office/drawing/2014/main" id="{879AF9A6-0FEF-B247-BE32-9C9E788D06B7}"/>
                </a:ext>
              </a:extLst>
            </p:cNvPr>
            <p:cNvGrpSpPr/>
            <p:nvPr/>
          </p:nvGrpSpPr>
          <p:grpSpPr>
            <a:xfrm>
              <a:off x="5775299" y="2863949"/>
              <a:ext cx="587710" cy="339181"/>
              <a:chOff x="5775299" y="2863949"/>
              <a:chExt cx="587710" cy="339181"/>
            </a:xfrm>
          </p:grpSpPr>
          <p:sp>
            <p:nvSpPr>
              <p:cNvPr id="104" name="Text Box 25">
                <a:extLst>
                  <a:ext uri="{FF2B5EF4-FFF2-40B4-BE49-F238E27FC236}">
                    <a16:creationId xmlns:a16="http://schemas.microsoft.com/office/drawing/2014/main" id="{1E9027CA-7A6A-B448-891E-3892BD3436EF}"/>
                  </a:ext>
                </a:extLst>
              </p:cNvPr>
              <p:cNvSpPr txBox="1">
                <a:spLocks noChangeArrowheads="1"/>
              </p:cNvSpPr>
              <p:nvPr/>
            </p:nvSpPr>
            <p:spPr bwMode="auto">
              <a:xfrm>
                <a:off x="6083766" y="2864576"/>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F</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05" name="Text Box 32">
                <a:extLst>
                  <a:ext uri="{FF2B5EF4-FFF2-40B4-BE49-F238E27FC236}">
                    <a16:creationId xmlns:a16="http://schemas.microsoft.com/office/drawing/2014/main" id="{BF401CFD-599A-5C4B-A029-67CB6B08DBD3}"/>
                  </a:ext>
                </a:extLst>
              </p:cNvPr>
              <p:cNvSpPr txBox="1">
                <a:spLocks noChangeArrowheads="1"/>
              </p:cNvSpPr>
              <p:nvPr/>
            </p:nvSpPr>
            <p:spPr bwMode="auto">
              <a:xfrm>
                <a:off x="5939184" y="2863949"/>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S</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12" name="Text Box 33">
                <a:extLst>
                  <a:ext uri="{FF2B5EF4-FFF2-40B4-BE49-F238E27FC236}">
                    <a16:creationId xmlns:a16="http://schemas.microsoft.com/office/drawing/2014/main" id="{4835EFCA-3EC6-3040-AA54-B10AD772E111}"/>
                  </a:ext>
                </a:extLst>
              </p:cNvPr>
              <p:cNvSpPr txBox="1">
                <a:spLocks noChangeArrowheads="1"/>
              </p:cNvSpPr>
              <p:nvPr/>
            </p:nvSpPr>
            <p:spPr bwMode="auto">
              <a:xfrm>
                <a:off x="57752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R</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grpSp>
      <p:grpSp>
        <p:nvGrpSpPr>
          <p:cNvPr id="25" name="Group 24">
            <a:extLst>
              <a:ext uri="{FF2B5EF4-FFF2-40B4-BE49-F238E27FC236}">
                <a16:creationId xmlns:a16="http://schemas.microsoft.com/office/drawing/2014/main" id="{3AF86AF7-F0A9-0D49-BD66-0BCBA2EFC273}"/>
              </a:ext>
            </a:extLst>
          </p:cNvPr>
          <p:cNvGrpSpPr/>
          <p:nvPr/>
        </p:nvGrpSpPr>
        <p:grpSpPr>
          <a:xfrm>
            <a:off x="5277007" y="2859957"/>
            <a:ext cx="2976178" cy="719405"/>
            <a:chOff x="5277007" y="2859957"/>
            <a:chExt cx="2976178" cy="719405"/>
          </a:xfrm>
        </p:grpSpPr>
        <p:sp>
          <p:nvSpPr>
            <p:cNvPr id="81" name="Text Box 23">
              <a:extLst>
                <a:ext uri="{FF2B5EF4-FFF2-40B4-BE49-F238E27FC236}">
                  <a16:creationId xmlns:a16="http://schemas.microsoft.com/office/drawing/2014/main" id="{81D77D1D-D542-E748-880E-847E52816584}"/>
                </a:ext>
              </a:extLst>
            </p:cNvPr>
            <p:cNvSpPr txBox="1">
              <a:spLocks noChangeArrowheads="1"/>
            </p:cNvSpPr>
            <p:nvPr/>
          </p:nvSpPr>
          <p:spPr bwMode="auto">
            <a:xfrm>
              <a:off x="6430735" y="3212649"/>
              <a:ext cx="18224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prstClr val="white">
                      <a:lumMod val="75000"/>
                    </a:prstClr>
                  </a:solidFill>
                  <a:effectLst/>
                  <a:uLnTx/>
                  <a:uFillTx/>
                  <a:latin typeface="Arial" charset="0"/>
                  <a:ea typeface="ＭＳ Ｐゴシック" charset="0"/>
                  <a:cs typeface="+mn-cs"/>
                </a:rPr>
                <a:t>Urg</a:t>
              </a:r>
              <a:r>
                <a:rPr kumimoji="0" lang="en-US" sz="1800" b="0" i="0" u="none" strike="noStrike" kern="1200" cap="none" spc="0" normalizeH="0" baseline="0" noProof="0" dirty="0">
                  <a:ln>
                    <a:noFill/>
                  </a:ln>
                  <a:solidFill>
                    <a:prstClr val="white">
                      <a:lumMod val="75000"/>
                    </a:prstClr>
                  </a:solidFill>
                  <a:effectLst/>
                  <a:uLnTx/>
                  <a:uFillTx/>
                  <a:latin typeface="Arial" charset="0"/>
                  <a:ea typeface="ＭＳ Ｐゴシック" charset="0"/>
                  <a:cs typeface="+mn-cs"/>
                </a:rPr>
                <a:t> data pointer</a:t>
              </a:r>
            </a:p>
          </p:txBody>
        </p:sp>
        <p:grpSp>
          <p:nvGrpSpPr>
            <p:cNvPr id="20" name="Group 19">
              <a:extLst>
                <a:ext uri="{FF2B5EF4-FFF2-40B4-BE49-F238E27FC236}">
                  <a16:creationId xmlns:a16="http://schemas.microsoft.com/office/drawing/2014/main" id="{B4F94C5D-E8AA-B440-8C55-70C383D81C15}"/>
                </a:ext>
              </a:extLst>
            </p:cNvPr>
            <p:cNvGrpSpPr/>
            <p:nvPr/>
          </p:nvGrpSpPr>
          <p:grpSpPr>
            <a:xfrm>
              <a:off x="5277007" y="2859957"/>
              <a:ext cx="627836" cy="345695"/>
              <a:chOff x="5527528" y="3067992"/>
              <a:chExt cx="627836" cy="345695"/>
            </a:xfrm>
          </p:grpSpPr>
          <p:sp>
            <p:nvSpPr>
              <p:cNvPr id="114" name="Text Box 34">
                <a:extLst>
                  <a:ext uri="{FF2B5EF4-FFF2-40B4-BE49-F238E27FC236}">
                    <a16:creationId xmlns:a16="http://schemas.microsoft.com/office/drawing/2014/main" id="{7FD0470F-0A1F-AA4D-A333-01EBF41CDBEA}"/>
                  </a:ext>
                </a:extLst>
              </p:cNvPr>
              <p:cNvSpPr txBox="1">
                <a:spLocks noChangeArrowheads="1"/>
              </p:cNvSpPr>
              <p:nvPr/>
            </p:nvSpPr>
            <p:spPr bwMode="auto">
              <a:xfrm>
                <a:off x="5864900" y="3067992"/>
                <a:ext cx="290464"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P</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sp>
            <p:nvSpPr>
              <p:cNvPr id="120" name="Text Box 36">
                <a:extLst>
                  <a:ext uri="{FF2B5EF4-FFF2-40B4-BE49-F238E27FC236}">
                    <a16:creationId xmlns:a16="http://schemas.microsoft.com/office/drawing/2014/main" id="{B48CC928-18A3-8E4E-944E-47C0F754B01D}"/>
                  </a:ext>
                </a:extLst>
              </p:cNvPr>
              <p:cNvSpPr txBox="1">
                <a:spLocks noChangeArrowheads="1"/>
              </p:cNvSpPr>
              <p:nvPr/>
            </p:nvSpPr>
            <p:spPr bwMode="auto">
              <a:xfrm>
                <a:off x="5527528" y="3075133"/>
                <a:ext cx="316112"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U</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grpSp>
      </p:grpSp>
      <p:sp>
        <p:nvSpPr>
          <p:cNvPr id="83" name="Line 39">
            <a:extLst>
              <a:ext uri="{FF2B5EF4-FFF2-40B4-BE49-F238E27FC236}">
                <a16:creationId xmlns:a16="http://schemas.microsoft.com/office/drawing/2014/main" id="{392B7123-3C26-1749-8AFA-C33B254E566D}"/>
              </a:ext>
            </a:extLst>
          </p:cNvPr>
          <p:cNvSpPr>
            <a:spLocks noChangeShapeType="1"/>
          </p:cNvSpPr>
          <p:nvPr/>
        </p:nvSpPr>
        <p:spPr bwMode="auto">
          <a:xfrm flipV="1">
            <a:off x="5038305" y="2821148"/>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0" name="Line 39">
            <a:extLst>
              <a:ext uri="{FF2B5EF4-FFF2-40B4-BE49-F238E27FC236}">
                <a16:creationId xmlns:a16="http://schemas.microsoft.com/office/drawing/2014/main" id="{7076B497-C69A-EF44-9C73-7365E43E17C4}"/>
              </a:ext>
            </a:extLst>
          </p:cNvPr>
          <p:cNvSpPr>
            <a:spLocks noChangeShapeType="1"/>
          </p:cNvSpPr>
          <p:nvPr/>
        </p:nvSpPr>
        <p:spPr bwMode="auto">
          <a:xfrm flipV="1">
            <a:off x="5198693" y="2812182"/>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1" name="Group 20">
            <a:extLst>
              <a:ext uri="{FF2B5EF4-FFF2-40B4-BE49-F238E27FC236}">
                <a16:creationId xmlns:a16="http://schemas.microsoft.com/office/drawing/2014/main" id="{EDC6B1EF-A64F-C94C-81C5-7457A0FFD99A}"/>
              </a:ext>
            </a:extLst>
          </p:cNvPr>
          <p:cNvGrpSpPr/>
          <p:nvPr/>
        </p:nvGrpSpPr>
        <p:grpSpPr>
          <a:xfrm>
            <a:off x="182880" y="2863950"/>
            <a:ext cx="5235245" cy="1390074"/>
            <a:chOff x="182880" y="2863950"/>
            <a:chExt cx="5235245" cy="1390074"/>
          </a:xfrm>
        </p:grpSpPr>
        <p:grpSp>
          <p:nvGrpSpPr>
            <p:cNvPr id="18" name="Group 17">
              <a:extLst>
                <a:ext uri="{FF2B5EF4-FFF2-40B4-BE49-F238E27FC236}">
                  <a16:creationId xmlns:a16="http://schemas.microsoft.com/office/drawing/2014/main" id="{A2C55822-331C-DB41-AB07-59E5BF177405}"/>
                </a:ext>
              </a:extLst>
            </p:cNvPr>
            <p:cNvGrpSpPr/>
            <p:nvPr/>
          </p:nvGrpSpPr>
          <p:grpSpPr>
            <a:xfrm>
              <a:off x="4962499" y="2863950"/>
              <a:ext cx="455626" cy="338554"/>
              <a:chOff x="4962499" y="2863950"/>
              <a:chExt cx="455626" cy="338554"/>
            </a:xfrm>
          </p:grpSpPr>
          <p:sp>
            <p:nvSpPr>
              <p:cNvPr id="91" name="Text Box 33">
                <a:extLst>
                  <a:ext uri="{FF2B5EF4-FFF2-40B4-BE49-F238E27FC236}">
                    <a16:creationId xmlns:a16="http://schemas.microsoft.com/office/drawing/2014/main" id="{C85C82AE-5A3B-EC47-8EA4-C0FA0727D048}"/>
                  </a:ext>
                </a:extLst>
              </p:cNvPr>
              <p:cNvSpPr txBox="1">
                <a:spLocks noChangeArrowheads="1"/>
              </p:cNvSpPr>
              <p:nvPr/>
            </p:nvSpPr>
            <p:spPr bwMode="auto">
              <a:xfrm>
                <a:off x="49624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C</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2" name="Text Box 33">
                <a:extLst>
                  <a:ext uri="{FF2B5EF4-FFF2-40B4-BE49-F238E27FC236}">
                    <a16:creationId xmlns:a16="http://schemas.microsoft.com/office/drawing/2014/main" id="{D8D1B074-0355-2942-9977-4413DF7E41C7}"/>
                  </a:ext>
                </a:extLst>
              </p:cNvPr>
              <p:cNvSpPr txBox="1">
                <a:spLocks noChangeArrowheads="1"/>
              </p:cNvSpPr>
              <p:nvPr/>
            </p:nvSpPr>
            <p:spPr bwMode="auto">
              <a:xfrm>
                <a:off x="512124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E</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sp>
          <p:nvSpPr>
            <p:cNvPr id="103" name="Text Box 44">
              <a:extLst>
                <a:ext uri="{FF2B5EF4-FFF2-40B4-BE49-F238E27FC236}">
                  <a16:creationId xmlns:a16="http://schemas.microsoft.com/office/drawing/2014/main" id="{8DAB804F-166B-0D4B-8089-4B58E3A0811F}"/>
                </a:ext>
              </a:extLst>
            </p:cNvPr>
            <p:cNvSpPr txBox="1">
              <a:spLocks noChangeArrowheads="1"/>
            </p:cNvSpPr>
            <p:nvPr/>
          </p:nvSpPr>
          <p:spPr bwMode="auto">
            <a:xfrm>
              <a:off x="182880" y="3829292"/>
              <a:ext cx="3384479"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 E: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congestion notification</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0" name="Freeform 48">
              <a:extLst>
                <a:ext uri="{FF2B5EF4-FFF2-40B4-BE49-F238E27FC236}">
                  <a16:creationId xmlns:a16="http://schemas.microsoft.com/office/drawing/2014/main" id="{7103D547-1AEC-9743-8B26-22B579AF1CE1}"/>
                </a:ext>
              </a:extLst>
            </p:cNvPr>
            <p:cNvSpPr>
              <a:spLocks/>
            </p:cNvSpPr>
            <p:nvPr/>
          </p:nvSpPr>
          <p:spPr bwMode="auto">
            <a:xfrm>
              <a:off x="3573195" y="3136684"/>
              <a:ext cx="1749482" cy="914811"/>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391"/>
                <a:gd name="connsiteY0" fmla="*/ 28743 h 28743"/>
                <a:gd name="connsiteX1" fmla="*/ 6388 w 11391"/>
                <a:gd name="connsiteY1" fmla="*/ 0 h 28743"/>
                <a:gd name="connsiteX2" fmla="*/ 11391 w 11391"/>
                <a:gd name="connsiteY2" fmla="*/ 49 h 28743"/>
                <a:gd name="connsiteX0" fmla="*/ 0 w 7455"/>
                <a:gd name="connsiteY0" fmla="*/ 28792 h 28792"/>
                <a:gd name="connsiteX1" fmla="*/ 6388 w 7455"/>
                <a:gd name="connsiteY1" fmla="*/ 49 h 28792"/>
                <a:gd name="connsiteX2" fmla="*/ 7455 w 7455"/>
                <a:gd name="connsiteY2" fmla="*/ 0 h 28792"/>
                <a:gd name="connsiteX0" fmla="*/ 0 w 9679"/>
                <a:gd name="connsiteY0" fmla="*/ 9983 h 9983"/>
                <a:gd name="connsiteX1" fmla="*/ 8569 w 9679"/>
                <a:gd name="connsiteY1" fmla="*/ 0 h 9983"/>
                <a:gd name="connsiteX2" fmla="*/ 9679 w 9679"/>
                <a:gd name="connsiteY2" fmla="*/ 34 h 9983"/>
                <a:gd name="connsiteX0" fmla="*/ 0 w 10062"/>
                <a:gd name="connsiteY0" fmla="*/ 10017 h 10017"/>
                <a:gd name="connsiteX1" fmla="*/ 8853 w 10062"/>
                <a:gd name="connsiteY1" fmla="*/ 17 h 10017"/>
                <a:gd name="connsiteX2" fmla="*/ 10062 w 10062"/>
                <a:gd name="connsiteY2" fmla="*/ 0 h 10017"/>
              </a:gdLst>
              <a:ahLst/>
              <a:cxnLst>
                <a:cxn ang="0">
                  <a:pos x="connsiteX0" y="connsiteY0"/>
                </a:cxn>
                <a:cxn ang="0">
                  <a:pos x="connsiteX1" y="connsiteY1"/>
                </a:cxn>
                <a:cxn ang="0">
                  <a:pos x="connsiteX2" y="connsiteY2"/>
                </a:cxn>
              </a:cxnLst>
              <a:rect l="l" t="t" r="r" b="b"/>
              <a:pathLst>
                <a:path w="10062" h="10017">
                  <a:moveTo>
                    <a:pt x="0" y="10017"/>
                  </a:moveTo>
                  <a:lnTo>
                    <a:pt x="8853" y="17"/>
                  </a:lnTo>
                  <a:lnTo>
                    <a:pt x="10062"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4" name="Slide Number Placeholder 2">
            <a:extLst>
              <a:ext uri="{FF2B5EF4-FFF2-40B4-BE49-F238E27FC236}">
                <a16:creationId xmlns:a16="http://schemas.microsoft.com/office/drawing/2014/main" id="{A3EE5CD7-E8F0-2F4B-B766-7EC8F235C30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80</a:t>
            </a:fld>
            <a:endParaRPr lang="en-US" dirty="0"/>
          </a:p>
        </p:txBody>
      </p:sp>
    </p:spTree>
    <p:extLst>
      <p:ext uri="{BB962C8B-B14F-4D97-AF65-F5344CB8AC3E}">
        <p14:creationId xmlns:p14="http://schemas.microsoft.com/office/powerpoint/2010/main" val="176151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dissolv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dissolve">
                                      <p:cBhvr>
                                        <p:cTn id="22" dur="500"/>
                                        <p:tgtEl>
                                          <p:spTgt spid="12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dissolv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dissolve">
                                      <p:cBhvr>
                                        <p:cTn id="42" dur="500"/>
                                        <p:tgtEl>
                                          <p:spTgt spid="28"/>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15"/>
                                        </p:tgtEl>
                                        <p:attrNameLst>
                                          <p:attrName>style.visibility</p:attrName>
                                        </p:attrNameLst>
                                      </p:cBhvr>
                                      <p:to>
                                        <p:strVal val="visible"/>
                                      </p:to>
                                    </p:set>
                                    <p:animEffect transition="in" filter="dissolve">
                                      <p:cBhvr>
                                        <p:cTn id="47" dur="500"/>
                                        <p:tgtEl>
                                          <p:spTgt spid="115"/>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dissolv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dissolve">
                                      <p:cBhvr>
                                        <p:cTn id="5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223" name="Rectangle 5">
            <a:extLst>
              <a:ext uri="{FF2B5EF4-FFF2-40B4-BE49-F238E27FC236}">
                <a16:creationId xmlns:a16="http://schemas.microsoft.com/office/drawing/2014/main" id="{D2976065-03BB-9A44-9CEB-93BE9CAA88A6}"/>
              </a:ext>
            </a:extLst>
          </p:cNvPr>
          <p:cNvSpPr txBox="1">
            <a:spLocks noChangeArrowheads="1"/>
          </p:cNvSpPr>
          <p:nvPr/>
        </p:nvSpPr>
        <p:spPr bwMode="auto">
          <a:xfrm>
            <a:off x="715171" y="1355712"/>
            <a:ext cx="5096669" cy="1311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Sequence numbers:</a:t>
            </a:r>
          </a:p>
          <a:p>
            <a:pPr marL="635000" marR="0" lvl="1" indent="-277813"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byte stream “</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number” of first byte in segment’s data</a:t>
            </a:r>
            <a:endParaRPr kumimoji="0" lang="en-US" altLang="ja-JP"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24" name="Group 192">
            <a:extLst>
              <a:ext uri="{FF2B5EF4-FFF2-40B4-BE49-F238E27FC236}">
                <a16:creationId xmlns:a16="http://schemas.microsoft.com/office/drawing/2014/main" id="{9FCDCC73-BB43-8046-8E2C-1100B11E1F9D}"/>
              </a:ext>
            </a:extLst>
          </p:cNvPr>
          <p:cNvGrpSpPr>
            <a:grpSpLocks/>
          </p:cNvGrpSpPr>
          <p:nvPr/>
        </p:nvGrpSpPr>
        <p:grpSpPr bwMode="auto">
          <a:xfrm>
            <a:off x="7783528" y="3989281"/>
            <a:ext cx="3086106" cy="2541588"/>
            <a:chOff x="3520" y="2404"/>
            <a:chExt cx="1944" cy="1601"/>
          </a:xfrm>
        </p:grpSpPr>
        <p:sp>
          <p:nvSpPr>
            <p:cNvPr id="225" name="Rectangle 167">
              <a:extLst>
                <a:ext uri="{FF2B5EF4-FFF2-40B4-BE49-F238E27FC236}">
                  <a16:creationId xmlns:a16="http://schemas.microsoft.com/office/drawing/2014/main" id="{9463A16E-CF3F-744B-B6DB-33800BAB4519}"/>
                </a:ext>
              </a:extLst>
            </p:cNvPr>
            <p:cNvSpPr>
              <a:spLocks noChangeArrowheads="1"/>
            </p:cNvSpPr>
            <p:nvPr/>
          </p:nvSpPr>
          <p:spPr bwMode="auto">
            <a:xfrm>
              <a:off x="3755" y="3589"/>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6" name="Group 148">
              <a:extLst>
                <a:ext uri="{FF2B5EF4-FFF2-40B4-BE49-F238E27FC236}">
                  <a16:creationId xmlns:a16="http://schemas.microsoft.com/office/drawing/2014/main" id="{841F4166-2762-C948-9842-0D47AF0FC7F8}"/>
                </a:ext>
              </a:extLst>
            </p:cNvPr>
            <p:cNvGrpSpPr>
              <a:grpSpLocks/>
            </p:cNvGrpSpPr>
            <p:nvPr/>
          </p:nvGrpSpPr>
          <p:grpSpPr bwMode="auto">
            <a:xfrm>
              <a:off x="3731" y="3291"/>
              <a:ext cx="1252" cy="714"/>
              <a:chOff x="1974" y="2984"/>
              <a:chExt cx="1252" cy="714"/>
            </a:xfrm>
          </p:grpSpPr>
          <p:sp>
            <p:nvSpPr>
              <p:cNvPr id="229" name="Rectangle 149">
                <a:extLst>
                  <a:ext uri="{FF2B5EF4-FFF2-40B4-BE49-F238E27FC236}">
                    <a16:creationId xmlns:a16="http://schemas.microsoft.com/office/drawing/2014/main" id="{6E7D0693-0288-9A4A-9FBC-6B90B9B96584}"/>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150">
                <a:extLst>
                  <a:ext uri="{FF2B5EF4-FFF2-40B4-BE49-F238E27FC236}">
                    <a16:creationId xmlns:a16="http://schemas.microsoft.com/office/drawing/2014/main" id="{62697352-4BED-A64F-8830-504FE043B5D0}"/>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231" name="Text Box 151">
                <a:extLst>
                  <a:ext uri="{FF2B5EF4-FFF2-40B4-BE49-F238E27FC236}">
                    <a16:creationId xmlns:a16="http://schemas.microsoft.com/office/drawing/2014/main" id="{2C0BFF63-7DCB-6D4D-AF9A-56894AAAD824}"/>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232" name="Text Box 152">
                <a:extLst>
                  <a:ext uri="{FF2B5EF4-FFF2-40B4-BE49-F238E27FC236}">
                    <a16:creationId xmlns:a16="http://schemas.microsoft.com/office/drawing/2014/main" id="{69698EB5-AC5E-124A-AB12-0B1B72742F02}"/>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sequence number</a:t>
                </a:r>
              </a:p>
            </p:txBody>
          </p:sp>
          <p:sp>
            <p:nvSpPr>
              <p:cNvPr id="233" name="Text Box 153">
                <a:extLst>
                  <a:ext uri="{FF2B5EF4-FFF2-40B4-BE49-F238E27FC236}">
                    <a16:creationId xmlns:a16="http://schemas.microsoft.com/office/drawing/2014/main" id="{697ADB2B-E096-7A41-ACDA-9E058B2EFF5D}"/>
                  </a:ext>
                </a:extLst>
              </p:cNvPr>
              <p:cNvSpPr txBox="1">
                <a:spLocks noChangeArrowheads="1"/>
              </p:cNvSpPr>
              <p:nvPr/>
            </p:nvSpPr>
            <p:spPr bwMode="auto">
              <a:xfrm>
                <a:off x="1974"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Arial" charset="0"/>
                    <a:ea typeface="ＭＳ Ｐゴシック" charset="0"/>
                    <a:cs typeface="+mn-cs"/>
                  </a:rPr>
                  <a:t>acknowledgement number</a:t>
                </a:r>
              </a:p>
            </p:txBody>
          </p:sp>
          <p:sp>
            <p:nvSpPr>
              <p:cNvPr id="234" name="Text Box 154">
                <a:extLst>
                  <a:ext uri="{FF2B5EF4-FFF2-40B4-BE49-F238E27FC236}">
                    <a16:creationId xmlns:a16="http://schemas.microsoft.com/office/drawing/2014/main" id="{FD66858C-8D5E-8443-9F2A-57EB759D3EFB}"/>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235" name="Line 155">
                <a:extLst>
                  <a:ext uri="{FF2B5EF4-FFF2-40B4-BE49-F238E27FC236}">
                    <a16:creationId xmlns:a16="http://schemas.microsoft.com/office/drawing/2014/main" id="{3FFD0288-879C-5D4E-AB0C-3445A5A97975}"/>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Line 156">
                <a:extLst>
                  <a:ext uri="{FF2B5EF4-FFF2-40B4-BE49-F238E27FC236}">
                    <a16:creationId xmlns:a16="http://schemas.microsoft.com/office/drawing/2014/main" id="{258401F9-F43D-C344-A200-772A5E1E1CB6}"/>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Line 157">
                <a:extLst>
                  <a:ext uri="{FF2B5EF4-FFF2-40B4-BE49-F238E27FC236}">
                    <a16:creationId xmlns:a16="http://schemas.microsoft.com/office/drawing/2014/main" id="{1E8AD451-7070-4243-A92C-2F6573F9406B}"/>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158">
                <a:extLst>
                  <a:ext uri="{FF2B5EF4-FFF2-40B4-BE49-F238E27FC236}">
                    <a16:creationId xmlns:a16="http://schemas.microsoft.com/office/drawing/2014/main" id="{A4BD4C96-4E2A-074E-8E46-E4BF76EDD858}"/>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Line 159">
                <a:extLst>
                  <a:ext uri="{FF2B5EF4-FFF2-40B4-BE49-F238E27FC236}">
                    <a16:creationId xmlns:a16="http://schemas.microsoft.com/office/drawing/2014/main" id="{2153A22B-2E95-B947-A87C-50991B8DBA5D}"/>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160">
                <a:extLst>
                  <a:ext uri="{FF2B5EF4-FFF2-40B4-BE49-F238E27FC236}">
                    <a16:creationId xmlns:a16="http://schemas.microsoft.com/office/drawing/2014/main" id="{BE256B00-4CFB-254F-8432-198CA45B2CAE}"/>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1" name="Text Box 161">
                <a:extLst>
                  <a:ext uri="{FF2B5EF4-FFF2-40B4-BE49-F238E27FC236}">
                    <a16:creationId xmlns:a16="http://schemas.microsoft.com/office/drawing/2014/main" id="{B0718275-925B-4143-80DA-87B335709565}"/>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242" name="Text Box 162">
                <a:extLst>
                  <a:ext uri="{FF2B5EF4-FFF2-40B4-BE49-F238E27FC236}">
                    <a16:creationId xmlns:a16="http://schemas.microsoft.com/office/drawing/2014/main" id="{539F6CE1-CE5E-234B-9AFA-A6F230193072}"/>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243" name="Line 163">
                <a:extLst>
                  <a:ext uri="{FF2B5EF4-FFF2-40B4-BE49-F238E27FC236}">
                    <a16:creationId xmlns:a16="http://schemas.microsoft.com/office/drawing/2014/main" id="{6A1FC325-C1C9-E145-AB86-EB4CA77AB42D}"/>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Line 164">
                <a:extLst>
                  <a:ext uri="{FF2B5EF4-FFF2-40B4-BE49-F238E27FC236}">
                    <a16:creationId xmlns:a16="http://schemas.microsoft.com/office/drawing/2014/main" id="{A57D4AEC-EA9B-6441-B943-116E0B65541F}"/>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7" name="Text Box 166">
              <a:extLst>
                <a:ext uri="{FF2B5EF4-FFF2-40B4-BE49-F238E27FC236}">
                  <a16:creationId xmlns:a16="http://schemas.microsoft.com/office/drawing/2014/main" id="{A11A42A2-3DE7-8749-BEFC-4B12DFD4E911}"/>
                </a:ext>
              </a:extLst>
            </p:cNvPr>
            <p:cNvSpPr txBox="1">
              <a:spLocks noChangeArrowheads="1"/>
            </p:cNvSpPr>
            <p:nvPr/>
          </p:nvSpPr>
          <p:spPr bwMode="auto">
            <a:xfrm>
              <a:off x="3520" y="3092"/>
              <a:ext cx="1944"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receiver</a:t>
              </a:r>
            </a:p>
          </p:txBody>
        </p:sp>
        <p:sp>
          <p:nvSpPr>
            <p:cNvPr id="228" name="Freeform 168">
              <a:extLst>
                <a:ext uri="{FF2B5EF4-FFF2-40B4-BE49-F238E27FC236}">
                  <a16:creationId xmlns:a16="http://schemas.microsoft.com/office/drawing/2014/main" id="{06FB8DE4-FF8B-2A4C-9587-9B7067BCC3D8}"/>
                </a:ext>
              </a:extLst>
            </p:cNvPr>
            <p:cNvSpPr>
              <a:spLocks/>
            </p:cNvSpPr>
            <p:nvPr/>
          </p:nvSpPr>
          <p:spPr bwMode="auto">
            <a:xfrm flipH="1" flipV="1">
              <a:off x="3599" y="2404"/>
              <a:ext cx="107" cy="1194"/>
            </a:xfrm>
            <a:custGeom>
              <a:avLst/>
              <a:gdLst>
                <a:gd name="T0" fmla="*/ 0 w 107"/>
                <a:gd name="T1" fmla="*/ 0 h 910"/>
                <a:gd name="T2" fmla="*/ 107 w 107"/>
                <a:gd name="T3" fmla="*/ 0 h 910"/>
                <a:gd name="T4" fmla="*/ 107 w 107"/>
                <a:gd name="T5" fmla="*/ 13768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5" name="Group 195">
            <a:extLst>
              <a:ext uri="{FF2B5EF4-FFF2-40B4-BE49-F238E27FC236}">
                <a16:creationId xmlns:a16="http://schemas.microsoft.com/office/drawing/2014/main" id="{B37D7216-C212-C843-A667-53A7C0B847CF}"/>
              </a:ext>
            </a:extLst>
          </p:cNvPr>
          <p:cNvGrpSpPr>
            <a:grpSpLocks/>
          </p:cNvGrpSpPr>
          <p:nvPr/>
        </p:nvGrpSpPr>
        <p:grpSpPr bwMode="auto">
          <a:xfrm>
            <a:off x="8685214" y="6022869"/>
            <a:ext cx="358775" cy="304800"/>
            <a:chOff x="5144" y="3677"/>
            <a:chExt cx="226" cy="192"/>
          </a:xfrm>
        </p:grpSpPr>
        <p:sp>
          <p:nvSpPr>
            <p:cNvPr id="246" name="Rectangle 194">
              <a:extLst>
                <a:ext uri="{FF2B5EF4-FFF2-40B4-BE49-F238E27FC236}">
                  <a16:creationId xmlns:a16="http://schemas.microsoft.com/office/drawing/2014/main" id="{43AFBFF1-B1C6-C147-BB51-D67A053105CA}"/>
                </a:ext>
              </a:extLst>
            </p:cNvPr>
            <p:cNvSpPr>
              <a:spLocks noChangeArrowheads="1"/>
            </p:cNvSpPr>
            <p:nvPr/>
          </p:nvSpPr>
          <p:spPr bwMode="auto">
            <a:xfrm>
              <a:off x="5212" y="3716"/>
              <a:ext cx="88"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193">
              <a:extLst>
                <a:ext uri="{FF2B5EF4-FFF2-40B4-BE49-F238E27FC236}">
                  <a16:creationId xmlns:a16="http://schemas.microsoft.com/office/drawing/2014/main" id="{BF6FCEAE-49B5-A041-A298-4CB690E54688}"/>
                </a:ext>
              </a:extLst>
            </p:cNvPr>
            <p:cNvSpPr txBox="1">
              <a:spLocks noChangeArrowheads="1"/>
            </p:cNvSpPr>
            <p:nvPr/>
          </p:nvSpPr>
          <p:spPr bwMode="auto">
            <a:xfrm>
              <a:off x="5144" y="3677"/>
              <a:ext cx="22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Narrow" charset="0"/>
                  <a:ea typeface="ＭＳ Ｐゴシック" charset="0"/>
                  <a:cs typeface="+mn-cs"/>
                </a:rPr>
                <a:t>A</a:t>
              </a:r>
            </a:p>
          </p:txBody>
        </p:sp>
      </p:grpSp>
      <p:sp>
        <p:nvSpPr>
          <p:cNvPr id="248" name="Rectangle 37">
            <a:extLst>
              <a:ext uri="{FF2B5EF4-FFF2-40B4-BE49-F238E27FC236}">
                <a16:creationId xmlns:a16="http://schemas.microsoft.com/office/drawing/2014/main" id="{A8678432-C6E0-9045-9DFE-9E95FBC24301}"/>
              </a:ext>
            </a:extLst>
          </p:cNvPr>
          <p:cNvSpPr>
            <a:spLocks noChangeArrowheads="1"/>
          </p:cNvSpPr>
          <p:nvPr/>
        </p:nvSpPr>
        <p:spPr bwMode="auto">
          <a:xfrm>
            <a:off x="6835777" y="3123626"/>
            <a:ext cx="65087" cy="622300"/>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Rectangle 39">
            <a:extLst>
              <a:ext uri="{FF2B5EF4-FFF2-40B4-BE49-F238E27FC236}">
                <a16:creationId xmlns:a16="http://schemas.microsoft.com/office/drawing/2014/main" id="{92ADD221-F1C3-B645-92EB-9D1C9315A58A}"/>
              </a:ext>
            </a:extLst>
          </p:cNvPr>
          <p:cNvSpPr>
            <a:spLocks noChangeArrowheads="1"/>
          </p:cNvSpPr>
          <p:nvPr/>
        </p:nvSpPr>
        <p:spPr bwMode="auto">
          <a:xfrm>
            <a:off x="6932614" y="3125214"/>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Rectangle 40">
            <a:extLst>
              <a:ext uri="{FF2B5EF4-FFF2-40B4-BE49-F238E27FC236}">
                <a16:creationId xmlns:a16="http://schemas.microsoft.com/office/drawing/2014/main" id="{BB8D0EB3-2337-2A41-9EFC-CC44292E23D6}"/>
              </a:ext>
            </a:extLst>
          </p:cNvPr>
          <p:cNvSpPr>
            <a:spLocks noChangeArrowheads="1"/>
          </p:cNvSpPr>
          <p:nvPr/>
        </p:nvSpPr>
        <p:spPr bwMode="auto">
          <a:xfrm>
            <a:off x="7031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41">
            <a:extLst>
              <a:ext uri="{FF2B5EF4-FFF2-40B4-BE49-F238E27FC236}">
                <a16:creationId xmlns:a16="http://schemas.microsoft.com/office/drawing/2014/main" id="{08B40AAE-C4F3-B24B-A758-0CBE422C11F5}"/>
              </a:ext>
            </a:extLst>
          </p:cNvPr>
          <p:cNvSpPr>
            <a:spLocks noChangeArrowheads="1"/>
          </p:cNvSpPr>
          <p:nvPr/>
        </p:nvSpPr>
        <p:spPr bwMode="auto">
          <a:xfrm>
            <a:off x="712787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2" name="Rectangle 42">
            <a:extLst>
              <a:ext uri="{FF2B5EF4-FFF2-40B4-BE49-F238E27FC236}">
                <a16:creationId xmlns:a16="http://schemas.microsoft.com/office/drawing/2014/main" id="{1B696D21-4399-C041-91DC-701FB61A0E4C}"/>
              </a:ext>
            </a:extLst>
          </p:cNvPr>
          <p:cNvSpPr>
            <a:spLocks noChangeArrowheads="1"/>
          </p:cNvSpPr>
          <p:nvPr/>
        </p:nvSpPr>
        <p:spPr bwMode="auto">
          <a:xfrm>
            <a:off x="722312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43">
            <a:extLst>
              <a:ext uri="{FF2B5EF4-FFF2-40B4-BE49-F238E27FC236}">
                <a16:creationId xmlns:a16="http://schemas.microsoft.com/office/drawing/2014/main" id="{2CEBC228-9E7F-7E48-9C85-63629AFC09AA}"/>
              </a:ext>
            </a:extLst>
          </p:cNvPr>
          <p:cNvSpPr>
            <a:spLocks noChangeArrowheads="1"/>
          </p:cNvSpPr>
          <p:nvPr/>
        </p:nvSpPr>
        <p:spPr bwMode="auto">
          <a:xfrm>
            <a:off x="7319964"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4" name="Rectangle 45">
            <a:extLst>
              <a:ext uri="{FF2B5EF4-FFF2-40B4-BE49-F238E27FC236}">
                <a16:creationId xmlns:a16="http://schemas.microsoft.com/office/drawing/2014/main" id="{499D6101-0E72-764D-90A9-65FA5E9288DF}"/>
              </a:ext>
            </a:extLst>
          </p:cNvPr>
          <p:cNvSpPr>
            <a:spLocks noChangeArrowheads="1"/>
          </p:cNvSpPr>
          <p:nvPr/>
        </p:nvSpPr>
        <p:spPr bwMode="auto">
          <a:xfrm>
            <a:off x="7412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46">
            <a:extLst>
              <a:ext uri="{FF2B5EF4-FFF2-40B4-BE49-F238E27FC236}">
                <a16:creationId xmlns:a16="http://schemas.microsoft.com/office/drawing/2014/main" id="{69025D46-11EA-C34F-8D0D-7B789A5DBC95}"/>
              </a:ext>
            </a:extLst>
          </p:cNvPr>
          <p:cNvSpPr>
            <a:spLocks noChangeArrowheads="1"/>
          </p:cNvSpPr>
          <p:nvPr/>
        </p:nvSpPr>
        <p:spPr bwMode="auto">
          <a:xfrm>
            <a:off x="750728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47">
            <a:extLst>
              <a:ext uri="{FF2B5EF4-FFF2-40B4-BE49-F238E27FC236}">
                <a16:creationId xmlns:a16="http://schemas.microsoft.com/office/drawing/2014/main" id="{097282D2-CB09-6743-BD88-978413D66230}"/>
              </a:ext>
            </a:extLst>
          </p:cNvPr>
          <p:cNvSpPr>
            <a:spLocks noChangeArrowheads="1"/>
          </p:cNvSpPr>
          <p:nvPr/>
        </p:nvSpPr>
        <p:spPr bwMode="auto">
          <a:xfrm>
            <a:off x="76025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7" name="Rectangle 50">
            <a:extLst>
              <a:ext uri="{FF2B5EF4-FFF2-40B4-BE49-F238E27FC236}">
                <a16:creationId xmlns:a16="http://schemas.microsoft.com/office/drawing/2014/main" id="{C44BBA4A-C75F-6344-A7C0-80FA59F967B5}"/>
              </a:ext>
            </a:extLst>
          </p:cNvPr>
          <p:cNvSpPr>
            <a:spLocks noChangeArrowheads="1"/>
          </p:cNvSpPr>
          <p:nvPr/>
        </p:nvSpPr>
        <p:spPr bwMode="auto">
          <a:xfrm>
            <a:off x="7708902"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8" name="Rectangle 51">
            <a:extLst>
              <a:ext uri="{FF2B5EF4-FFF2-40B4-BE49-F238E27FC236}">
                <a16:creationId xmlns:a16="http://schemas.microsoft.com/office/drawing/2014/main" id="{660EEC78-FF50-7445-8190-34F20263528D}"/>
              </a:ext>
            </a:extLst>
          </p:cNvPr>
          <p:cNvSpPr>
            <a:spLocks noChangeArrowheads="1"/>
          </p:cNvSpPr>
          <p:nvPr/>
        </p:nvSpPr>
        <p:spPr bwMode="auto">
          <a:xfrm>
            <a:off x="7807327" y="3125214"/>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Rectangle 52">
            <a:extLst>
              <a:ext uri="{FF2B5EF4-FFF2-40B4-BE49-F238E27FC236}">
                <a16:creationId xmlns:a16="http://schemas.microsoft.com/office/drawing/2014/main" id="{BF1D4EAF-3E48-E64D-A9F0-800C14DE416B}"/>
              </a:ext>
            </a:extLst>
          </p:cNvPr>
          <p:cNvSpPr>
            <a:spLocks noChangeArrowheads="1"/>
          </p:cNvSpPr>
          <p:nvPr/>
        </p:nvSpPr>
        <p:spPr bwMode="auto">
          <a:xfrm>
            <a:off x="7904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53">
            <a:extLst>
              <a:ext uri="{FF2B5EF4-FFF2-40B4-BE49-F238E27FC236}">
                <a16:creationId xmlns:a16="http://schemas.microsoft.com/office/drawing/2014/main" id="{7F7F3BD0-061B-0346-BC6C-7C752F28EF13}"/>
              </a:ext>
            </a:extLst>
          </p:cNvPr>
          <p:cNvSpPr>
            <a:spLocks noChangeArrowheads="1"/>
          </p:cNvSpPr>
          <p:nvPr/>
        </p:nvSpPr>
        <p:spPr bwMode="auto">
          <a:xfrm>
            <a:off x="80010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1" name="Rectangle 54">
            <a:extLst>
              <a:ext uri="{FF2B5EF4-FFF2-40B4-BE49-F238E27FC236}">
                <a16:creationId xmlns:a16="http://schemas.microsoft.com/office/drawing/2014/main" id="{1419AB61-44E3-7B43-ADE9-9DF5C9E18D93}"/>
              </a:ext>
            </a:extLst>
          </p:cNvPr>
          <p:cNvSpPr>
            <a:spLocks noChangeArrowheads="1"/>
          </p:cNvSpPr>
          <p:nvPr/>
        </p:nvSpPr>
        <p:spPr bwMode="auto">
          <a:xfrm>
            <a:off x="809783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2" name="Rectangle 55">
            <a:extLst>
              <a:ext uri="{FF2B5EF4-FFF2-40B4-BE49-F238E27FC236}">
                <a16:creationId xmlns:a16="http://schemas.microsoft.com/office/drawing/2014/main" id="{FA07924E-D97C-9E4F-9629-377D86F65D54}"/>
              </a:ext>
            </a:extLst>
          </p:cNvPr>
          <p:cNvSpPr>
            <a:spLocks noChangeArrowheads="1"/>
          </p:cNvSpPr>
          <p:nvPr/>
        </p:nvSpPr>
        <p:spPr bwMode="auto">
          <a:xfrm>
            <a:off x="819308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3" name="Rectangle 56">
            <a:extLst>
              <a:ext uri="{FF2B5EF4-FFF2-40B4-BE49-F238E27FC236}">
                <a16:creationId xmlns:a16="http://schemas.microsoft.com/office/drawing/2014/main" id="{78BBA4C2-77BF-7140-8522-72AA5C9FF7DA}"/>
              </a:ext>
            </a:extLst>
          </p:cNvPr>
          <p:cNvSpPr>
            <a:spLocks noChangeArrowheads="1"/>
          </p:cNvSpPr>
          <p:nvPr/>
        </p:nvSpPr>
        <p:spPr bwMode="auto">
          <a:xfrm>
            <a:off x="8285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4" name="Rectangle 57">
            <a:extLst>
              <a:ext uri="{FF2B5EF4-FFF2-40B4-BE49-F238E27FC236}">
                <a16:creationId xmlns:a16="http://schemas.microsoft.com/office/drawing/2014/main" id="{8C781153-D0D1-4F49-A7D5-E9E0E02C7481}"/>
              </a:ext>
            </a:extLst>
          </p:cNvPr>
          <p:cNvSpPr>
            <a:spLocks noChangeArrowheads="1"/>
          </p:cNvSpPr>
          <p:nvPr/>
        </p:nvSpPr>
        <p:spPr bwMode="auto">
          <a:xfrm>
            <a:off x="838041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5" name="Rectangle 58">
            <a:extLst>
              <a:ext uri="{FF2B5EF4-FFF2-40B4-BE49-F238E27FC236}">
                <a16:creationId xmlns:a16="http://schemas.microsoft.com/office/drawing/2014/main" id="{1252424B-0051-8B4E-8014-7CDFA89980FC}"/>
              </a:ext>
            </a:extLst>
          </p:cNvPr>
          <p:cNvSpPr>
            <a:spLocks noChangeArrowheads="1"/>
          </p:cNvSpPr>
          <p:nvPr/>
        </p:nvSpPr>
        <p:spPr bwMode="auto">
          <a:xfrm>
            <a:off x="84772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59">
            <a:extLst>
              <a:ext uri="{FF2B5EF4-FFF2-40B4-BE49-F238E27FC236}">
                <a16:creationId xmlns:a16="http://schemas.microsoft.com/office/drawing/2014/main" id="{FA783663-FBFD-1D4F-94E0-8E07864896AD}"/>
              </a:ext>
            </a:extLst>
          </p:cNvPr>
          <p:cNvSpPr>
            <a:spLocks noChangeArrowheads="1"/>
          </p:cNvSpPr>
          <p:nvPr/>
        </p:nvSpPr>
        <p:spPr bwMode="auto">
          <a:xfrm>
            <a:off x="85661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7" name="Rectangle 60">
            <a:extLst>
              <a:ext uri="{FF2B5EF4-FFF2-40B4-BE49-F238E27FC236}">
                <a16:creationId xmlns:a16="http://schemas.microsoft.com/office/drawing/2014/main" id="{9A20FCBA-A9E2-494E-8A95-747703BA2FAA}"/>
              </a:ext>
            </a:extLst>
          </p:cNvPr>
          <p:cNvSpPr>
            <a:spLocks noChangeArrowheads="1"/>
          </p:cNvSpPr>
          <p:nvPr/>
        </p:nvSpPr>
        <p:spPr bwMode="auto">
          <a:xfrm>
            <a:off x="86614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8" name="Rectangle 61">
            <a:extLst>
              <a:ext uri="{FF2B5EF4-FFF2-40B4-BE49-F238E27FC236}">
                <a16:creationId xmlns:a16="http://schemas.microsoft.com/office/drawing/2014/main" id="{BD15B2FA-70B2-F44B-A21B-EE69A9B05DC8}"/>
              </a:ext>
            </a:extLst>
          </p:cNvPr>
          <p:cNvSpPr>
            <a:spLocks noChangeArrowheads="1"/>
          </p:cNvSpPr>
          <p:nvPr/>
        </p:nvSpPr>
        <p:spPr bwMode="auto">
          <a:xfrm>
            <a:off x="8755064"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Rectangle 62">
            <a:extLst>
              <a:ext uri="{FF2B5EF4-FFF2-40B4-BE49-F238E27FC236}">
                <a16:creationId xmlns:a16="http://schemas.microsoft.com/office/drawing/2014/main" id="{FCC59CFB-2A58-CB44-B886-3040D9E44C77}"/>
              </a:ext>
            </a:extLst>
          </p:cNvPr>
          <p:cNvSpPr>
            <a:spLocks noChangeArrowheads="1"/>
          </p:cNvSpPr>
          <p:nvPr/>
        </p:nvSpPr>
        <p:spPr bwMode="auto">
          <a:xfrm>
            <a:off x="8847139"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0" name="Rectangle 63">
            <a:extLst>
              <a:ext uri="{FF2B5EF4-FFF2-40B4-BE49-F238E27FC236}">
                <a16:creationId xmlns:a16="http://schemas.microsoft.com/office/drawing/2014/main" id="{C2CEED62-895E-984B-A8A4-247D41CE7E93}"/>
              </a:ext>
            </a:extLst>
          </p:cNvPr>
          <p:cNvSpPr>
            <a:spLocks noChangeArrowheads="1"/>
          </p:cNvSpPr>
          <p:nvPr/>
        </p:nvSpPr>
        <p:spPr bwMode="auto">
          <a:xfrm>
            <a:off x="89439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1" name="Rectangle 64">
            <a:extLst>
              <a:ext uri="{FF2B5EF4-FFF2-40B4-BE49-F238E27FC236}">
                <a16:creationId xmlns:a16="http://schemas.microsoft.com/office/drawing/2014/main" id="{A927D859-82EA-9A4A-9764-093C53E03753}"/>
              </a:ext>
            </a:extLst>
          </p:cNvPr>
          <p:cNvSpPr>
            <a:spLocks noChangeArrowheads="1"/>
          </p:cNvSpPr>
          <p:nvPr/>
        </p:nvSpPr>
        <p:spPr bwMode="auto">
          <a:xfrm>
            <a:off x="90392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2" name="Rectangle 65">
            <a:extLst>
              <a:ext uri="{FF2B5EF4-FFF2-40B4-BE49-F238E27FC236}">
                <a16:creationId xmlns:a16="http://schemas.microsoft.com/office/drawing/2014/main" id="{F473CF44-260A-E04B-8696-E13EFF7EE281}"/>
              </a:ext>
            </a:extLst>
          </p:cNvPr>
          <p:cNvSpPr>
            <a:spLocks noChangeArrowheads="1"/>
          </p:cNvSpPr>
          <p:nvPr/>
        </p:nvSpPr>
        <p:spPr bwMode="auto">
          <a:xfrm>
            <a:off x="91281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3" name="Rectangle 66">
            <a:extLst>
              <a:ext uri="{FF2B5EF4-FFF2-40B4-BE49-F238E27FC236}">
                <a16:creationId xmlns:a16="http://schemas.microsoft.com/office/drawing/2014/main" id="{489A018C-E3FF-AC42-A61C-40BC11AD79CE}"/>
              </a:ext>
            </a:extLst>
          </p:cNvPr>
          <p:cNvSpPr>
            <a:spLocks noChangeArrowheads="1"/>
          </p:cNvSpPr>
          <p:nvPr/>
        </p:nvSpPr>
        <p:spPr bwMode="auto">
          <a:xfrm>
            <a:off x="92233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68">
            <a:extLst>
              <a:ext uri="{FF2B5EF4-FFF2-40B4-BE49-F238E27FC236}">
                <a16:creationId xmlns:a16="http://schemas.microsoft.com/office/drawing/2014/main" id="{15DBA7E3-2A55-A347-8398-5FF2E190C152}"/>
              </a:ext>
            </a:extLst>
          </p:cNvPr>
          <p:cNvSpPr>
            <a:spLocks noChangeArrowheads="1"/>
          </p:cNvSpPr>
          <p:nvPr/>
        </p:nvSpPr>
        <p:spPr bwMode="auto">
          <a:xfrm>
            <a:off x="93202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Rectangle 69">
            <a:extLst>
              <a:ext uri="{FF2B5EF4-FFF2-40B4-BE49-F238E27FC236}">
                <a16:creationId xmlns:a16="http://schemas.microsoft.com/office/drawing/2014/main" id="{C41C2999-2C3A-6B42-BFD4-461D81F336F2}"/>
              </a:ext>
            </a:extLst>
          </p:cNvPr>
          <p:cNvSpPr>
            <a:spLocks noChangeArrowheads="1"/>
          </p:cNvSpPr>
          <p:nvPr/>
        </p:nvSpPr>
        <p:spPr bwMode="auto">
          <a:xfrm>
            <a:off x="9417052" y="3125214"/>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70">
            <a:extLst>
              <a:ext uri="{FF2B5EF4-FFF2-40B4-BE49-F238E27FC236}">
                <a16:creationId xmlns:a16="http://schemas.microsoft.com/office/drawing/2014/main" id="{C31E0892-5A99-CC4B-9267-B95157619AAA}"/>
              </a:ext>
            </a:extLst>
          </p:cNvPr>
          <p:cNvSpPr>
            <a:spLocks noChangeArrowheads="1"/>
          </p:cNvSpPr>
          <p:nvPr/>
        </p:nvSpPr>
        <p:spPr bwMode="auto">
          <a:xfrm>
            <a:off x="9513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Rectangle 71">
            <a:extLst>
              <a:ext uri="{FF2B5EF4-FFF2-40B4-BE49-F238E27FC236}">
                <a16:creationId xmlns:a16="http://schemas.microsoft.com/office/drawing/2014/main" id="{F4A34BCF-97FE-9043-BC3E-A64DDF0FE4E2}"/>
              </a:ext>
            </a:extLst>
          </p:cNvPr>
          <p:cNvSpPr>
            <a:spLocks noChangeArrowheads="1"/>
          </p:cNvSpPr>
          <p:nvPr/>
        </p:nvSpPr>
        <p:spPr bwMode="auto">
          <a:xfrm>
            <a:off x="96123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Rectangle 72">
            <a:extLst>
              <a:ext uri="{FF2B5EF4-FFF2-40B4-BE49-F238E27FC236}">
                <a16:creationId xmlns:a16="http://schemas.microsoft.com/office/drawing/2014/main" id="{AF39E66A-9553-3344-9AD6-6EDA216F2880}"/>
              </a:ext>
            </a:extLst>
          </p:cNvPr>
          <p:cNvSpPr>
            <a:spLocks noChangeArrowheads="1"/>
          </p:cNvSpPr>
          <p:nvPr/>
        </p:nvSpPr>
        <p:spPr bwMode="auto">
          <a:xfrm>
            <a:off x="970756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9" name="Rectangle 73">
            <a:extLst>
              <a:ext uri="{FF2B5EF4-FFF2-40B4-BE49-F238E27FC236}">
                <a16:creationId xmlns:a16="http://schemas.microsoft.com/office/drawing/2014/main" id="{ECFAFFA1-A372-CF41-884A-8A8C27CFE0C1}"/>
              </a:ext>
            </a:extLst>
          </p:cNvPr>
          <p:cNvSpPr>
            <a:spLocks noChangeArrowheads="1"/>
          </p:cNvSpPr>
          <p:nvPr/>
        </p:nvSpPr>
        <p:spPr bwMode="auto">
          <a:xfrm>
            <a:off x="98028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4">
            <a:extLst>
              <a:ext uri="{FF2B5EF4-FFF2-40B4-BE49-F238E27FC236}">
                <a16:creationId xmlns:a16="http://schemas.microsoft.com/office/drawing/2014/main" id="{3C3828F5-F0A3-9B49-AB1D-346F1948CC97}"/>
              </a:ext>
            </a:extLst>
          </p:cNvPr>
          <p:cNvSpPr>
            <a:spLocks noChangeArrowheads="1"/>
          </p:cNvSpPr>
          <p:nvPr/>
        </p:nvSpPr>
        <p:spPr bwMode="auto">
          <a:xfrm>
            <a:off x="9894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Rectangle 75">
            <a:extLst>
              <a:ext uri="{FF2B5EF4-FFF2-40B4-BE49-F238E27FC236}">
                <a16:creationId xmlns:a16="http://schemas.microsoft.com/office/drawing/2014/main" id="{E047C25C-F28E-9A40-9394-4DFA7C5CF236}"/>
              </a:ext>
            </a:extLst>
          </p:cNvPr>
          <p:cNvSpPr>
            <a:spLocks noChangeArrowheads="1"/>
          </p:cNvSpPr>
          <p:nvPr/>
        </p:nvSpPr>
        <p:spPr bwMode="auto">
          <a:xfrm>
            <a:off x="9991727" y="3123626"/>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Rectangle 76">
            <a:extLst>
              <a:ext uri="{FF2B5EF4-FFF2-40B4-BE49-F238E27FC236}">
                <a16:creationId xmlns:a16="http://schemas.microsoft.com/office/drawing/2014/main" id="{95AB1F8C-60E0-6E4E-BBC9-6AFCA871BF9F}"/>
              </a:ext>
            </a:extLst>
          </p:cNvPr>
          <p:cNvSpPr>
            <a:spLocks noChangeArrowheads="1"/>
          </p:cNvSpPr>
          <p:nvPr/>
        </p:nvSpPr>
        <p:spPr bwMode="auto">
          <a:xfrm>
            <a:off x="10086977" y="3123626"/>
            <a:ext cx="65087" cy="622300"/>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Rectangle 78">
            <a:extLst>
              <a:ext uri="{FF2B5EF4-FFF2-40B4-BE49-F238E27FC236}">
                <a16:creationId xmlns:a16="http://schemas.microsoft.com/office/drawing/2014/main" id="{4C4E8CF6-C760-5B4C-9C8B-724BC7EC9D27}"/>
              </a:ext>
            </a:extLst>
          </p:cNvPr>
          <p:cNvSpPr>
            <a:spLocks noChangeArrowheads="1"/>
          </p:cNvSpPr>
          <p:nvPr/>
        </p:nvSpPr>
        <p:spPr bwMode="auto">
          <a:xfrm>
            <a:off x="6792914" y="3861814"/>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Rectangle 79">
            <a:extLst>
              <a:ext uri="{FF2B5EF4-FFF2-40B4-BE49-F238E27FC236}">
                <a16:creationId xmlns:a16="http://schemas.microsoft.com/office/drawing/2014/main" id="{19F096B9-3111-7D40-B5B1-AE181A6D6D1D}"/>
              </a:ext>
            </a:extLst>
          </p:cNvPr>
          <p:cNvSpPr>
            <a:spLocks noChangeArrowheads="1"/>
          </p:cNvSpPr>
          <p:nvPr/>
        </p:nvSpPr>
        <p:spPr bwMode="auto">
          <a:xfrm>
            <a:off x="6878639" y="3014089"/>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80">
            <a:extLst>
              <a:ext uri="{FF2B5EF4-FFF2-40B4-BE49-F238E27FC236}">
                <a16:creationId xmlns:a16="http://schemas.microsoft.com/office/drawing/2014/main" id="{E753CF95-7893-FD4E-BE3D-215F410E8408}"/>
              </a:ext>
            </a:extLst>
          </p:cNvPr>
          <p:cNvSpPr>
            <a:spLocks noChangeShapeType="1"/>
          </p:cNvSpPr>
          <p:nvPr/>
        </p:nvSpPr>
        <p:spPr bwMode="auto">
          <a:xfrm>
            <a:off x="6900864" y="3976114"/>
            <a:ext cx="868363"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6" name="Line 82">
            <a:extLst>
              <a:ext uri="{FF2B5EF4-FFF2-40B4-BE49-F238E27FC236}">
                <a16:creationId xmlns:a16="http://schemas.microsoft.com/office/drawing/2014/main" id="{A84B4DF1-EC9A-7F46-AA18-AD952AC6BF0E}"/>
              </a:ext>
            </a:extLst>
          </p:cNvPr>
          <p:cNvSpPr>
            <a:spLocks noChangeShapeType="1"/>
          </p:cNvSpPr>
          <p:nvPr/>
        </p:nvSpPr>
        <p:spPr bwMode="auto">
          <a:xfrm>
            <a:off x="7835902" y="3977701"/>
            <a:ext cx="868362"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7" name="Line 83">
            <a:extLst>
              <a:ext uri="{FF2B5EF4-FFF2-40B4-BE49-F238E27FC236}">
                <a16:creationId xmlns:a16="http://schemas.microsoft.com/office/drawing/2014/main" id="{F05D6B54-06E8-3340-AF49-E2A2D7CDBC38}"/>
              </a:ext>
            </a:extLst>
          </p:cNvPr>
          <p:cNvSpPr>
            <a:spLocks noChangeShapeType="1"/>
          </p:cNvSpPr>
          <p:nvPr/>
        </p:nvSpPr>
        <p:spPr bwMode="auto">
          <a:xfrm>
            <a:off x="9329739" y="3976114"/>
            <a:ext cx="8016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8" name="Line 84">
            <a:extLst>
              <a:ext uri="{FF2B5EF4-FFF2-40B4-BE49-F238E27FC236}">
                <a16:creationId xmlns:a16="http://schemas.microsoft.com/office/drawing/2014/main" id="{B41A428C-2E0E-ED49-9C7F-ADDB6951A77B}"/>
              </a:ext>
            </a:extLst>
          </p:cNvPr>
          <p:cNvSpPr>
            <a:spLocks noChangeShapeType="1"/>
          </p:cNvSpPr>
          <p:nvPr/>
        </p:nvSpPr>
        <p:spPr bwMode="auto">
          <a:xfrm>
            <a:off x="8759827" y="3977701"/>
            <a:ext cx="528637"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9" name="Line 87">
            <a:extLst>
              <a:ext uri="{FF2B5EF4-FFF2-40B4-BE49-F238E27FC236}">
                <a16:creationId xmlns:a16="http://schemas.microsoft.com/office/drawing/2014/main" id="{F10E82D1-86EA-0A43-A26B-826B8C65625C}"/>
              </a:ext>
            </a:extLst>
          </p:cNvPr>
          <p:cNvSpPr>
            <a:spLocks noChangeShapeType="1"/>
          </p:cNvSpPr>
          <p:nvPr/>
        </p:nvSpPr>
        <p:spPr bwMode="auto">
          <a:xfrm>
            <a:off x="6992939" y="3999926"/>
            <a:ext cx="0" cy="233363"/>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0" name="Line 88">
            <a:extLst>
              <a:ext uri="{FF2B5EF4-FFF2-40B4-BE49-F238E27FC236}">
                <a16:creationId xmlns:a16="http://schemas.microsoft.com/office/drawing/2014/main" id="{849D7775-1F0E-F446-AFC3-AB4363FCD990}"/>
              </a:ext>
            </a:extLst>
          </p:cNvPr>
          <p:cNvSpPr>
            <a:spLocks noChangeShapeType="1"/>
          </p:cNvSpPr>
          <p:nvPr/>
        </p:nvSpPr>
        <p:spPr bwMode="auto">
          <a:xfrm>
            <a:off x="822166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1" name="Line 89">
            <a:extLst>
              <a:ext uri="{FF2B5EF4-FFF2-40B4-BE49-F238E27FC236}">
                <a16:creationId xmlns:a16="http://schemas.microsoft.com/office/drawing/2014/main" id="{0E0B871C-6367-774B-BA58-EF11B16FA4E2}"/>
              </a:ext>
            </a:extLst>
          </p:cNvPr>
          <p:cNvSpPr>
            <a:spLocks noChangeShapeType="1"/>
          </p:cNvSpPr>
          <p:nvPr/>
        </p:nvSpPr>
        <p:spPr bwMode="auto">
          <a:xfrm>
            <a:off x="904081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Line 90">
            <a:extLst>
              <a:ext uri="{FF2B5EF4-FFF2-40B4-BE49-F238E27FC236}">
                <a16:creationId xmlns:a16="http://schemas.microsoft.com/office/drawing/2014/main" id="{C09F078D-04FC-E640-8A03-2400CC0F0B8A}"/>
              </a:ext>
            </a:extLst>
          </p:cNvPr>
          <p:cNvSpPr>
            <a:spLocks noChangeShapeType="1"/>
          </p:cNvSpPr>
          <p:nvPr/>
        </p:nvSpPr>
        <p:spPr bwMode="auto">
          <a:xfrm>
            <a:off x="9698039"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3" name="Text Box 91">
            <a:extLst>
              <a:ext uri="{FF2B5EF4-FFF2-40B4-BE49-F238E27FC236}">
                <a16:creationId xmlns:a16="http://schemas.microsoft.com/office/drawing/2014/main" id="{39A723B2-B4B0-634D-AE9D-8AC58218E734}"/>
              </a:ext>
            </a:extLst>
          </p:cNvPr>
          <p:cNvSpPr txBox="1">
            <a:spLocks noChangeArrowheads="1"/>
          </p:cNvSpPr>
          <p:nvPr/>
        </p:nvSpPr>
        <p:spPr bwMode="auto">
          <a:xfrm>
            <a:off x="6869114" y="4223764"/>
            <a:ext cx="69373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ACKed</a:t>
            </a:r>
          </a:p>
        </p:txBody>
      </p:sp>
      <p:sp>
        <p:nvSpPr>
          <p:cNvPr id="294" name="Text Box 92">
            <a:extLst>
              <a:ext uri="{FF2B5EF4-FFF2-40B4-BE49-F238E27FC236}">
                <a16:creationId xmlns:a16="http://schemas.microsoft.com/office/drawing/2014/main" id="{3B367685-832F-A24C-8E10-9208FC23187F}"/>
              </a:ext>
            </a:extLst>
          </p:cNvPr>
          <p:cNvSpPr txBox="1">
            <a:spLocks noChangeArrowheads="1"/>
          </p:cNvSpPr>
          <p:nvPr/>
        </p:nvSpPr>
        <p:spPr bwMode="auto">
          <a:xfrm>
            <a:off x="7850188" y="4230114"/>
            <a:ext cx="1139821" cy="6848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sent, not-yet </a:t>
            </a:r>
            <a:r>
              <a:rPr kumimoji="0" lang="en-US" altLang="en-US" sz="14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ACKed</a:t>
            </a:r>
            <a:endPar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90000"/>
              </a:lnSpc>
              <a:spcBef>
                <a:spcPts val="30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in-flight”)</a:t>
            </a:r>
            <a:endPar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Text Box 93">
            <a:extLst>
              <a:ext uri="{FF2B5EF4-FFF2-40B4-BE49-F238E27FC236}">
                <a16:creationId xmlns:a16="http://schemas.microsoft.com/office/drawing/2014/main" id="{81CC0B14-ECA5-7042-90A8-A3D1691D8277}"/>
              </a:ext>
            </a:extLst>
          </p:cNvPr>
          <p:cNvSpPr txBox="1">
            <a:spLocks noChangeArrowheads="1"/>
          </p:cNvSpPr>
          <p:nvPr/>
        </p:nvSpPr>
        <p:spPr bwMode="auto">
          <a:xfrm>
            <a:off x="8829677" y="4225351"/>
            <a:ext cx="1066800" cy="6683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but 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yet sent</a:t>
            </a:r>
          </a:p>
        </p:txBody>
      </p:sp>
      <p:sp>
        <p:nvSpPr>
          <p:cNvPr id="296" name="Text Box 94">
            <a:extLst>
              <a:ext uri="{FF2B5EF4-FFF2-40B4-BE49-F238E27FC236}">
                <a16:creationId xmlns:a16="http://schemas.microsoft.com/office/drawing/2014/main" id="{AA04402D-D3B0-AD47-B91F-3AC1C3E2066A}"/>
              </a:ext>
            </a:extLst>
          </p:cNvPr>
          <p:cNvSpPr txBox="1">
            <a:spLocks noChangeArrowheads="1"/>
          </p:cNvSpPr>
          <p:nvPr/>
        </p:nvSpPr>
        <p:spPr bwMode="auto">
          <a:xfrm>
            <a:off x="9586914" y="4230114"/>
            <a:ext cx="81915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p:txBody>
      </p:sp>
      <p:sp>
        <p:nvSpPr>
          <p:cNvPr id="297" name="Text Box 96">
            <a:extLst>
              <a:ext uri="{FF2B5EF4-FFF2-40B4-BE49-F238E27FC236}">
                <a16:creationId xmlns:a16="http://schemas.microsoft.com/office/drawing/2014/main" id="{7BC9AF2B-9067-6D40-8AD6-38C8B0980442}"/>
              </a:ext>
            </a:extLst>
          </p:cNvPr>
          <p:cNvSpPr txBox="1">
            <a:spLocks noChangeArrowheads="1"/>
          </p:cNvSpPr>
          <p:nvPr/>
        </p:nvSpPr>
        <p:spPr bwMode="auto">
          <a:xfrm>
            <a:off x="7929564" y="2658489"/>
            <a:ext cx="113188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window size</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 N</a:t>
            </a:r>
          </a:p>
        </p:txBody>
      </p:sp>
      <p:grpSp>
        <p:nvGrpSpPr>
          <p:cNvPr id="298" name="Group 99">
            <a:extLst>
              <a:ext uri="{FF2B5EF4-FFF2-40B4-BE49-F238E27FC236}">
                <a16:creationId xmlns:a16="http://schemas.microsoft.com/office/drawing/2014/main" id="{24BD0429-57C9-5949-A0FA-36C1FBC99776}"/>
              </a:ext>
            </a:extLst>
          </p:cNvPr>
          <p:cNvGrpSpPr>
            <a:grpSpLocks/>
          </p:cNvGrpSpPr>
          <p:nvPr/>
        </p:nvGrpSpPr>
        <p:grpSpPr bwMode="auto">
          <a:xfrm>
            <a:off x="8696327" y="2882326"/>
            <a:ext cx="593725" cy="136525"/>
            <a:chOff x="4250" y="1692"/>
            <a:chExt cx="374" cy="86"/>
          </a:xfrm>
        </p:grpSpPr>
        <p:sp>
          <p:nvSpPr>
            <p:cNvPr id="299" name="Line 97">
              <a:extLst>
                <a:ext uri="{FF2B5EF4-FFF2-40B4-BE49-F238E27FC236}">
                  <a16:creationId xmlns:a16="http://schemas.microsoft.com/office/drawing/2014/main" id="{A02E02EA-0929-104A-BF00-5ADA492F2B7C}"/>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0" name="Line 98">
              <a:extLst>
                <a:ext uri="{FF2B5EF4-FFF2-40B4-BE49-F238E27FC236}">
                  <a16:creationId xmlns:a16="http://schemas.microsoft.com/office/drawing/2014/main" id="{BBA1422E-A86D-8048-8C6A-CBCE03DB28AC}"/>
                </a:ext>
              </a:extLst>
            </p:cNvPr>
            <p:cNvSpPr>
              <a:spLocks noChangeShapeType="1"/>
            </p:cNvSpPr>
            <p:nvPr/>
          </p:nvSpPr>
          <p:spPr bwMode="auto">
            <a:xfrm>
              <a:off x="4622"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01" name="Group 100">
            <a:extLst>
              <a:ext uri="{FF2B5EF4-FFF2-40B4-BE49-F238E27FC236}">
                <a16:creationId xmlns:a16="http://schemas.microsoft.com/office/drawing/2014/main" id="{953BBB09-1247-E749-B041-4AB4BC053F15}"/>
              </a:ext>
            </a:extLst>
          </p:cNvPr>
          <p:cNvGrpSpPr>
            <a:grpSpLocks/>
          </p:cNvGrpSpPr>
          <p:nvPr/>
        </p:nvGrpSpPr>
        <p:grpSpPr bwMode="auto">
          <a:xfrm rot="10800000">
            <a:off x="7804152" y="2907726"/>
            <a:ext cx="593725" cy="136525"/>
            <a:chOff x="4250" y="1692"/>
            <a:chExt cx="374" cy="86"/>
          </a:xfrm>
        </p:grpSpPr>
        <p:sp>
          <p:nvSpPr>
            <p:cNvPr id="302" name="Line 101">
              <a:extLst>
                <a:ext uri="{FF2B5EF4-FFF2-40B4-BE49-F238E27FC236}">
                  <a16:creationId xmlns:a16="http://schemas.microsoft.com/office/drawing/2014/main" id="{3C66FDCF-F2B7-8447-A6D6-18D719B215CF}"/>
                </a:ext>
              </a:extLst>
            </p:cNvPr>
            <p:cNvSpPr>
              <a:spLocks noChangeShapeType="1"/>
            </p:cNvSpPr>
            <p:nvPr/>
          </p:nvSpPr>
          <p:spPr bwMode="auto">
            <a:xfrm>
              <a:off x="4257" y="1745"/>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102">
              <a:extLst>
                <a:ext uri="{FF2B5EF4-FFF2-40B4-BE49-F238E27FC236}">
                  <a16:creationId xmlns:a16="http://schemas.microsoft.com/office/drawing/2014/main" id="{3E685C18-38D0-2242-B6E7-6B45955EA4D6}"/>
                </a:ext>
              </a:extLst>
            </p:cNvPr>
            <p:cNvSpPr>
              <a:spLocks noChangeShapeType="1"/>
            </p:cNvSpPr>
            <p:nvPr/>
          </p:nvSpPr>
          <p:spPr bwMode="auto">
            <a:xfrm>
              <a:off x="4629" y="1699"/>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304" name="Text Box 196">
            <a:extLst>
              <a:ext uri="{FF2B5EF4-FFF2-40B4-BE49-F238E27FC236}">
                <a16:creationId xmlns:a16="http://schemas.microsoft.com/office/drawing/2014/main" id="{8A4318F8-8B4B-BA46-9E7C-C771B9AFC315}"/>
              </a:ext>
            </a:extLst>
          </p:cNvPr>
          <p:cNvSpPr txBox="1">
            <a:spLocks noChangeArrowheads="1"/>
          </p:cNvSpPr>
          <p:nvPr/>
        </p:nvSpPr>
        <p:spPr bwMode="auto">
          <a:xfrm>
            <a:off x="7085014" y="3677664"/>
            <a:ext cx="31781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marL="342900" indent="-342900">
              <a:defRPr sz="1600">
                <a:solidFill>
                  <a:schemeClr val="tx1"/>
                </a:solidFill>
                <a:latin typeface="Tahoma" charset="0"/>
                <a:ea typeface="ＭＳ Ｐゴシック" charset="0"/>
              </a:defRPr>
            </a:lvl1pPr>
            <a:lvl2pPr>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1" indent="0" algn="ctr" defTabSz="914400" rtl="0" eaLnBrk="0" fontAlgn="base" latinLnBrk="0" hangingPunct="0">
              <a:lnSpc>
                <a:spcPct val="10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sender sequence number space </a:t>
            </a:r>
          </a:p>
        </p:txBody>
      </p:sp>
      <p:grpSp>
        <p:nvGrpSpPr>
          <p:cNvPr id="305" name="Group 199">
            <a:extLst>
              <a:ext uri="{FF2B5EF4-FFF2-40B4-BE49-F238E27FC236}">
                <a16:creationId xmlns:a16="http://schemas.microsoft.com/office/drawing/2014/main" id="{17C79495-9E5E-D743-8F6F-313B7597C3E0}"/>
              </a:ext>
            </a:extLst>
          </p:cNvPr>
          <p:cNvGrpSpPr>
            <a:grpSpLocks/>
          </p:cNvGrpSpPr>
          <p:nvPr/>
        </p:nvGrpSpPr>
        <p:grpSpPr bwMode="auto">
          <a:xfrm>
            <a:off x="6321427" y="1140839"/>
            <a:ext cx="2952750" cy="1966912"/>
            <a:chOff x="2600" y="665"/>
            <a:chExt cx="1860" cy="1239"/>
          </a:xfrm>
        </p:grpSpPr>
        <p:sp>
          <p:nvSpPr>
            <p:cNvPr id="306" name="Rectangle 171">
              <a:extLst>
                <a:ext uri="{FF2B5EF4-FFF2-40B4-BE49-F238E27FC236}">
                  <a16:creationId xmlns:a16="http://schemas.microsoft.com/office/drawing/2014/main" id="{1EAF4F70-21E7-C34E-8873-423E3B1E6A8A}"/>
                </a:ext>
              </a:extLst>
            </p:cNvPr>
            <p:cNvSpPr>
              <a:spLocks noChangeArrowheads="1"/>
            </p:cNvSpPr>
            <p:nvPr/>
          </p:nvSpPr>
          <p:spPr bwMode="auto">
            <a:xfrm>
              <a:off x="2840" y="1028"/>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07" name="Group 172">
              <a:extLst>
                <a:ext uri="{FF2B5EF4-FFF2-40B4-BE49-F238E27FC236}">
                  <a16:creationId xmlns:a16="http://schemas.microsoft.com/office/drawing/2014/main" id="{DEE85BA8-BC48-F24A-B3C5-A13DD502AF23}"/>
                </a:ext>
              </a:extLst>
            </p:cNvPr>
            <p:cNvGrpSpPr>
              <a:grpSpLocks/>
            </p:cNvGrpSpPr>
            <p:nvPr/>
          </p:nvGrpSpPr>
          <p:grpSpPr bwMode="auto">
            <a:xfrm>
              <a:off x="2820" y="872"/>
              <a:ext cx="1252" cy="714"/>
              <a:chOff x="1976" y="2984"/>
              <a:chExt cx="1252" cy="714"/>
            </a:xfrm>
          </p:grpSpPr>
          <p:sp>
            <p:nvSpPr>
              <p:cNvPr id="310" name="Rectangle 173">
                <a:extLst>
                  <a:ext uri="{FF2B5EF4-FFF2-40B4-BE49-F238E27FC236}">
                    <a16:creationId xmlns:a16="http://schemas.microsoft.com/office/drawing/2014/main" id="{512EC936-B599-4C42-A3CB-F206B3359FAC}"/>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Text Box 174">
                <a:extLst>
                  <a:ext uri="{FF2B5EF4-FFF2-40B4-BE49-F238E27FC236}">
                    <a16:creationId xmlns:a16="http://schemas.microsoft.com/office/drawing/2014/main" id="{D1A37C4D-C221-B944-960D-5E1AC157A7DE}"/>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312" name="Text Box 175">
                <a:extLst>
                  <a:ext uri="{FF2B5EF4-FFF2-40B4-BE49-F238E27FC236}">
                    <a16:creationId xmlns:a16="http://schemas.microsoft.com/office/drawing/2014/main" id="{DC506D04-4DCA-2A42-8A11-92D274739497}"/>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313" name="Text Box 176">
                <a:extLst>
                  <a:ext uri="{FF2B5EF4-FFF2-40B4-BE49-F238E27FC236}">
                    <a16:creationId xmlns:a16="http://schemas.microsoft.com/office/drawing/2014/main" id="{E9E72ACF-7C4B-3247-896D-D6CDE3C1CEE4}"/>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Arial" charset="0"/>
                    <a:ea typeface="ＭＳ Ｐゴシック" charset="0"/>
                    <a:cs typeface="+mn-cs"/>
                  </a:rPr>
                  <a:t>sequence number</a:t>
                </a:r>
              </a:p>
            </p:txBody>
          </p:sp>
          <p:sp>
            <p:nvSpPr>
              <p:cNvPr id="314" name="Text Box 177">
                <a:extLst>
                  <a:ext uri="{FF2B5EF4-FFF2-40B4-BE49-F238E27FC236}">
                    <a16:creationId xmlns:a16="http://schemas.microsoft.com/office/drawing/2014/main" id="{4A1EA7EA-E261-2540-A61F-14F1D3C62770}"/>
                  </a:ext>
                </a:extLst>
              </p:cNvPr>
              <p:cNvSpPr txBox="1">
                <a:spLocks noChangeArrowheads="1"/>
              </p:cNvSpPr>
              <p:nvPr/>
            </p:nvSpPr>
            <p:spPr bwMode="auto">
              <a:xfrm>
                <a:off x="1976"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acknowledgement number</a:t>
                </a:r>
              </a:p>
            </p:txBody>
          </p:sp>
          <p:sp>
            <p:nvSpPr>
              <p:cNvPr id="315" name="Text Box 178">
                <a:extLst>
                  <a:ext uri="{FF2B5EF4-FFF2-40B4-BE49-F238E27FC236}">
                    <a16:creationId xmlns:a16="http://schemas.microsoft.com/office/drawing/2014/main" id="{14D444FC-B976-4B43-AF8C-651999F1EAD7}"/>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316" name="Line 179">
                <a:extLst>
                  <a:ext uri="{FF2B5EF4-FFF2-40B4-BE49-F238E27FC236}">
                    <a16:creationId xmlns:a16="http://schemas.microsoft.com/office/drawing/2014/main" id="{03CA3683-10CF-2D45-855C-D741CB3E84FC}"/>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7" name="Line 180">
                <a:extLst>
                  <a:ext uri="{FF2B5EF4-FFF2-40B4-BE49-F238E27FC236}">
                    <a16:creationId xmlns:a16="http://schemas.microsoft.com/office/drawing/2014/main" id="{4427CEC2-BFD3-0543-AAB5-E40DA49DCF81}"/>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8" name="Line 181">
                <a:extLst>
                  <a:ext uri="{FF2B5EF4-FFF2-40B4-BE49-F238E27FC236}">
                    <a16:creationId xmlns:a16="http://schemas.microsoft.com/office/drawing/2014/main" id="{83A31360-0241-B24B-9A5B-5DF36A70BB1A}"/>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9" name="Line 182">
                <a:extLst>
                  <a:ext uri="{FF2B5EF4-FFF2-40B4-BE49-F238E27FC236}">
                    <a16:creationId xmlns:a16="http://schemas.microsoft.com/office/drawing/2014/main" id="{E2E74D6E-689D-3E49-A5CA-1EB053F0D115}"/>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0" name="Line 183">
                <a:extLst>
                  <a:ext uri="{FF2B5EF4-FFF2-40B4-BE49-F238E27FC236}">
                    <a16:creationId xmlns:a16="http://schemas.microsoft.com/office/drawing/2014/main" id="{34408127-C1C4-5142-81BC-0772E406AF42}"/>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Line 184">
                <a:extLst>
                  <a:ext uri="{FF2B5EF4-FFF2-40B4-BE49-F238E27FC236}">
                    <a16:creationId xmlns:a16="http://schemas.microsoft.com/office/drawing/2014/main" id="{AF6C4EF8-1ED8-1A4B-B94D-F145C940A384}"/>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2" name="Text Box 185">
                <a:extLst>
                  <a:ext uri="{FF2B5EF4-FFF2-40B4-BE49-F238E27FC236}">
                    <a16:creationId xmlns:a16="http://schemas.microsoft.com/office/drawing/2014/main" id="{8F8508CA-EE38-AF4E-A97C-1BE94735E56E}"/>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323" name="Text Box 186">
                <a:extLst>
                  <a:ext uri="{FF2B5EF4-FFF2-40B4-BE49-F238E27FC236}">
                    <a16:creationId xmlns:a16="http://schemas.microsoft.com/office/drawing/2014/main" id="{88BEC28D-C62B-B54E-A090-DF6809C9E835}"/>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324" name="Line 187">
                <a:extLst>
                  <a:ext uri="{FF2B5EF4-FFF2-40B4-BE49-F238E27FC236}">
                    <a16:creationId xmlns:a16="http://schemas.microsoft.com/office/drawing/2014/main" id="{8CC1CABE-C086-144F-8F1F-A7D004A1EA6E}"/>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5" name="Line 188">
                <a:extLst>
                  <a:ext uri="{FF2B5EF4-FFF2-40B4-BE49-F238E27FC236}">
                    <a16:creationId xmlns:a16="http://schemas.microsoft.com/office/drawing/2014/main" id="{061C4173-FBA5-7749-BCE1-9EBD070DBA3D}"/>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08" name="Text Box 189">
              <a:extLst>
                <a:ext uri="{FF2B5EF4-FFF2-40B4-BE49-F238E27FC236}">
                  <a16:creationId xmlns:a16="http://schemas.microsoft.com/office/drawing/2014/main" id="{961ADE6B-9EA8-FA44-92C6-6941117B3BDE}"/>
                </a:ext>
              </a:extLst>
            </p:cNvPr>
            <p:cNvSpPr txBox="1">
              <a:spLocks noChangeArrowheads="1"/>
            </p:cNvSpPr>
            <p:nvPr/>
          </p:nvSpPr>
          <p:spPr bwMode="auto">
            <a:xfrm>
              <a:off x="2600" y="665"/>
              <a:ext cx="186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sender</a:t>
              </a:r>
            </a:p>
          </p:txBody>
        </p:sp>
        <p:sp>
          <p:nvSpPr>
            <p:cNvPr id="309" name="Freeform 190">
              <a:extLst>
                <a:ext uri="{FF2B5EF4-FFF2-40B4-BE49-F238E27FC236}">
                  <a16:creationId xmlns:a16="http://schemas.microsoft.com/office/drawing/2014/main" id="{ECB9422A-F7AA-6143-8673-CA97EE9D620B}"/>
                </a:ext>
              </a:extLst>
            </p:cNvPr>
            <p:cNvSpPr>
              <a:spLocks/>
            </p:cNvSpPr>
            <p:nvPr/>
          </p:nvSpPr>
          <p:spPr bwMode="auto">
            <a:xfrm>
              <a:off x="4050" y="1080"/>
              <a:ext cx="107" cy="824"/>
            </a:xfrm>
            <a:custGeom>
              <a:avLst/>
              <a:gdLst>
                <a:gd name="T0" fmla="*/ 0 w 107"/>
                <a:gd name="T1" fmla="*/ 0 h 910"/>
                <a:gd name="T2" fmla="*/ 107 w 107"/>
                <a:gd name="T3" fmla="*/ 0 h 910"/>
                <a:gd name="T4" fmla="*/ 107 w 107"/>
                <a:gd name="T5" fmla="*/ 337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07" name="Rectangle 5">
            <a:extLst>
              <a:ext uri="{FF2B5EF4-FFF2-40B4-BE49-F238E27FC236}">
                <a16:creationId xmlns:a16="http://schemas.microsoft.com/office/drawing/2014/main" id="{6C3FDCE7-5731-3B49-B3F0-A28BEE20C1DD}"/>
              </a:ext>
            </a:extLst>
          </p:cNvPr>
          <p:cNvSpPr txBox="1">
            <a:spLocks noChangeArrowheads="1"/>
          </p:cNvSpPr>
          <p:nvPr/>
        </p:nvSpPr>
        <p:spPr bwMode="auto">
          <a:xfrm>
            <a:off x="740571" y="2803512"/>
            <a:ext cx="5096669" cy="1768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Acknowledgements</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endPar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endParaRP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of next byte expected from other side</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cumulative ACK</a:t>
            </a:r>
          </a:p>
        </p:txBody>
      </p:sp>
      <p:sp>
        <p:nvSpPr>
          <p:cNvPr id="108" name="Rectangle 5">
            <a:extLst>
              <a:ext uri="{FF2B5EF4-FFF2-40B4-BE49-F238E27FC236}">
                <a16:creationId xmlns:a16="http://schemas.microsoft.com/office/drawing/2014/main" id="{845D3A7B-C2B2-5F46-AC88-0FE1A562E0B2}"/>
              </a:ext>
            </a:extLst>
          </p:cNvPr>
          <p:cNvSpPr txBox="1">
            <a:spLocks noChangeArrowheads="1"/>
          </p:cNvSpPr>
          <p:nvPr/>
        </p:nvSpPr>
        <p:spPr bwMode="auto">
          <a:xfrm>
            <a:off x="651671" y="4633906"/>
            <a:ext cx="5096669" cy="1730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ts val="1900"/>
              </a:spcBef>
              <a:spcAft>
                <a:spcPct val="0"/>
              </a:spcAft>
              <a:buClr>
                <a:srgbClr val="000099"/>
              </a:buClr>
              <a:buSzPct val="100000"/>
              <a:buFont typeface="Wingdings" pitchFamily="2" charset="2"/>
              <a:buNone/>
              <a:tabLst/>
              <a:defRPr/>
            </a:pPr>
            <a:r>
              <a:rPr kumimoji="0" lang="en-US" altLang="en-US" sz="28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how receiver handles out-of-order segments</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1" u="sng"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 </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spec doesn</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say, - up to implementor</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9" name="Slide Number Placeholder 2">
            <a:extLst>
              <a:ext uri="{FF2B5EF4-FFF2-40B4-BE49-F238E27FC236}">
                <a16:creationId xmlns:a16="http://schemas.microsoft.com/office/drawing/2014/main" id="{471D7C94-F1DF-F240-884F-FBFDCBF8355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81</a:t>
            </a:fld>
            <a:endParaRPr lang="en-US" dirty="0"/>
          </a:p>
        </p:txBody>
      </p:sp>
    </p:spTree>
    <p:extLst>
      <p:ext uri="{BB962C8B-B14F-4D97-AF65-F5344CB8AC3E}">
        <p14:creationId xmlns:p14="http://schemas.microsoft.com/office/powerpoint/2010/main" val="1655807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05"/>
                                        </p:tgtEl>
                                        <p:attrNameLst>
                                          <p:attrName>style.visibility</p:attrName>
                                        </p:attrNameLst>
                                      </p:cBhvr>
                                      <p:to>
                                        <p:strVal val="visible"/>
                                      </p:to>
                                    </p:set>
                                    <p:animEffect transition="in" filter="dissolve">
                                      <p:cBhvr>
                                        <p:cTn id="7" dur="500"/>
                                        <p:tgtEl>
                                          <p:spTgt spid="30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4"/>
                                        </p:tgtEl>
                                        <p:attrNameLst>
                                          <p:attrName>style.visibility</p:attrName>
                                        </p:attrNameLst>
                                      </p:cBhvr>
                                      <p:to>
                                        <p:strVal val="visible"/>
                                      </p:to>
                                    </p:set>
                                    <p:animEffect transition="in" filter="dissolve">
                                      <p:cBhvr>
                                        <p:cTn id="12" dur="500"/>
                                        <p:tgtEl>
                                          <p:spTgt spid="224"/>
                                        </p:tgtEl>
                                      </p:cBhvr>
                                    </p:animEffect>
                                  </p:childTnLst>
                                </p:cTn>
                              </p:par>
                              <p:par>
                                <p:cTn id="13" presetID="9" presetClass="entr" presetSubtype="0" fill="hold" nodeType="withEffect">
                                  <p:stCondLst>
                                    <p:cond delay="0"/>
                                  </p:stCondLst>
                                  <p:childTnLst>
                                    <p:set>
                                      <p:cBhvr>
                                        <p:cTn id="14" dur="1" fill="hold">
                                          <p:stCondLst>
                                            <p:cond delay="0"/>
                                          </p:stCondLst>
                                        </p:cTn>
                                        <p:tgtEl>
                                          <p:spTgt spid="245"/>
                                        </p:tgtEl>
                                        <p:attrNameLst>
                                          <p:attrName>style.visibility</p:attrName>
                                        </p:attrNameLst>
                                      </p:cBhvr>
                                      <p:to>
                                        <p:strVal val="visible"/>
                                      </p:to>
                                    </p:set>
                                    <p:animEffect transition="in" filter="dissolve">
                                      <p:cBhvr>
                                        <p:cTn id="15" dur="500"/>
                                        <p:tgtEl>
                                          <p:spTgt spid="24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07"/>
                                        </p:tgtEl>
                                        <p:attrNameLst>
                                          <p:attrName>style.visibility</p:attrName>
                                        </p:attrNameLst>
                                      </p:cBhvr>
                                      <p:to>
                                        <p:strVal val="visible"/>
                                      </p:to>
                                    </p:set>
                                    <p:animEffect transition="in" filter="dissolve">
                                      <p:cBhvr>
                                        <p:cTn id="18" dur="500"/>
                                        <p:tgtEl>
                                          <p:spTgt spid="10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dissolve">
                                      <p:cBhvr>
                                        <p:cTn id="23"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08"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133" name="Text Box 8">
            <a:extLst>
              <a:ext uri="{FF2B5EF4-FFF2-40B4-BE49-F238E27FC236}">
                <a16:creationId xmlns:a16="http://schemas.microsoft.com/office/drawing/2014/main" id="{4BFA7F94-ECDC-4F4E-BAAE-2F377F89AF1C}"/>
              </a:ext>
            </a:extLst>
          </p:cNvPr>
          <p:cNvSpPr txBox="1">
            <a:spLocks noChangeArrowheads="1"/>
          </p:cNvSpPr>
          <p:nvPr/>
        </p:nvSpPr>
        <p:spPr bwMode="auto">
          <a:xfrm>
            <a:off x="1661117" y="4011734"/>
            <a:ext cx="2519185" cy="7571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 echoed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4" name="Text Box 9">
            <a:extLst>
              <a:ext uri="{FF2B5EF4-FFF2-40B4-BE49-F238E27FC236}">
                <a16:creationId xmlns:a16="http://schemas.microsoft.com/office/drawing/2014/main" id="{6F6C270A-95D4-3B45-95CD-2E7A27820BF0}"/>
              </a:ext>
            </a:extLst>
          </p:cNvPr>
          <p:cNvSpPr txBox="1">
            <a:spLocks noChangeArrowheads="1"/>
          </p:cNvSpPr>
          <p:nvPr/>
        </p:nvSpPr>
        <p:spPr bwMode="auto">
          <a:xfrm>
            <a:off x="7229477" y="3001865"/>
            <a:ext cx="3187212" cy="83099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echoes </a:t>
            </a: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back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6" name="Text Box 11">
            <a:extLst>
              <a:ext uri="{FF2B5EF4-FFF2-40B4-BE49-F238E27FC236}">
                <a16:creationId xmlns:a16="http://schemas.microsoft.com/office/drawing/2014/main" id="{7AB83FEF-E6C5-3C4E-8F11-410822AB937A}"/>
              </a:ext>
            </a:extLst>
          </p:cNvPr>
          <p:cNvSpPr txBox="1">
            <a:spLocks noChangeArrowheads="1"/>
          </p:cNvSpPr>
          <p:nvPr/>
        </p:nvSpPr>
        <p:spPr bwMode="auto">
          <a:xfrm>
            <a:off x="3961011" y="5644479"/>
            <a:ext cx="3401893" cy="52322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rPr>
              <a:t>simple telnet scenario</a:t>
            </a:r>
            <a:endParaRPr kumimoji="0" lang="en-US" sz="12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endParaRPr>
          </a:p>
        </p:txBody>
      </p:sp>
      <p:sp>
        <p:nvSpPr>
          <p:cNvPr id="137" name="Text Box 13">
            <a:extLst>
              <a:ext uri="{FF2B5EF4-FFF2-40B4-BE49-F238E27FC236}">
                <a16:creationId xmlns:a16="http://schemas.microsoft.com/office/drawing/2014/main" id="{0851DEB2-88A4-C849-8DEA-02D53E9ABCBD}"/>
              </a:ext>
            </a:extLst>
          </p:cNvPr>
          <p:cNvSpPr txBox="1">
            <a:spLocks noChangeArrowheads="1"/>
          </p:cNvSpPr>
          <p:nvPr/>
        </p:nvSpPr>
        <p:spPr bwMode="auto">
          <a:xfrm>
            <a:off x="7129672" y="1492971"/>
            <a:ext cx="99738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B</a:t>
            </a:r>
          </a:p>
        </p:txBody>
      </p:sp>
      <p:sp>
        <p:nvSpPr>
          <p:cNvPr id="138" name="Text Box 17">
            <a:extLst>
              <a:ext uri="{FF2B5EF4-FFF2-40B4-BE49-F238E27FC236}">
                <a16:creationId xmlns:a16="http://schemas.microsoft.com/office/drawing/2014/main" id="{847A8C2E-C7AE-5B45-9FFE-DE39BC581384}"/>
              </a:ext>
            </a:extLst>
          </p:cNvPr>
          <p:cNvSpPr txBox="1">
            <a:spLocks noChangeArrowheads="1"/>
          </p:cNvSpPr>
          <p:nvPr/>
        </p:nvSpPr>
        <p:spPr bwMode="auto">
          <a:xfrm>
            <a:off x="3204390" y="1459336"/>
            <a:ext cx="1008610"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A</a:t>
            </a:r>
          </a:p>
        </p:txBody>
      </p:sp>
      <p:grpSp>
        <p:nvGrpSpPr>
          <p:cNvPr id="4" name="Group 3">
            <a:extLst>
              <a:ext uri="{FF2B5EF4-FFF2-40B4-BE49-F238E27FC236}">
                <a16:creationId xmlns:a16="http://schemas.microsoft.com/office/drawing/2014/main" id="{89152BC9-BFE2-2C4F-B7CF-DD705BF09468}"/>
              </a:ext>
            </a:extLst>
          </p:cNvPr>
          <p:cNvGrpSpPr/>
          <p:nvPr/>
        </p:nvGrpSpPr>
        <p:grpSpPr>
          <a:xfrm>
            <a:off x="1499000" y="2541021"/>
            <a:ext cx="5581275" cy="780392"/>
            <a:chOff x="1499000" y="2541021"/>
            <a:chExt cx="5581275" cy="780392"/>
          </a:xfrm>
        </p:grpSpPr>
        <p:sp>
          <p:nvSpPr>
            <p:cNvPr id="131" name="Line 4">
              <a:extLst>
                <a:ext uri="{FF2B5EF4-FFF2-40B4-BE49-F238E27FC236}">
                  <a16:creationId xmlns:a16="http://schemas.microsoft.com/office/drawing/2014/main" id="{4E48AD8B-7F93-B847-8494-F0B86AABA007}"/>
                </a:ext>
              </a:extLst>
            </p:cNvPr>
            <p:cNvSpPr>
              <a:spLocks noChangeShapeType="1"/>
            </p:cNvSpPr>
            <p:nvPr/>
          </p:nvSpPr>
          <p:spPr bwMode="auto">
            <a:xfrm>
              <a:off x="4354237" y="2749913"/>
              <a:ext cx="2586037"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2" name="Text Box 7">
              <a:extLst>
                <a:ext uri="{FF2B5EF4-FFF2-40B4-BE49-F238E27FC236}">
                  <a16:creationId xmlns:a16="http://schemas.microsoft.com/office/drawing/2014/main" id="{B9E9C219-DA90-8A41-A18D-4DF67A2B1B94}"/>
                </a:ext>
              </a:extLst>
            </p:cNvPr>
            <p:cNvSpPr txBox="1">
              <a:spLocks noChangeArrowheads="1"/>
            </p:cNvSpPr>
            <p:nvPr/>
          </p:nvSpPr>
          <p:spPr bwMode="auto">
            <a:xfrm>
              <a:off x="1499000" y="2541021"/>
              <a:ext cx="2725007"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 types</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9" name="Rectangle 18">
              <a:extLst>
                <a:ext uri="{FF2B5EF4-FFF2-40B4-BE49-F238E27FC236}">
                  <a16:creationId xmlns:a16="http://schemas.microsoft.com/office/drawing/2014/main" id="{35BA661F-5A22-C84E-B47D-9147B3088598}"/>
                </a:ext>
              </a:extLst>
            </p:cNvPr>
            <p:cNvSpPr>
              <a:spLocks noChangeArrowheads="1"/>
            </p:cNvSpPr>
            <p:nvPr/>
          </p:nvSpPr>
          <p:spPr bwMode="auto">
            <a:xfrm>
              <a:off x="5167037" y="2841988"/>
              <a:ext cx="814387" cy="3794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0" name="Text Box 19">
              <a:extLst>
                <a:ext uri="{FF2B5EF4-FFF2-40B4-BE49-F238E27FC236}">
                  <a16:creationId xmlns:a16="http://schemas.microsoft.com/office/drawing/2014/main" id="{880D64B6-5AB7-0245-B925-5A511DDE93D7}"/>
                </a:ext>
              </a:extLst>
            </p:cNvPr>
            <p:cNvSpPr txBox="1">
              <a:spLocks noChangeArrowheads="1"/>
            </p:cNvSpPr>
            <p:nvPr/>
          </p:nvSpPr>
          <p:spPr bwMode="auto">
            <a:xfrm>
              <a:off x="4260272" y="2854620"/>
              <a:ext cx="2820003"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Seq=42, ACK=79, data =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30581A9F-48A7-D546-AB16-5A259024E309}"/>
              </a:ext>
            </a:extLst>
          </p:cNvPr>
          <p:cNvGrpSpPr/>
          <p:nvPr/>
        </p:nvGrpSpPr>
        <p:grpSpPr>
          <a:xfrm>
            <a:off x="4264368" y="3523026"/>
            <a:ext cx="2813399" cy="800100"/>
            <a:chOff x="4264368" y="3523026"/>
            <a:chExt cx="2813399" cy="800100"/>
          </a:xfrm>
        </p:grpSpPr>
        <p:sp>
          <p:nvSpPr>
            <p:cNvPr id="135" name="Line 10">
              <a:extLst>
                <a:ext uri="{FF2B5EF4-FFF2-40B4-BE49-F238E27FC236}">
                  <a16:creationId xmlns:a16="http://schemas.microsoft.com/office/drawing/2014/main" id="{7C681F4C-24E8-5D43-BE10-D3949F61CDFA}"/>
                </a:ext>
              </a:extLst>
            </p:cNvPr>
            <p:cNvSpPr>
              <a:spLocks noChangeShapeType="1"/>
            </p:cNvSpPr>
            <p:nvPr/>
          </p:nvSpPr>
          <p:spPr bwMode="auto">
            <a:xfrm flipH="1">
              <a:off x="4344712" y="3523026"/>
              <a:ext cx="2554287" cy="8001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1" name="Rectangle 20">
              <a:extLst>
                <a:ext uri="{FF2B5EF4-FFF2-40B4-BE49-F238E27FC236}">
                  <a16:creationId xmlns:a16="http://schemas.microsoft.com/office/drawing/2014/main" id="{E3E3363E-9511-1A43-912C-05D171708B3A}"/>
                </a:ext>
              </a:extLst>
            </p:cNvPr>
            <p:cNvSpPr>
              <a:spLocks noChangeArrowheads="1"/>
            </p:cNvSpPr>
            <p:nvPr/>
          </p:nvSpPr>
          <p:spPr bwMode="auto">
            <a:xfrm>
              <a:off x="5201962" y="3800838"/>
              <a:ext cx="823912" cy="2460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2" name="Text Box 21">
              <a:extLst>
                <a:ext uri="{FF2B5EF4-FFF2-40B4-BE49-F238E27FC236}">
                  <a16:creationId xmlns:a16="http://schemas.microsoft.com/office/drawing/2014/main" id="{18709FF4-595B-2F4F-9697-F2C14F760728}"/>
                </a:ext>
              </a:extLst>
            </p:cNvPr>
            <p:cNvSpPr txBox="1">
              <a:spLocks noChangeArrowheads="1"/>
            </p:cNvSpPr>
            <p:nvPr/>
          </p:nvSpPr>
          <p:spPr bwMode="auto">
            <a:xfrm>
              <a:off x="4264368" y="3736718"/>
              <a:ext cx="2813399"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Seq=79, ACK=43, data = </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1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A6C1350-9453-1E48-8790-F100F9587769}"/>
              </a:ext>
            </a:extLst>
          </p:cNvPr>
          <p:cNvGrpSpPr/>
          <p:nvPr/>
        </p:nvGrpSpPr>
        <p:grpSpPr>
          <a:xfrm>
            <a:off x="4339949" y="4518388"/>
            <a:ext cx="2590800" cy="506413"/>
            <a:chOff x="4339949" y="4518388"/>
            <a:chExt cx="2590800" cy="506413"/>
          </a:xfrm>
        </p:grpSpPr>
        <p:sp>
          <p:nvSpPr>
            <p:cNvPr id="130" name="Line 3">
              <a:extLst>
                <a:ext uri="{FF2B5EF4-FFF2-40B4-BE49-F238E27FC236}">
                  <a16:creationId xmlns:a16="http://schemas.microsoft.com/office/drawing/2014/main" id="{21939EAE-12FE-4B4B-8477-DA966E53E581}"/>
                </a:ext>
              </a:extLst>
            </p:cNvPr>
            <p:cNvSpPr>
              <a:spLocks noChangeShapeType="1"/>
            </p:cNvSpPr>
            <p:nvPr/>
          </p:nvSpPr>
          <p:spPr bwMode="auto">
            <a:xfrm>
              <a:off x="4339949" y="4518388"/>
              <a:ext cx="2590800"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3" name="Rectangle 22">
              <a:extLst>
                <a:ext uri="{FF2B5EF4-FFF2-40B4-BE49-F238E27FC236}">
                  <a16:creationId xmlns:a16="http://schemas.microsoft.com/office/drawing/2014/main" id="{36373196-F0F3-9041-A157-0DFF0B56BE41}"/>
                </a:ext>
              </a:extLst>
            </p:cNvPr>
            <p:cNvSpPr>
              <a:spLocks noChangeArrowheads="1"/>
            </p:cNvSpPr>
            <p:nvPr/>
          </p:nvSpPr>
          <p:spPr bwMode="auto">
            <a:xfrm>
              <a:off x="5268637" y="4648563"/>
              <a:ext cx="958850" cy="3571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4" name="Text Box 23">
              <a:extLst>
                <a:ext uri="{FF2B5EF4-FFF2-40B4-BE49-F238E27FC236}">
                  <a16:creationId xmlns:a16="http://schemas.microsoft.com/office/drawing/2014/main" id="{2C94660D-0BE1-434B-85A6-BB22849908C7}"/>
                </a:ext>
              </a:extLst>
            </p:cNvPr>
            <p:cNvSpPr txBox="1">
              <a:spLocks noChangeArrowheads="1"/>
            </p:cNvSpPr>
            <p:nvPr/>
          </p:nvSpPr>
          <p:spPr bwMode="auto">
            <a:xfrm>
              <a:off x="4934710" y="4609843"/>
              <a:ext cx="1712264"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Seq=43, ACK=80</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45" name="Line 24">
            <a:extLst>
              <a:ext uri="{FF2B5EF4-FFF2-40B4-BE49-F238E27FC236}">
                <a16:creationId xmlns:a16="http://schemas.microsoft.com/office/drawing/2014/main" id="{4198420A-33F5-1542-B39F-616C0F629FE7}"/>
              </a:ext>
            </a:extLst>
          </p:cNvPr>
          <p:cNvSpPr>
            <a:spLocks noChangeShapeType="1"/>
          </p:cNvSpPr>
          <p:nvPr/>
        </p:nvSpPr>
        <p:spPr bwMode="auto">
          <a:xfrm>
            <a:off x="4332012" y="2508613"/>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6" name="Line 25">
            <a:extLst>
              <a:ext uri="{FF2B5EF4-FFF2-40B4-BE49-F238E27FC236}">
                <a16:creationId xmlns:a16="http://schemas.microsoft.com/office/drawing/2014/main" id="{C59AD6B4-1F7E-D046-AE58-B0A2143452E4}"/>
              </a:ext>
            </a:extLst>
          </p:cNvPr>
          <p:cNvSpPr>
            <a:spLocks noChangeShapeType="1"/>
          </p:cNvSpPr>
          <p:nvPr/>
        </p:nvSpPr>
        <p:spPr bwMode="auto">
          <a:xfrm>
            <a:off x="6994249" y="2561001"/>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147" name="Group 27">
            <a:extLst>
              <a:ext uri="{FF2B5EF4-FFF2-40B4-BE49-F238E27FC236}">
                <a16:creationId xmlns:a16="http://schemas.microsoft.com/office/drawing/2014/main" id="{78A4C821-5D3D-F049-95FB-64A6C2EFC29B}"/>
              </a:ext>
            </a:extLst>
          </p:cNvPr>
          <p:cNvGrpSpPr>
            <a:grpSpLocks/>
          </p:cNvGrpSpPr>
          <p:nvPr/>
        </p:nvGrpSpPr>
        <p:grpSpPr bwMode="auto">
          <a:xfrm>
            <a:off x="3824012" y="1687876"/>
            <a:ext cx="755650" cy="782637"/>
            <a:chOff x="-44" y="1473"/>
            <a:chExt cx="981" cy="1105"/>
          </a:xfrm>
        </p:grpSpPr>
        <p:pic>
          <p:nvPicPr>
            <p:cNvPr id="148" name="Picture 28" descr="desktop_computer_stylized_medium">
              <a:extLst>
                <a:ext uri="{FF2B5EF4-FFF2-40B4-BE49-F238E27FC236}">
                  <a16:creationId xmlns:a16="http://schemas.microsoft.com/office/drawing/2014/main" id="{37E197D2-A990-E643-BBEF-3FDB8B30E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9" name="Freeform 29">
              <a:extLst>
                <a:ext uri="{FF2B5EF4-FFF2-40B4-BE49-F238E27FC236}">
                  <a16:creationId xmlns:a16="http://schemas.microsoft.com/office/drawing/2014/main" id="{B63C2E39-A8CB-1F4B-B3CA-E65FF2976D4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50" name="Group 30">
            <a:extLst>
              <a:ext uri="{FF2B5EF4-FFF2-40B4-BE49-F238E27FC236}">
                <a16:creationId xmlns:a16="http://schemas.microsoft.com/office/drawing/2014/main" id="{AEA67504-808C-2C43-80AA-6BED564C9A22}"/>
              </a:ext>
            </a:extLst>
          </p:cNvPr>
          <p:cNvGrpSpPr>
            <a:grpSpLocks/>
          </p:cNvGrpSpPr>
          <p:nvPr/>
        </p:nvGrpSpPr>
        <p:grpSpPr bwMode="auto">
          <a:xfrm flipH="1">
            <a:off x="6686274" y="1727563"/>
            <a:ext cx="788988" cy="862013"/>
            <a:chOff x="-44" y="1473"/>
            <a:chExt cx="981" cy="1105"/>
          </a:xfrm>
        </p:grpSpPr>
        <p:pic>
          <p:nvPicPr>
            <p:cNvPr id="151" name="Picture 31" descr="desktop_computer_stylized_medium">
              <a:extLst>
                <a:ext uri="{FF2B5EF4-FFF2-40B4-BE49-F238E27FC236}">
                  <a16:creationId xmlns:a16="http://schemas.microsoft.com/office/drawing/2014/main" id="{0B37A6B2-9E4A-114B-85F9-5E3DF6205E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2" name="Freeform 32">
              <a:extLst>
                <a:ext uri="{FF2B5EF4-FFF2-40B4-BE49-F238E27FC236}">
                  <a16:creationId xmlns:a16="http://schemas.microsoft.com/office/drawing/2014/main" id="{100E17DE-5CEE-AB45-8E97-F0E8B661790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178778AE-4599-7841-B71E-D835F9A5393E}"/>
              </a:ext>
            </a:extLst>
          </p:cNvPr>
          <p:cNvGrpSpPr/>
          <p:nvPr/>
        </p:nvGrpSpPr>
        <p:grpSpPr>
          <a:xfrm>
            <a:off x="4692316" y="2815389"/>
            <a:ext cx="1388485" cy="1371600"/>
            <a:chOff x="4692316" y="2815389"/>
            <a:chExt cx="1388485" cy="1371600"/>
          </a:xfrm>
        </p:grpSpPr>
        <p:sp>
          <p:nvSpPr>
            <p:cNvPr id="3" name="Oval 2">
              <a:extLst>
                <a:ext uri="{FF2B5EF4-FFF2-40B4-BE49-F238E27FC236}">
                  <a16:creationId xmlns:a16="http://schemas.microsoft.com/office/drawing/2014/main" id="{AB715EF6-F294-3449-96CB-B6947A099ADE}"/>
                </a:ext>
              </a:extLst>
            </p:cNvPr>
            <p:cNvSpPr/>
            <p:nvPr/>
          </p:nvSpPr>
          <p:spPr>
            <a:xfrm>
              <a:off x="5566610" y="3721768"/>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 name="Oval 30">
              <a:extLst>
                <a:ext uri="{FF2B5EF4-FFF2-40B4-BE49-F238E27FC236}">
                  <a16:creationId xmlns:a16="http://schemas.microsoft.com/office/drawing/2014/main" id="{7D783624-80C6-2148-8502-F1C29047872A}"/>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8" name="Straight Arrow Connector 7">
              <a:extLst>
                <a:ext uri="{FF2B5EF4-FFF2-40B4-BE49-F238E27FC236}">
                  <a16:creationId xmlns:a16="http://schemas.microsoft.com/office/drawing/2014/main" id="{907B7D31-A373-0B4B-A1B5-F4FD39A2F3C3}"/>
                </a:ext>
              </a:extLst>
            </p:cNvPr>
            <p:cNvCxnSpPr/>
            <p:nvPr/>
          </p:nvCxnSpPr>
          <p:spPr>
            <a:xfrm flipH="1" flipV="1">
              <a:off x="5117431" y="3224463"/>
              <a:ext cx="513348" cy="513348"/>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45AF06C-D673-CA4F-A51B-93240818CB9A}"/>
              </a:ext>
            </a:extLst>
          </p:cNvPr>
          <p:cNvGrpSpPr/>
          <p:nvPr/>
        </p:nvGrpSpPr>
        <p:grpSpPr>
          <a:xfrm>
            <a:off x="4684295" y="3737810"/>
            <a:ext cx="1982043" cy="1307432"/>
            <a:chOff x="4692316" y="2815389"/>
            <a:chExt cx="1982043" cy="1307432"/>
          </a:xfrm>
        </p:grpSpPr>
        <p:sp>
          <p:nvSpPr>
            <p:cNvPr id="36" name="Oval 35">
              <a:extLst>
                <a:ext uri="{FF2B5EF4-FFF2-40B4-BE49-F238E27FC236}">
                  <a16:creationId xmlns:a16="http://schemas.microsoft.com/office/drawing/2014/main" id="{6B1B5065-4044-F742-9CE7-C6C1E51A71E8}"/>
                </a:ext>
              </a:extLst>
            </p:cNvPr>
            <p:cNvSpPr/>
            <p:nvPr/>
          </p:nvSpPr>
          <p:spPr>
            <a:xfrm>
              <a:off x="6160168" y="3657600"/>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7" name="Oval 36">
              <a:extLst>
                <a:ext uri="{FF2B5EF4-FFF2-40B4-BE49-F238E27FC236}">
                  <a16:creationId xmlns:a16="http://schemas.microsoft.com/office/drawing/2014/main" id="{C5F4BEC1-9A8B-BA47-BC77-A5A357B8A4B6}"/>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8" name="Straight Arrow Connector 37">
              <a:extLst>
                <a:ext uri="{FF2B5EF4-FFF2-40B4-BE49-F238E27FC236}">
                  <a16:creationId xmlns:a16="http://schemas.microsoft.com/office/drawing/2014/main" id="{1894C7DC-0B9B-5648-ACEB-7945930EE55B}"/>
                </a:ext>
              </a:extLst>
            </p:cNvPr>
            <p:cNvCxnSpPr>
              <a:cxnSpLocks/>
            </p:cNvCxnSpPr>
            <p:nvPr/>
          </p:nvCxnSpPr>
          <p:spPr>
            <a:xfrm flipH="1" flipV="1">
              <a:off x="5165557" y="3224463"/>
              <a:ext cx="970548" cy="521369"/>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39" name="Slide Number Placeholder 2">
            <a:extLst>
              <a:ext uri="{FF2B5EF4-FFF2-40B4-BE49-F238E27FC236}">
                <a16:creationId xmlns:a16="http://schemas.microsoft.com/office/drawing/2014/main" id="{951C5C48-402B-A744-B23C-9DA42D7A6E1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82</a:t>
            </a:fld>
            <a:endParaRPr lang="en-US" dirty="0"/>
          </a:p>
        </p:txBody>
      </p:sp>
    </p:spTree>
    <p:extLst>
      <p:ext uri="{BB962C8B-B14F-4D97-AF65-F5344CB8AC3E}">
        <p14:creationId xmlns:p14="http://schemas.microsoft.com/office/powerpoint/2010/main" val="2677503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34"/>
                                        </p:tgtEl>
                                        <p:attrNameLst>
                                          <p:attrName>style.visibility</p:attrName>
                                        </p:attrNameLst>
                                      </p:cBhvr>
                                      <p:to>
                                        <p:strVal val="visible"/>
                                      </p:to>
                                    </p:set>
                                    <p:animEffect transition="in" filter="dissolve">
                                      <p:cBhvr>
                                        <p:cTn id="11" dur="500"/>
                                        <p:tgtEl>
                                          <p:spTgt spid="13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righ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33"/>
                                        </p:tgtEl>
                                        <p:attrNameLst>
                                          <p:attrName>style.visibility</p:attrName>
                                        </p:attrNameLst>
                                      </p:cBhvr>
                                      <p:to>
                                        <p:strVal val="visible"/>
                                      </p:to>
                                    </p:set>
                                    <p:animEffect transition="in" filter="dissolve">
                                      <p:cBhvr>
                                        <p:cTn id="19" dur="500"/>
                                        <p:tgtEl>
                                          <p:spTgt spid="13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xit" presetSubtype="0" fill="hold" nodeType="clickEffect">
                                  <p:stCondLst>
                                    <p:cond delay="0"/>
                                  </p:stCondLst>
                                  <p:childTnLst>
                                    <p:animEffect transition="out" filter="dissolv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9" presetClass="entr" presetSubtype="0" fill="hold"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dissolv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P spid="134"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9" name="Rectangle 1027">
            <a:extLst>
              <a:ext uri="{FF2B5EF4-FFF2-40B4-BE49-F238E27FC236}">
                <a16:creationId xmlns:a16="http://schemas.microsoft.com/office/drawing/2014/main" id="{E2121436-377D-9943-817E-B014539AAB14}"/>
              </a:ext>
            </a:extLst>
          </p:cNvPr>
          <p:cNvSpPr txBox="1">
            <a:spLocks noChangeArrowheads="1"/>
          </p:cNvSpPr>
          <p:nvPr/>
        </p:nvSpPr>
        <p:spPr>
          <a:xfrm>
            <a:off x="673789" y="1393136"/>
            <a:ext cx="521344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sng" strike="noStrike" kern="1200" cap="none" spc="0" normalizeH="0" baseline="0" noProof="0" dirty="0">
                <a:ln>
                  <a:noFill/>
                </a:ln>
                <a:solidFill>
                  <a:srgbClr val="C00000"/>
                </a:solidFill>
                <a:effectLst/>
                <a:uLnTx/>
                <a:uFillTx/>
                <a:latin typeface="Calibri" panose="020F0502020204030204"/>
                <a:ea typeface="+mn-ea"/>
                <a:cs typeface="+mn-cs"/>
              </a:rPr>
              <a:t>Q:</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how to set TCP timeout value?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longer than RTT, but RTT varies!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short:</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premature timeout, unnecessary retransmissions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long:</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slow reaction to segment loss</a:t>
            </a:r>
          </a:p>
        </p:txBody>
      </p:sp>
      <p:sp>
        <p:nvSpPr>
          <p:cNvPr id="30" name="Rectangle 1028">
            <a:extLst>
              <a:ext uri="{FF2B5EF4-FFF2-40B4-BE49-F238E27FC236}">
                <a16:creationId xmlns:a16="http://schemas.microsoft.com/office/drawing/2014/main" id="{EBDCCB72-DE33-3D44-BBEA-E4C6F08C3D8E}"/>
              </a:ext>
            </a:extLst>
          </p:cNvPr>
          <p:cNvSpPr txBox="1">
            <a:spLocks noChangeArrowheads="1"/>
          </p:cNvSpPr>
          <p:nvPr/>
        </p:nvSpPr>
        <p:spPr>
          <a:xfrm>
            <a:off x="6258838" y="1393136"/>
            <a:ext cx="5565913"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Q</a:t>
            </a:r>
            <a:r>
              <a:rPr kumimoji="0" lang="en-US" altLang="en-US" sz="3200" b="0" i="0"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how to estimate RTT?</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99"/>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measured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time from segment transmission until ACK receipt</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retransmissions</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a:ln>
                  <a:noFill/>
                </a:ln>
                <a:solidFill>
                  <a:srgbClr val="0000A8"/>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will vary, want estimated RTT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smoother</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average several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recent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measurements, not just current </a:t>
            </a:r>
            <a:r>
              <a:rPr kumimoji="0" lang="en-US" altLang="en-US" sz="24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endParaRPr kumimoji="0" lang="en-US" altLang="en-US" sz="2400" b="0" i="0" u="none" strike="noStrike" kern="1200" cap="none" spc="0" normalizeH="0" baseline="0" noProof="0" dirty="0">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endParaRPr>
          </a:p>
        </p:txBody>
      </p:sp>
      <p:sp>
        <p:nvSpPr>
          <p:cNvPr id="5" name="Slide Number Placeholder 2">
            <a:extLst>
              <a:ext uri="{FF2B5EF4-FFF2-40B4-BE49-F238E27FC236}">
                <a16:creationId xmlns:a16="http://schemas.microsoft.com/office/drawing/2014/main" id="{969C69A2-4389-474B-8FF4-E0D66DDE428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83</a:t>
            </a:fld>
            <a:endParaRPr lang="en-US" dirty="0"/>
          </a:p>
        </p:txBody>
      </p:sp>
    </p:spTree>
    <p:extLst>
      <p:ext uri="{BB962C8B-B14F-4D97-AF65-F5344CB8AC3E}">
        <p14:creationId xmlns:p14="http://schemas.microsoft.com/office/powerpoint/2010/main" val="4149900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dissolve">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3F844AE2-7CBB-B241-ABD8-7F7D48828D4B}"/>
              </a:ext>
            </a:extLst>
          </p:cNvPr>
          <p:cNvSpPr/>
          <p:nvPr/>
        </p:nvSpPr>
        <p:spPr>
          <a:xfrm>
            <a:off x="876300" y="1261543"/>
            <a:ext cx="8974869"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8" name="Text Box 3">
            <a:extLst>
              <a:ext uri="{FF2B5EF4-FFF2-40B4-BE49-F238E27FC236}">
                <a16:creationId xmlns:a16="http://schemas.microsoft.com/office/drawing/2014/main" id="{6466E19A-B1DF-1A42-B002-F49CA04A4C03}"/>
              </a:ext>
            </a:extLst>
          </p:cNvPr>
          <p:cNvSpPr txBox="1">
            <a:spLocks noChangeArrowheads="1"/>
          </p:cNvSpPr>
          <p:nvPr/>
        </p:nvSpPr>
        <p:spPr bwMode="auto">
          <a:xfrm>
            <a:off x="876300" y="1246817"/>
            <a:ext cx="905247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(1-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SampleRTT</a:t>
            </a:r>
            <a:endPar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31" name="Rectangle 4">
            <a:extLst>
              <a:ext uri="{FF2B5EF4-FFF2-40B4-BE49-F238E27FC236}">
                <a16:creationId xmlns:a16="http://schemas.microsoft.com/office/drawing/2014/main" id="{4A4474B4-4EC5-0C4B-8B43-3433BA1CD706}"/>
              </a:ext>
            </a:extLst>
          </p:cNvPr>
          <p:cNvSpPr>
            <a:spLocks noChangeArrowheads="1"/>
          </p:cNvSpPr>
          <p:nvPr/>
        </p:nvSpPr>
        <p:spPr bwMode="auto">
          <a:xfrm>
            <a:off x="951602" y="1857328"/>
            <a:ext cx="7067550" cy="14244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e</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xponential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eighted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oving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verage (EWMA)</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influence of past sample decreases exponentially fast</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typical value: </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 </a:t>
            </a:r>
            <a:r>
              <a:rPr kumimoji="0" lang="en-US" sz="2400" b="1"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0.125</a:t>
            </a:r>
          </a:p>
        </p:txBody>
      </p:sp>
      <p:grpSp>
        <p:nvGrpSpPr>
          <p:cNvPr id="5" name="Group 4">
            <a:extLst>
              <a:ext uri="{FF2B5EF4-FFF2-40B4-BE49-F238E27FC236}">
                <a16:creationId xmlns:a16="http://schemas.microsoft.com/office/drawing/2014/main" id="{F081A723-2F83-4149-BCD6-BF02F3F3BE24}"/>
              </a:ext>
            </a:extLst>
          </p:cNvPr>
          <p:cNvGrpSpPr/>
          <p:nvPr/>
        </p:nvGrpSpPr>
        <p:grpSpPr>
          <a:xfrm>
            <a:off x="4673229" y="2525196"/>
            <a:ext cx="6448425" cy="4292600"/>
            <a:chOff x="1531938" y="2565400"/>
            <a:chExt cx="6448425" cy="4292600"/>
          </a:xfrm>
        </p:grpSpPr>
        <p:grpSp>
          <p:nvGrpSpPr>
            <p:cNvPr id="25" name="Group 14">
              <a:extLst>
                <a:ext uri="{FF2B5EF4-FFF2-40B4-BE49-F238E27FC236}">
                  <a16:creationId xmlns:a16="http://schemas.microsoft.com/office/drawing/2014/main" id="{B47CB747-71BF-F246-8D51-35EDB4E56B20}"/>
                </a:ext>
              </a:extLst>
            </p:cNvPr>
            <p:cNvGrpSpPr>
              <a:grpSpLocks/>
            </p:cNvGrpSpPr>
            <p:nvPr/>
          </p:nvGrpSpPr>
          <p:grpSpPr bwMode="auto">
            <a:xfrm>
              <a:off x="1708150" y="2565400"/>
              <a:ext cx="6272213" cy="4292600"/>
              <a:chOff x="782" y="1865"/>
              <a:chExt cx="3951" cy="2704"/>
            </a:xfrm>
          </p:grpSpPr>
          <p:pic>
            <p:nvPicPr>
              <p:cNvPr id="26" name="Picture 12">
                <a:extLst>
                  <a:ext uri="{FF2B5EF4-FFF2-40B4-BE49-F238E27FC236}">
                    <a16:creationId xmlns:a16="http://schemas.microsoft.com/office/drawing/2014/main" id="{1B79C964-96AD-AA4A-B4CF-C6377C29E5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 y="1865"/>
                <a:ext cx="3951" cy="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Rectangle 13">
                <a:extLst>
                  <a:ext uri="{FF2B5EF4-FFF2-40B4-BE49-F238E27FC236}">
                    <a16:creationId xmlns:a16="http://schemas.microsoft.com/office/drawing/2014/main" id="{92FABEFD-E51C-0A49-A008-5D94B930D232}"/>
                  </a:ext>
                </a:extLst>
              </p:cNvPr>
              <p:cNvSpPr>
                <a:spLocks noChangeArrowheads="1"/>
              </p:cNvSpPr>
              <p:nvPr/>
            </p:nvSpPr>
            <p:spPr bwMode="auto">
              <a:xfrm>
                <a:off x="2070" y="1926"/>
                <a:ext cx="1404" cy="16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 name="Text Box 18">
              <a:extLst>
                <a:ext uri="{FF2B5EF4-FFF2-40B4-BE49-F238E27FC236}">
                  <a16:creationId xmlns:a16="http://schemas.microsoft.com/office/drawing/2014/main" id="{F9CA757D-88CC-BF41-8C8F-6A16BC6C043B}"/>
                </a:ext>
              </a:extLst>
            </p:cNvPr>
            <p:cNvSpPr txBox="1">
              <a:spLocks noChangeArrowheads="1"/>
            </p:cNvSpPr>
            <p:nvPr/>
          </p:nvSpPr>
          <p:spPr bwMode="auto">
            <a:xfrm rot="10800000">
              <a:off x="1531938" y="3535363"/>
              <a:ext cx="428625" cy="17478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RTT (milliseconds)</a:t>
              </a:r>
            </a:p>
          </p:txBody>
        </p:sp>
        <p:sp>
          <p:nvSpPr>
            <p:cNvPr id="33" name="Text Box 19">
              <a:extLst>
                <a:ext uri="{FF2B5EF4-FFF2-40B4-BE49-F238E27FC236}">
                  <a16:creationId xmlns:a16="http://schemas.microsoft.com/office/drawing/2014/main" id="{5783915F-0896-D04A-9D0B-BE930F53923F}"/>
                </a:ext>
              </a:extLst>
            </p:cNvPr>
            <p:cNvSpPr txBox="1">
              <a:spLocks noChangeArrowheads="1"/>
            </p:cNvSpPr>
            <p:nvPr/>
          </p:nvSpPr>
          <p:spPr bwMode="auto">
            <a:xfrm>
              <a:off x="2265363" y="3168650"/>
              <a:ext cx="3867150" cy="3048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gaia.cs.umass.edu</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to</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fantasia.eurecom.fr</a:t>
              </a:r>
            </a:p>
          </p:txBody>
        </p:sp>
        <p:sp>
          <p:nvSpPr>
            <p:cNvPr id="34" name="Text Box 20">
              <a:extLst>
                <a:ext uri="{FF2B5EF4-FFF2-40B4-BE49-F238E27FC236}">
                  <a16:creationId xmlns:a16="http://schemas.microsoft.com/office/drawing/2014/main" id="{FDF3CC5E-05FF-9348-AFEA-B37BF0709D00}"/>
                </a:ext>
              </a:extLst>
            </p:cNvPr>
            <p:cNvSpPr txBox="1">
              <a:spLocks noChangeArrowheads="1"/>
            </p:cNvSpPr>
            <p:nvPr/>
          </p:nvSpPr>
          <p:spPr bwMode="auto">
            <a:xfrm>
              <a:off x="6221413" y="5230813"/>
              <a:ext cx="1181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sampleRTT</a:t>
              </a:r>
            </a:p>
          </p:txBody>
        </p:sp>
        <p:sp>
          <p:nvSpPr>
            <p:cNvPr id="35" name="Text Box 21">
              <a:extLst>
                <a:ext uri="{FF2B5EF4-FFF2-40B4-BE49-F238E27FC236}">
                  <a16:creationId xmlns:a16="http://schemas.microsoft.com/office/drawing/2014/main" id="{F17B9932-059C-5C46-AFDC-5141617F4B50}"/>
                </a:ext>
              </a:extLst>
            </p:cNvPr>
            <p:cNvSpPr txBox="1">
              <a:spLocks noChangeArrowheads="1"/>
            </p:cNvSpPr>
            <p:nvPr/>
          </p:nvSpPr>
          <p:spPr bwMode="auto">
            <a:xfrm>
              <a:off x="6215063" y="5548313"/>
              <a:ext cx="14319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EstimatedRTT</a:t>
              </a:r>
            </a:p>
          </p:txBody>
        </p:sp>
        <p:sp>
          <p:nvSpPr>
            <p:cNvPr id="36" name="AutoShape 22">
              <a:extLst>
                <a:ext uri="{FF2B5EF4-FFF2-40B4-BE49-F238E27FC236}">
                  <a16:creationId xmlns:a16="http://schemas.microsoft.com/office/drawing/2014/main" id="{5C984DD6-69E3-6841-B32A-69B38C890B14}"/>
                </a:ext>
              </a:extLst>
            </p:cNvPr>
            <p:cNvSpPr>
              <a:spLocks noChangeArrowheads="1"/>
            </p:cNvSpPr>
            <p:nvPr/>
          </p:nvSpPr>
          <p:spPr bwMode="auto">
            <a:xfrm>
              <a:off x="6005513" y="5343525"/>
              <a:ext cx="147637" cy="142875"/>
            </a:xfrm>
            <a:prstGeom prst="diamond">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7" name="AutoShape 23">
              <a:extLst>
                <a:ext uri="{FF2B5EF4-FFF2-40B4-BE49-F238E27FC236}">
                  <a16:creationId xmlns:a16="http://schemas.microsoft.com/office/drawing/2014/main" id="{949FCF6B-A257-E540-8887-09B596633DCF}"/>
                </a:ext>
              </a:extLst>
            </p:cNvPr>
            <p:cNvSpPr>
              <a:spLocks noChangeArrowheads="1"/>
            </p:cNvSpPr>
            <p:nvPr/>
          </p:nvSpPr>
          <p:spPr bwMode="auto">
            <a:xfrm rot="2776382">
              <a:off x="6011069" y="5633244"/>
              <a:ext cx="147637" cy="142875"/>
            </a:xfrm>
            <a:prstGeom prst="diamond">
              <a:avLst/>
            </a:prstGeom>
            <a:solidFill>
              <a:srgbClr val="FF66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8" name="Rectangle 24">
              <a:extLst>
                <a:ext uri="{FF2B5EF4-FFF2-40B4-BE49-F238E27FC236}">
                  <a16:creationId xmlns:a16="http://schemas.microsoft.com/office/drawing/2014/main" id="{1C4D877B-9F3D-6342-9DFB-B8DAC5F2E1C6}"/>
                </a:ext>
              </a:extLst>
            </p:cNvPr>
            <p:cNvSpPr>
              <a:spLocks noChangeArrowheads="1"/>
            </p:cNvSpPr>
            <p:nvPr/>
          </p:nvSpPr>
          <p:spPr bwMode="auto">
            <a:xfrm>
              <a:off x="4108450" y="6389688"/>
              <a:ext cx="1863725" cy="46831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 name="Group 15">
              <a:extLst>
                <a:ext uri="{FF2B5EF4-FFF2-40B4-BE49-F238E27FC236}">
                  <a16:creationId xmlns:a16="http://schemas.microsoft.com/office/drawing/2014/main" id="{46A7C35C-F55E-D448-9F19-A868DE731AA0}"/>
                </a:ext>
              </a:extLst>
            </p:cNvPr>
            <p:cNvGrpSpPr>
              <a:grpSpLocks/>
            </p:cNvGrpSpPr>
            <p:nvPr/>
          </p:nvGrpSpPr>
          <p:grpSpPr bwMode="auto">
            <a:xfrm>
              <a:off x="4041775" y="6386513"/>
              <a:ext cx="1512888" cy="336550"/>
              <a:chOff x="2343" y="3645"/>
              <a:chExt cx="953" cy="212"/>
            </a:xfrm>
          </p:grpSpPr>
          <p:sp>
            <p:nvSpPr>
              <p:cNvPr id="40" name="Rectangle 16">
                <a:extLst>
                  <a:ext uri="{FF2B5EF4-FFF2-40B4-BE49-F238E27FC236}">
                    <a16:creationId xmlns:a16="http://schemas.microsoft.com/office/drawing/2014/main" id="{76A5B688-5F66-A646-903E-26608C06EFAA}"/>
                  </a:ext>
                </a:extLst>
              </p:cNvPr>
              <p:cNvSpPr>
                <a:spLocks noChangeArrowheads="1"/>
              </p:cNvSpPr>
              <p:nvPr/>
            </p:nvSpPr>
            <p:spPr bwMode="auto">
              <a:xfrm>
                <a:off x="2592" y="3695"/>
                <a:ext cx="527" cy="9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7">
                <a:extLst>
                  <a:ext uri="{FF2B5EF4-FFF2-40B4-BE49-F238E27FC236}">
                    <a16:creationId xmlns:a16="http://schemas.microsoft.com/office/drawing/2014/main" id="{9530FDC0-AF61-1C41-8AC4-6B29BC1A8D3C}"/>
                  </a:ext>
                </a:extLst>
              </p:cNvPr>
              <p:cNvSpPr txBox="1">
                <a:spLocks noChangeArrowheads="1"/>
              </p:cNvSpPr>
              <p:nvPr/>
            </p:nvSpPr>
            <p:spPr bwMode="auto">
              <a:xfrm>
                <a:off x="2343" y="3645"/>
                <a:ext cx="95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 (seconds)</a:t>
                </a:r>
              </a:p>
            </p:txBody>
          </p:sp>
        </p:grpSp>
      </p:grpSp>
      <p:sp>
        <p:nvSpPr>
          <p:cNvPr id="20" name="Slide Number Placeholder 2">
            <a:extLst>
              <a:ext uri="{FF2B5EF4-FFF2-40B4-BE49-F238E27FC236}">
                <a16:creationId xmlns:a16="http://schemas.microsoft.com/office/drawing/2014/main" id="{80D2031C-D174-0C4C-B2D2-3D6ED624031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84</a:t>
            </a:fld>
            <a:endParaRPr lang="en-US" dirty="0"/>
          </a:p>
        </p:txBody>
      </p:sp>
    </p:spTree>
    <p:extLst>
      <p:ext uri="{BB962C8B-B14F-4D97-AF65-F5344CB8AC3E}">
        <p14:creationId xmlns:p14="http://schemas.microsoft.com/office/powerpoint/2010/main" val="388983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59" name="Rectangle 5">
            <a:extLst>
              <a:ext uri="{FF2B5EF4-FFF2-40B4-BE49-F238E27FC236}">
                <a16:creationId xmlns:a16="http://schemas.microsoft.com/office/drawing/2014/main" id="{818E497C-5ADD-8648-BF4A-762A1B89120F}"/>
              </a:ext>
            </a:extLst>
          </p:cNvPr>
          <p:cNvSpPr txBox="1">
            <a:spLocks noChangeArrowheads="1"/>
          </p:cNvSpPr>
          <p:nvPr/>
        </p:nvSpPr>
        <p:spPr>
          <a:xfrm>
            <a:off x="635138" y="1537841"/>
            <a:ext cx="11327678" cy="11291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 interval:</a:t>
            </a: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plus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safety margin”</a:t>
            </a:r>
          </a:p>
          <a:p>
            <a:pPr marL="695325" marR="0" lvl="1" indent="-231775" algn="l" defTabSz="914400" rtl="0" eaLnBrk="1" fontAlgn="auto" latinLnBrk="0" hangingPunct="1">
              <a:lnSpc>
                <a:spcPct val="90000"/>
              </a:lnSpc>
              <a:spcBef>
                <a:spcPts val="10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 variation in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want a larger safety margin</a:t>
            </a:r>
          </a:p>
        </p:txBody>
      </p:sp>
      <p:grpSp>
        <p:nvGrpSpPr>
          <p:cNvPr id="5" name="Group 4">
            <a:extLst>
              <a:ext uri="{FF2B5EF4-FFF2-40B4-BE49-F238E27FC236}">
                <a16:creationId xmlns:a16="http://schemas.microsoft.com/office/drawing/2014/main" id="{98DFD149-D3B6-7049-8FD3-A4E0D481C064}"/>
              </a:ext>
            </a:extLst>
          </p:cNvPr>
          <p:cNvGrpSpPr/>
          <p:nvPr/>
        </p:nvGrpSpPr>
        <p:grpSpPr>
          <a:xfrm>
            <a:off x="1061454" y="2679700"/>
            <a:ext cx="9532485" cy="1193800"/>
            <a:chOff x="858254" y="2667000"/>
            <a:chExt cx="9532485" cy="1193800"/>
          </a:xfrm>
        </p:grpSpPr>
        <p:sp>
          <p:nvSpPr>
            <p:cNvPr id="70" name="Rectangle 69">
              <a:extLst>
                <a:ext uri="{FF2B5EF4-FFF2-40B4-BE49-F238E27FC236}">
                  <a16:creationId xmlns:a16="http://schemas.microsoft.com/office/drawing/2014/main" id="{6D78BD41-D638-4D4B-B561-317912C0037E}"/>
                </a:ext>
              </a:extLst>
            </p:cNvPr>
            <p:cNvSpPr/>
            <p:nvPr/>
          </p:nvSpPr>
          <p:spPr>
            <a:xfrm>
              <a:off x="858254" y="2667000"/>
              <a:ext cx="9532485"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13">
              <a:extLst>
                <a:ext uri="{FF2B5EF4-FFF2-40B4-BE49-F238E27FC236}">
                  <a16:creationId xmlns:a16="http://schemas.microsoft.com/office/drawing/2014/main" id="{13338CC9-61FA-4847-87D5-4B4830DB87F4}"/>
                </a:ext>
              </a:extLst>
            </p:cNvPr>
            <p:cNvSpPr>
              <a:spLocks noChangeArrowheads="1"/>
            </p:cNvSpPr>
            <p:nvPr/>
          </p:nvSpPr>
          <p:spPr bwMode="auto">
            <a:xfrm>
              <a:off x="859979" y="2701243"/>
              <a:ext cx="7918450" cy="692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TimeoutInterval</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+ 4*</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endPar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endParaRPr>
            </a:p>
          </p:txBody>
        </p:sp>
        <p:sp>
          <p:nvSpPr>
            <p:cNvPr id="63" name="Text Box 14">
              <a:extLst>
                <a:ext uri="{FF2B5EF4-FFF2-40B4-BE49-F238E27FC236}">
                  <a16:creationId xmlns:a16="http://schemas.microsoft.com/office/drawing/2014/main" id="{29ECD817-A810-F04B-85CA-8D6E49B8D6DC}"/>
                </a:ext>
              </a:extLst>
            </p:cNvPr>
            <p:cNvSpPr txBox="1">
              <a:spLocks noChangeArrowheads="1"/>
            </p:cNvSpPr>
            <p:nvPr/>
          </p:nvSpPr>
          <p:spPr bwMode="auto">
            <a:xfrm>
              <a:off x="4304854" y="3442606"/>
              <a:ext cx="18113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99"/>
                  </a:solidFill>
                  <a:effectLst/>
                  <a:uLnTx/>
                  <a:uFillTx/>
                  <a:latin typeface="Tahoma" charset="0"/>
                  <a:ea typeface="ＭＳ Ｐゴシック" charset="0"/>
                  <a:cs typeface="+mn-cs"/>
                </a:rPr>
                <a:t>estimated RTT</a:t>
              </a:r>
            </a:p>
          </p:txBody>
        </p:sp>
        <p:sp>
          <p:nvSpPr>
            <p:cNvPr id="64" name="Text Box 16">
              <a:extLst>
                <a:ext uri="{FF2B5EF4-FFF2-40B4-BE49-F238E27FC236}">
                  <a16:creationId xmlns:a16="http://schemas.microsoft.com/office/drawing/2014/main" id="{B6E79AC7-559E-CA4D-B400-169E15D6448A}"/>
                </a:ext>
              </a:extLst>
            </p:cNvPr>
            <p:cNvSpPr txBox="1">
              <a:spLocks noChangeArrowheads="1"/>
            </p:cNvSpPr>
            <p:nvPr/>
          </p:nvSpPr>
          <p:spPr bwMode="auto">
            <a:xfrm>
              <a:off x="6736904" y="3461656"/>
              <a:ext cx="19177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r>
                <a:rPr kumimoji="0" lang="en-US" altLang="ja-JP"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rPr>
                <a:t>safety margin</a:t>
              </a: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endParaRPr kumimoji="0" lang="en-US" altLang="en-US"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endParaRPr>
            </a:p>
          </p:txBody>
        </p:sp>
        <p:sp>
          <p:nvSpPr>
            <p:cNvPr id="65" name="Line 17">
              <a:extLst>
                <a:ext uri="{FF2B5EF4-FFF2-40B4-BE49-F238E27FC236}">
                  <a16:creationId xmlns:a16="http://schemas.microsoft.com/office/drawing/2014/main" id="{FF049043-4FEA-C546-ADC2-E314E7D23CA5}"/>
                </a:ext>
              </a:extLst>
            </p:cNvPr>
            <p:cNvSpPr>
              <a:spLocks noChangeShapeType="1"/>
            </p:cNvSpPr>
            <p:nvPr/>
          </p:nvSpPr>
          <p:spPr bwMode="auto">
            <a:xfrm flipV="1">
              <a:off x="5101779" y="308224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6" name="Line 19">
              <a:extLst>
                <a:ext uri="{FF2B5EF4-FFF2-40B4-BE49-F238E27FC236}">
                  <a16:creationId xmlns:a16="http://schemas.microsoft.com/office/drawing/2014/main" id="{F55903EC-FD0A-654A-913F-52F13FFBE690}"/>
                </a:ext>
              </a:extLst>
            </p:cNvPr>
            <p:cNvSpPr>
              <a:spLocks noChangeShapeType="1"/>
            </p:cNvSpPr>
            <p:nvPr/>
          </p:nvSpPr>
          <p:spPr bwMode="auto">
            <a:xfrm flipV="1">
              <a:off x="7673529" y="308859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pic>
          <p:nvPicPr>
            <p:cNvPr id="67" name="Picture 20" descr="alarm_clock_ringing">
              <a:extLst>
                <a:ext uri="{FF2B5EF4-FFF2-40B4-BE49-F238E27FC236}">
                  <a16:creationId xmlns:a16="http://schemas.microsoft.com/office/drawing/2014/main" id="{DF906935-706B-2B43-B876-CAD3FE51C7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5043" y="3238052"/>
              <a:ext cx="646558" cy="622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8" name="TextBox 1">
            <a:extLst>
              <a:ext uri="{FF2B5EF4-FFF2-40B4-BE49-F238E27FC236}">
                <a16:creationId xmlns:a16="http://schemas.microsoft.com/office/drawing/2014/main" id="{04CEDEED-587A-DF46-A338-0F70AC9A28A9}"/>
              </a:ext>
            </a:extLst>
          </p:cNvPr>
          <p:cNvSpPr txBox="1">
            <a:spLocks noChangeArrowheads="1"/>
          </p:cNvSpPr>
          <p:nvPr/>
        </p:nvSpPr>
        <p:spPr bwMode="auto">
          <a:xfrm>
            <a:off x="876300" y="6343507"/>
            <a:ext cx="1001864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grpSp>
        <p:nvGrpSpPr>
          <p:cNvPr id="4" name="Group 3">
            <a:extLst>
              <a:ext uri="{FF2B5EF4-FFF2-40B4-BE49-F238E27FC236}">
                <a16:creationId xmlns:a16="http://schemas.microsoft.com/office/drawing/2014/main" id="{32E77073-7604-A04F-8597-12BF5941CCE7}"/>
              </a:ext>
            </a:extLst>
          </p:cNvPr>
          <p:cNvGrpSpPr/>
          <p:nvPr/>
        </p:nvGrpSpPr>
        <p:grpSpPr>
          <a:xfrm>
            <a:off x="1304479" y="4827690"/>
            <a:ext cx="10446405" cy="940044"/>
            <a:chOff x="1837879" y="3151290"/>
            <a:chExt cx="10446405" cy="940044"/>
          </a:xfrm>
        </p:grpSpPr>
        <p:sp>
          <p:nvSpPr>
            <p:cNvPr id="69" name="Rectangle 68">
              <a:extLst>
                <a:ext uri="{FF2B5EF4-FFF2-40B4-BE49-F238E27FC236}">
                  <a16:creationId xmlns:a16="http://schemas.microsoft.com/office/drawing/2014/main" id="{6D88E7C6-ABA1-FA45-A2D5-10F964EB5DB8}"/>
                </a:ext>
              </a:extLst>
            </p:cNvPr>
            <p:cNvSpPr/>
            <p:nvPr/>
          </p:nvSpPr>
          <p:spPr>
            <a:xfrm>
              <a:off x="1837879" y="3151290"/>
              <a:ext cx="9532486" cy="52228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Text Box 7">
              <a:extLst>
                <a:ext uri="{FF2B5EF4-FFF2-40B4-BE49-F238E27FC236}">
                  <a16:creationId xmlns:a16="http://schemas.microsoft.com/office/drawing/2014/main" id="{2F6AE672-95B4-DF44-B435-567781B49E2D}"/>
                </a:ext>
              </a:extLst>
            </p:cNvPr>
            <p:cNvSpPr txBox="1">
              <a:spLocks noChangeArrowheads="1"/>
            </p:cNvSpPr>
            <p:nvPr/>
          </p:nvSpPr>
          <p:spPr bwMode="auto">
            <a:xfrm>
              <a:off x="1837879" y="3151831"/>
              <a:ext cx="10018644"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(1-</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SampleRTT-EstimatedRTT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p>
          </p:txBody>
        </p:sp>
        <p:sp>
          <p:nvSpPr>
            <p:cNvPr id="61" name="Text Box 12">
              <a:extLst>
                <a:ext uri="{FF2B5EF4-FFF2-40B4-BE49-F238E27FC236}">
                  <a16:creationId xmlns:a16="http://schemas.microsoft.com/office/drawing/2014/main" id="{D33A459F-5B30-B942-A281-437341BBF16B}"/>
                </a:ext>
              </a:extLst>
            </p:cNvPr>
            <p:cNvSpPr txBox="1">
              <a:spLocks noChangeArrowheads="1"/>
            </p:cNvSpPr>
            <p:nvPr/>
          </p:nvSpPr>
          <p:spPr bwMode="auto">
            <a:xfrm>
              <a:off x="8898147" y="3694459"/>
              <a:ext cx="338613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(typically, </a:t>
              </a:r>
              <a:r>
                <a:rPr kumimoji="0" lang="en-US" sz="2000" b="0"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0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sym typeface="Symbol" charset="0"/>
                </a:rPr>
                <a:t>= 0.25)</a:t>
              </a:r>
            </a:p>
          </p:txBody>
        </p:sp>
      </p:grpSp>
      <p:sp>
        <p:nvSpPr>
          <p:cNvPr id="16" name="Rectangle 5">
            <a:extLst>
              <a:ext uri="{FF2B5EF4-FFF2-40B4-BE49-F238E27FC236}">
                <a16:creationId xmlns:a16="http://schemas.microsoft.com/office/drawing/2014/main" id="{4DBD9BE8-0206-984D-9734-DB015980BF63}"/>
              </a:ext>
            </a:extLst>
          </p:cNvPr>
          <p:cNvSpPr txBox="1">
            <a:spLocks noChangeArrowheads="1"/>
          </p:cNvSpPr>
          <p:nvPr/>
        </p:nvSpPr>
        <p:spPr>
          <a:xfrm>
            <a:off x="660538" y="4192141"/>
            <a:ext cx="11327678" cy="5449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DevRTT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EWMA of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SampleRTT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deviation from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p:txBody>
      </p:sp>
      <p:sp>
        <p:nvSpPr>
          <p:cNvPr id="18" name="Slide Number Placeholder 2">
            <a:extLst>
              <a:ext uri="{FF2B5EF4-FFF2-40B4-BE49-F238E27FC236}">
                <a16:creationId xmlns:a16="http://schemas.microsoft.com/office/drawing/2014/main" id="{0FC6F86E-C16B-C949-B055-1DD32A86010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85</a:t>
            </a:fld>
            <a:endParaRPr lang="en-US" dirty="0"/>
          </a:p>
        </p:txBody>
      </p:sp>
    </p:spTree>
    <p:extLst>
      <p:ext uri="{BB962C8B-B14F-4D97-AF65-F5344CB8AC3E}">
        <p14:creationId xmlns:p14="http://schemas.microsoft.com/office/powerpoint/2010/main" val="139230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sz="3600" dirty="0"/>
              <a:t>(simplified)</a:t>
            </a:r>
            <a:endParaRPr lang="en-US" sz="4400" b="0" dirty="0"/>
          </a:p>
        </p:txBody>
      </p:sp>
      <p:sp>
        <p:nvSpPr>
          <p:cNvPr id="6" name="Rectangle 3">
            <a:extLst>
              <a:ext uri="{FF2B5EF4-FFF2-40B4-BE49-F238E27FC236}">
                <a16:creationId xmlns:a16="http://schemas.microsoft.com/office/drawing/2014/main" id="{93E50F9F-34A2-434D-9CCF-7D058EEE958D}"/>
              </a:ext>
            </a:extLst>
          </p:cNvPr>
          <p:cNvSpPr txBox="1">
            <a:spLocks noChangeArrowheads="1"/>
          </p:cNvSpPr>
          <p:nvPr/>
        </p:nvSpPr>
        <p:spPr>
          <a:xfrm>
            <a:off x="798690" y="1384386"/>
            <a:ext cx="4953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event: data received from application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create segment with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seq # is byte-stream number of first data byte in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start timer if not already running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think of timer as for oldest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expiration interval: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TimeOutInterval</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DA35D0F5-641B-DD43-98AE-2CF2FD980706}"/>
              </a:ext>
            </a:extLst>
          </p:cNvPr>
          <p:cNvSpPr txBox="1">
            <a:spLocks noChangeArrowheads="1"/>
          </p:cNvSpPr>
          <p:nvPr/>
        </p:nvSpPr>
        <p:spPr>
          <a:xfrm>
            <a:off x="6728208" y="1446144"/>
            <a:ext cx="3810000" cy="1943100"/>
          </a:xfrm>
          <a:prstGeom prst="rect">
            <a:avLst/>
          </a:prstGeom>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1" u="none" strike="noStrike" kern="1200" cap="none" spc="0" normalizeH="0" baseline="0" noProof="0" dirty="0">
                <a:ln>
                  <a:noFill/>
                </a:ln>
                <a:solidFill>
                  <a:srgbClr val="CC0000"/>
                </a:solidFill>
                <a:effectLst/>
                <a:uLnTx/>
                <a:uFillTx/>
                <a:latin typeface="Calibri" panose="020F0502020204030204"/>
                <a:ea typeface="+mn-ea"/>
                <a:cs typeface="+mn-cs"/>
              </a:rPr>
              <a:t>event: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retransmit segment that caused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8" name="Rectangle 4">
            <a:extLst>
              <a:ext uri="{FF2B5EF4-FFF2-40B4-BE49-F238E27FC236}">
                <a16:creationId xmlns:a16="http://schemas.microsoft.com/office/drawing/2014/main" id="{7626FEA2-2ED1-6640-83D4-E13C73302CE0}"/>
              </a:ext>
            </a:extLst>
          </p:cNvPr>
          <p:cNvSpPr txBox="1">
            <a:spLocks noChangeArrowheads="1"/>
          </p:cNvSpPr>
          <p:nvPr/>
        </p:nvSpPr>
        <p:spPr>
          <a:xfrm>
            <a:off x="6728208" y="3392552"/>
            <a:ext cx="4920453" cy="319377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event: ACK received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if ACK acknowledges previously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update what is known to be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start timer if there are  still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Slide Number Placeholder 2">
            <a:extLst>
              <a:ext uri="{FF2B5EF4-FFF2-40B4-BE49-F238E27FC236}">
                <a16:creationId xmlns:a16="http://schemas.microsoft.com/office/drawing/2014/main" id="{F7A5BD9A-E49F-7E4D-A1AC-729448A7B15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86</a:t>
            </a:fld>
            <a:endParaRPr lang="en-US" dirty="0"/>
          </a:p>
        </p:txBody>
      </p:sp>
    </p:spTree>
    <p:extLst>
      <p:ext uri="{BB962C8B-B14F-4D97-AF65-F5344CB8AC3E}">
        <p14:creationId xmlns:p14="http://schemas.microsoft.com/office/powerpoint/2010/main" val="4220746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Receiver: ACK generation </a:t>
            </a:r>
            <a:r>
              <a:rPr lang="en-US" sz="2400" b="0" dirty="0"/>
              <a:t>[RFC 5681]</a:t>
            </a:r>
            <a:endParaRPr lang="en-US" sz="4400" b="0" dirty="0"/>
          </a:p>
        </p:txBody>
      </p:sp>
      <p:sp>
        <p:nvSpPr>
          <p:cNvPr id="43" name="Text Box 3">
            <a:extLst>
              <a:ext uri="{FF2B5EF4-FFF2-40B4-BE49-F238E27FC236}">
                <a16:creationId xmlns:a16="http://schemas.microsoft.com/office/drawing/2014/main" id="{0C54E9E4-D2A0-C64E-B652-DCC0E63DDD71}"/>
              </a:ext>
            </a:extLst>
          </p:cNvPr>
          <p:cNvSpPr txBox="1">
            <a:spLocks noChangeArrowheads="1"/>
          </p:cNvSpPr>
          <p:nvPr/>
        </p:nvSpPr>
        <p:spPr bwMode="auto">
          <a:xfrm>
            <a:off x="2143953" y="1439289"/>
            <a:ext cx="3496406"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Event at receiver</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All data up to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already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ACKed</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One other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has ACK pending</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out-of-order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higher-than-expect seq. #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Gap detected</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segment that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partially or completely fills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4" name="Text Box 4">
            <a:extLst>
              <a:ext uri="{FF2B5EF4-FFF2-40B4-BE49-F238E27FC236}">
                <a16:creationId xmlns:a16="http://schemas.microsoft.com/office/drawing/2014/main" id="{7D1A8937-7497-E947-B481-036DB6905786}"/>
              </a:ext>
            </a:extLst>
          </p:cNvPr>
          <p:cNvSpPr txBox="1">
            <a:spLocks noChangeArrowheads="1"/>
          </p:cNvSpPr>
          <p:nvPr/>
        </p:nvSpPr>
        <p:spPr bwMode="auto">
          <a:xfrm>
            <a:off x="5906328" y="1429764"/>
            <a:ext cx="4189545"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TCP receiver action</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delayed ACK. Wait up to 500ms</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next segment. If no next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single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ACKing</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both in-order segments </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a:t>
            </a:r>
            <a:r>
              <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 ACK</a:t>
            </a:r>
            <a:r>
              <a:rPr kumimoji="0" lang="en-US" sz="20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indicating seq. # of next expected byte</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 send ACK, provided that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starts at lower end of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5" name="Line 9">
            <a:extLst>
              <a:ext uri="{FF2B5EF4-FFF2-40B4-BE49-F238E27FC236}">
                <a16:creationId xmlns:a16="http://schemas.microsoft.com/office/drawing/2014/main" id="{B5C333E2-4347-8B41-A67B-31280E7B23CD}"/>
              </a:ext>
            </a:extLst>
          </p:cNvPr>
          <p:cNvSpPr>
            <a:spLocks noChangeShapeType="1"/>
          </p:cNvSpPr>
          <p:nvPr/>
        </p:nvSpPr>
        <p:spPr bwMode="auto">
          <a:xfrm>
            <a:off x="5715828" y="1590101"/>
            <a:ext cx="0" cy="4352925"/>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6" name="Line 11">
            <a:extLst>
              <a:ext uri="{FF2B5EF4-FFF2-40B4-BE49-F238E27FC236}">
                <a16:creationId xmlns:a16="http://schemas.microsoft.com/office/drawing/2014/main" id="{A3C87D27-55A1-0740-A388-14FABFDCAECD}"/>
              </a:ext>
            </a:extLst>
          </p:cNvPr>
          <p:cNvSpPr>
            <a:spLocks noChangeShapeType="1"/>
          </p:cNvSpPr>
          <p:nvPr/>
        </p:nvSpPr>
        <p:spPr bwMode="auto">
          <a:xfrm>
            <a:off x="2159828" y="20298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7" name="Line 12">
            <a:extLst>
              <a:ext uri="{FF2B5EF4-FFF2-40B4-BE49-F238E27FC236}">
                <a16:creationId xmlns:a16="http://schemas.microsoft.com/office/drawing/2014/main" id="{BAEE28BF-45B4-7B4F-8643-BEFCF1817DB3}"/>
              </a:ext>
            </a:extLst>
          </p:cNvPr>
          <p:cNvSpPr>
            <a:spLocks noChangeShapeType="1"/>
          </p:cNvSpPr>
          <p:nvPr/>
        </p:nvSpPr>
        <p:spPr bwMode="auto">
          <a:xfrm>
            <a:off x="2143953" y="30839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8" name="Line 13">
            <a:extLst>
              <a:ext uri="{FF2B5EF4-FFF2-40B4-BE49-F238E27FC236}">
                <a16:creationId xmlns:a16="http://schemas.microsoft.com/office/drawing/2014/main" id="{497F621D-E3C3-D549-BCDE-B1C658BA2FF8}"/>
              </a:ext>
            </a:extLst>
          </p:cNvPr>
          <p:cNvSpPr>
            <a:spLocks noChangeShapeType="1"/>
          </p:cNvSpPr>
          <p:nvPr/>
        </p:nvSpPr>
        <p:spPr bwMode="auto">
          <a:xfrm>
            <a:off x="2161416" y="4182489"/>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9" name="Line 14">
            <a:extLst>
              <a:ext uri="{FF2B5EF4-FFF2-40B4-BE49-F238E27FC236}">
                <a16:creationId xmlns:a16="http://schemas.microsoft.com/office/drawing/2014/main" id="{B5CA7B9A-CEFE-9440-989C-72777EDC3F97}"/>
              </a:ext>
            </a:extLst>
          </p:cNvPr>
          <p:cNvSpPr>
            <a:spLocks noChangeShapeType="1"/>
          </p:cNvSpPr>
          <p:nvPr/>
        </p:nvSpPr>
        <p:spPr bwMode="auto">
          <a:xfrm>
            <a:off x="2155066" y="5271514"/>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Rectangle 3">
            <a:extLst>
              <a:ext uri="{FF2B5EF4-FFF2-40B4-BE49-F238E27FC236}">
                <a16:creationId xmlns:a16="http://schemas.microsoft.com/office/drawing/2014/main" id="{446007AE-16BF-5641-9533-FDFCED5467B7}"/>
              </a:ext>
            </a:extLst>
          </p:cNvPr>
          <p:cNvSpPr/>
          <p:nvPr/>
        </p:nvSpPr>
        <p:spPr>
          <a:xfrm>
            <a:off x="2141951" y="2079321"/>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4788DE70-9425-C941-B687-5CDA29AFB818}"/>
              </a:ext>
            </a:extLst>
          </p:cNvPr>
          <p:cNvSpPr/>
          <p:nvPr/>
        </p:nvSpPr>
        <p:spPr>
          <a:xfrm>
            <a:off x="2006253" y="3158647"/>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8A265DF2-3FEE-3D4C-9E18-1D8A86817D23}"/>
              </a:ext>
            </a:extLst>
          </p:cNvPr>
          <p:cNvSpPr/>
          <p:nvPr/>
        </p:nvSpPr>
        <p:spPr>
          <a:xfrm>
            <a:off x="2196231" y="4237973"/>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a:extLst>
              <a:ext uri="{FF2B5EF4-FFF2-40B4-BE49-F238E27FC236}">
                <a16:creationId xmlns:a16="http://schemas.microsoft.com/office/drawing/2014/main" id="{03861685-9E67-3541-901D-AC152EC9F9C7}"/>
              </a:ext>
            </a:extLst>
          </p:cNvPr>
          <p:cNvSpPr/>
          <p:nvPr/>
        </p:nvSpPr>
        <p:spPr>
          <a:xfrm>
            <a:off x="2246335" y="5340264"/>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340791B0-4154-D14E-9DBD-0157764BBA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87</a:t>
            </a:fld>
            <a:endParaRPr lang="en-US" dirty="0"/>
          </a:p>
        </p:txBody>
      </p:sp>
    </p:spTree>
    <p:extLst>
      <p:ext uri="{BB962C8B-B14F-4D97-AF65-F5344CB8AC3E}">
        <p14:creationId xmlns:p14="http://schemas.microsoft.com/office/powerpoint/2010/main" val="177131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14"/>
                                        </p:tgtEl>
                                      </p:cBhvr>
                                    </p:animEffect>
                                    <p:set>
                                      <p:cBhvr>
                                        <p:cTn id="22"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P spid="14"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69" name="Text Box 105">
            <a:extLst>
              <a:ext uri="{FF2B5EF4-FFF2-40B4-BE49-F238E27FC236}">
                <a16:creationId xmlns:a16="http://schemas.microsoft.com/office/drawing/2014/main" id="{BFF25F7B-7978-5140-B991-E71AA865A711}"/>
              </a:ext>
            </a:extLst>
          </p:cNvPr>
          <p:cNvSpPr txBox="1">
            <a:spLocks noChangeArrowheads="1"/>
          </p:cNvSpPr>
          <p:nvPr/>
        </p:nvSpPr>
        <p:spPr bwMode="auto">
          <a:xfrm>
            <a:off x="2236856" y="5873422"/>
            <a:ext cx="1922463"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lost ACK scenario</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107">
            <a:extLst>
              <a:ext uri="{FF2B5EF4-FFF2-40B4-BE49-F238E27FC236}">
                <a16:creationId xmlns:a16="http://schemas.microsoft.com/office/drawing/2014/main" id="{F3A3ACB5-362A-6544-B734-58B0D301B082}"/>
              </a:ext>
            </a:extLst>
          </p:cNvPr>
          <p:cNvSpPr txBox="1">
            <a:spLocks noChangeArrowheads="1"/>
          </p:cNvSpPr>
          <p:nvPr/>
        </p:nvSpPr>
        <p:spPr bwMode="auto">
          <a:xfrm>
            <a:off x="3970406"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74" name="Text Box 111">
            <a:extLst>
              <a:ext uri="{FF2B5EF4-FFF2-40B4-BE49-F238E27FC236}">
                <a16:creationId xmlns:a16="http://schemas.microsoft.com/office/drawing/2014/main" id="{C335325B-B5CF-6043-990C-413A908C3855}"/>
              </a:ext>
            </a:extLst>
          </p:cNvPr>
          <p:cNvSpPr txBox="1">
            <a:spLocks noChangeArrowheads="1"/>
          </p:cNvSpPr>
          <p:nvPr/>
        </p:nvSpPr>
        <p:spPr bwMode="auto">
          <a:xfrm>
            <a:off x="1636781"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4" name="Group 3">
            <a:extLst>
              <a:ext uri="{FF2B5EF4-FFF2-40B4-BE49-F238E27FC236}">
                <a16:creationId xmlns:a16="http://schemas.microsoft.com/office/drawing/2014/main" id="{47AB30F9-BD3F-264E-8DF5-3B4B9CA352A7}"/>
              </a:ext>
            </a:extLst>
          </p:cNvPr>
          <p:cNvGrpSpPr/>
          <p:nvPr/>
        </p:nvGrpSpPr>
        <p:grpSpPr>
          <a:xfrm>
            <a:off x="2032069" y="2342822"/>
            <a:ext cx="2346325" cy="571500"/>
            <a:chOff x="2032069" y="2342822"/>
            <a:chExt cx="2346325" cy="571500"/>
          </a:xfrm>
        </p:grpSpPr>
        <p:sp>
          <p:nvSpPr>
            <p:cNvPr id="171" name="Line 100">
              <a:extLst>
                <a:ext uri="{FF2B5EF4-FFF2-40B4-BE49-F238E27FC236}">
                  <a16:creationId xmlns:a16="http://schemas.microsoft.com/office/drawing/2014/main" id="{9BCB851E-085B-9D4B-8A34-064757F2C932}"/>
                </a:ext>
              </a:extLst>
            </p:cNvPr>
            <p:cNvSpPr>
              <a:spLocks noChangeShapeType="1"/>
            </p:cNvSpPr>
            <p:nvPr/>
          </p:nvSpPr>
          <p:spPr bwMode="auto">
            <a:xfrm>
              <a:off x="2032069"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Rectangle 112">
              <a:extLst>
                <a:ext uri="{FF2B5EF4-FFF2-40B4-BE49-F238E27FC236}">
                  <a16:creationId xmlns:a16="http://schemas.microsoft.com/office/drawing/2014/main" id="{B9ED3E7B-3C38-A24B-9528-FA547DDE0CDC}"/>
                </a:ext>
              </a:extLst>
            </p:cNvPr>
            <p:cNvSpPr>
              <a:spLocks noChangeArrowheads="1"/>
            </p:cNvSpPr>
            <p:nvPr/>
          </p:nvSpPr>
          <p:spPr bwMode="auto">
            <a:xfrm>
              <a:off x="2735331"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Text Box 113">
              <a:extLst>
                <a:ext uri="{FF2B5EF4-FFF2-40B4-BE49-F238E27FC236}">
                  <a16:creationId xmlns:a16="http://schemas.microsoft.com/office/drawing/2014/main" id="{08010453-6652-E348-AC57-7E9E8D356969}"/>
                </a:ext>
              </a:extLst>
            </p:cNvPr>
            <p:cNvSpPr txBox="1">
              <a:spLocks noChangeArrowheads="1"/>
            </p:cNvSpPr>
            <p:nvPr/>
          </p:nvSpPr>
          <p:spPr bwMode="auto">
            <a:xfrm>
              <a:off x="2176531"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sp>
        <p:nvSpPr>
          <p:cNvPr id="179" name="Line 118">
            <a:extLst>
              <a:ext uri="{FF2B5EF4-FFF2-40B4-BE49-F238E27FC236}">
                <a16:creationId xmlns:a16="http://schemas.microsoft.com/office/drawing/2014/main" id="{5429E427-16E3-344A-A034-DAE0253AB97D}"/>
              </a:ext>
            </a:extLst>
          </p:cNvPr>
          <p:cNvSpPr>
            <a:spLocks noChangeShapeType="1"/>
          </p:cNvSpPr>
          <p:nvPr/>
        </p:nvSpPr>
        <p:spPr bwMode="auto">
          <a:xfrm>
            <a:off x="2011431"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0" name="Line 119">
            <a:extLst>
              <a:ext uri="{FF2B5EF4-FFF2-40B4-BE49-F238E27FC236}">
                <a16:creationId xmlns:a16="http://schemas.microsoft.com/office/drawing/2014/main" id="{B685EEAE-4766-CE43-A2A6-32288A3FE5E9}"/>
              </a:ext>
            </a:extLst>
          </p:cNvPr>
          <p:cNvSpPr>
            <a:spLocks noChangeShapeType="1"/>
          </p:cNvSpPr>
          <p:nvPr/>
        </p:nvSpPr>
        <p:spPr bwMode="auto">
          <a:xfrm>
            <a:off x="4438719"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F2169BDB-26D4-794C-AF29-1EBFE13D6C8F}"/>
              </a:ext>
            </a:extLst>
          </p:cNvPr>
          <p:cNvGrpSpPr/>
          <p:nvPr/>
        </p:nvGrpSpPr>
        <p:grpSpPr>
          <a:xfrm>
            <a:off x="2019369" y="4104947"/>
            <a:ext cx="2351087" cy="512763"/>
            <a:chOff x="2019369" y="4104947"/>
            <a:chExt cx="2351087" cy="512763"/>
          </a:xfrm>
        </p:grpSpPr>
        <p:sp>
          <p:nvSpPr>
            <p:cNvPr id="170" name="Line 99">
              <a:extLst>
                <a:ext uri="{FF2B5EF4-FFF2-40B4-BE49-F238E27FC236}">
                  <a16:creationId xmlns:a16="http://schemas.microsoft.com/office/drawing/2014/main" id="{79B38498-1004-6944-956A-ECE43F5BF0A1}"/>
                </a:ext>
              </a:extLst>
            </p:cNvPr>
            <p:cNvSpPr>
              <a:spLocks noChangeShapeType="1"/>
            </p:cNvSpPr>
            <p:nvPr/>
          </p:nvSpPr>
          <p:spPr bwMode="auto">
            <a:xfrm>
              <a:off x="2019369" y="4111297"/>
              <a:ext cx="2351087"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22">
              <a:extLst>
                <a:ext uri="{FF2B5EF4-FFF2-40B4-BE49-F238E27FC236}">
                  <a16:creationId xmlns:a16="http://schemas.microsoft.com/office/drawing/2014/main" id="{60DDB655-86B1-2D4B-9108-1CEBCFF76AC9}"/>
                </a:ext>
              </a:extLst>
            </p:cNvPr>
            <p:cNvSpPr>
              <a:spLocks noChangeArrowheads="1"/>
            </p:cNvSpPr>
            <p:nvPr/>
          </p:nvSpPr>
          <p:spPr bwMode="auto">
            <a:xfrm>
              <a:off x="2628969" y="4104947"/>
              <a:ext cx="989012" cy="4302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2" name="Text Box 123">
              <a:extLst>
                <a:ext uri="{FF2B5EF4-FFF2-40B4-BE49-F238E27FC236}">
                  <a16:creationId xmlns:a16="http://schemas.microsoft.com/office/drawing/2014/main" id="{FB31845A-BC05-2942-A23F-7101518E3BF6}"/>
                </a:ext>
              </a:extLst>
            </p:cNvPr>
            <p:cNvSpPr txBox="1">
              <a:spLocks noChangeArrowheads="1"/>
            </p:cNvSpPr>
            <p:nvPr/>
          </p:nvSpPr>
          <p:spPr bwMode="auto">
            <a:xfrm>
              <a:off x="2165419" y="4185910"/>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grpSp>
      <p:grpSp>
        <p:nvGrpSpPr>
          <p:cNvPr id="6" name="Group 5">
            <a:extLst>
              <a:ext uri="{FF2B5EF4-FFF2-40B4-BE49-F238E27FC236}">
                <a16:creationId xmlns:a16="http://schemas.microsoft.com/office/drawing/2014/main" id="{BDFBEB0F-AD33-9841-96A8-08332FBAA960}"/>
              </a:ext>
            </a:extLst>
          </p:cNvPr>
          <p:cNvGrpSpPr/>
          <p:nvPr/>
        </p:nvGrpSpPr>
        <p:grpSpPr>
          <a:xfrm>
            <a:off x="2857569" y="3004810"/>
            <a:ext cx="1484312" cy="628650"/>
            <a:chOff x="2857569" y="3004810"/>
            <a:chExt cx="1484312" cy="628650"/>
          </a:xfrm>
        </p:grpSpPr>
        <p:sp>
          <p:nvSpPr>
            <p:cNvPr id="172" name="Line 104">
              <a:extLst>
                <a:ext uri="{FF2B5EF4-FFF2-40B4-BE49-F238E27FC236}">
                  <a16:creationId xmlns:a16="http://schemas.microsoft.com/office/drawing/2014/main" id="{CDD77362-C693-4645-AF99-2BBCF441D31A}"/>
                </a:ext>
              </a:extLst>
            </p:cNvPr>
            <p:cNvSpPr>
              <a:spLocks noChangeShapeType="1"/>
            </p:cNvSpPr>
            <p:nvPr/>
          </p:nvSpPr>
          <p:spPr bwMode="auto">
            <a:xfrm flipH="1">
              <a:off x="3068706" y="3004810"/>
              <a:ext cx="1273175" cy="4270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Rectangle 114">
              <a:extLst>
                <a:ext uri="{FF2B5EF4-FFF2-40B4-BE49-F238E27FC236}">
                  <a16:creationId xmlns:a16="http://schemas.microsoft.com/office/drawing/2014/main" id="{8B525616-75BA-9C49-973A-BD0F57E70412}"/>
                </a:ext>
              </a:extLst>
            </p:cNvPr>
            <p:cNvSpPr>
              <a:spLocks noChangeArrowheads="1"/>
            </p:cNvSpPr>
            <p:nvPr/>
          </p:nvSpPr>
          <p:spPr bwMode="auto">
            <a:xfrm>
              <a:off x="3303656" y="3090535"/>
              <a:ext cx="747713"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Text Box 115">
              <a:extLst>
                <a:ext uri="{FF2B5EF4-FFF2-40B4-BE49-F238E27FC236}">
                  <a16:creationId xmlns:a16="http://schemas.microsoft.com/office/drawing/2014/main" id="{F3EC555B-6627-3C46-9C43-7AB97835B780}"/>
                </a:ext>
              </a:extLst>
            </p:cNvPr>
            <p:cNvSpPr txBox="1">
              <a:spLocks noChangeArrowheads="1"/>
            </p:cNvSpPr>
            <p:nvPr/>
          </p:nvSpPr>
          <p:spPr bwMode="auto">
            <a:xfrm>
              <a:off x="3224281" y="30460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183" name="Text Box 124">
              <a:extLst>
                <a:ext uri="{FF2B5EF4-FFF2-40B4-BE49-F238E27FC236}">
                  <a16:creationId xmlns:a16="http://schemas.microsoft.com/office/drawing/2014/main" id="{41BA4870-FF33-4142-991E-EDDE2B5293A4}"/>
                </a:ext>
              </a:extLst>
            </p:cNvPr>
            <p:cNvSpPr txBox="1">
              <a:spLocks noChangeArrowheads="1"/>
            </p:cNvSpPr>
            <p:nvPr/>
          </p:nvSpPr>
          <p:spPr bwMode="auto">
            <a:xfrm>
              <a:off x="2857569" y="3236585"/>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grpSp>
      <p:grpSp>
        <p:nvGrpSpPr>
          <p:cNvPr id="9" name="Group 8">
            <a:extLst>
              <a:ext uri="{FF2B5EF4-FFF2-40B4-BE49-F238E27FC236}">
                <a16:creationId xmlns:a16="http://schemas.microsoft.com/office/drawing/2014/main" id="{CA465D82-8FEB-3440-B371-2468D04E80CF}"/>
              </a:ext>
            </a:extLst>
          </p:cNvPr>
          <p:cNvGrpSpPr/>
          <p:nvPr/>
        </p:nvGrpSpPr>
        <p:grpSpPr>
          <a:xfrm>
            <a:off x="2008256" y="4703435"/>
            <a:ext cx="2338388" cy="782637"/>
            <a:chOff x="2008256" y="4703435"/>
            <a:chExt cx="2338388" cy="782637"/>
          </a:xfrm>
        </p:grpSpPr>
        <p:sp>
          <p:nvSpPr>
            <p:cNvPr id="185" name="Line 127">
              <a:extLst>
                <a:ext uri="{FF2B5EF4-FFF2-40B4-BE49-F238E27FC236}">
                  <a16:creationId xmlns:a16="http://schemas.microsoft.com/office/drawing/2014/main" id="{6B2D3167-D859-5D44-BBF6-C9AD75BFE46D}"/>
                </a:ext>
              </a:extLst>
            </p:cNvPr>
            <p:cNvSpPr>
              <a:spLocks noChangeShapeType="1"/>
            </p:cNvSpPr>
            <p:nvPr/>
          </p:nvSpPr>
          <p:spPr bwMode="auto">
            <a:xfrm flipH="1">
              <a:off x="2008256" y="4703435"/>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128">
              <a:extLst>
                <a:ext uri="{FF2B5EF4-FFF2-40B4-BE49-F238E27FC236}">
                  <a16:creationId xmlns:a16="http://schemas.microsoft.com/office/drawing/2014/main" id="{37A3DBF6-24FE-EF4F-8D6C-4ABC3854148F}"/>
                </a:ext>
              </a:extLst>
            </p:cNvPr>
            <p:cNvSpPr>
              <a:spLocks noChangeArrowheads="1"/>
            </p:cNvSpPr>
            <p:nvPr/>
          </p:nvSpPr>
          <p:spPr bwMode="auto">
            <a:xfrm>
              <a:off x="2841694" y="4960610"/>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Text Box 129">
              <a:extLst>
                <a:ext uri="{FF2B5EF4-FFF2-40B4-BE49-F238E27FC236}">
                  <a16:creationId xmlns:a16="http://schemas.microsoft.com/office/drawing/2014/main" id="{06DE42B2-117E-D241-8A87-B070A56CDFEA}"/>
                </a:ext>
              </a:extLst>
            </p:cNvPr>
            <p:cNvSpPr txBox="1">
              <a:spLocks noChangeArrowheads="1"/>
            </p:cNvSpPr>
            <p:nvPr/>
          </p:nvSpPr>
          <p:spPr bwMode="auto">
            <a:xfrm>
              <a:off x="2762319" y="4916160"/>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grpSp>
      <p:grpSp>
        <p:nvGrpSpPr>
          <p:cNvPr id="7" name="Group 6">
            <a:extLst>
              <a:ext uri="{FF2B5EF4-FFF2-40B4-BE49-F238E27FC236}">
                <a16:creationId xmlns:a16="http://schemas.microsoft.com/office/drawing/2014/main" id="{9218D318-345A-1343-9E16-E2157D9EC9CA}"/>
              </a:ext>
            </a:extLst>
          </p:cNvPr>
          <p:cNvGrpSpPr/>
          <p:nvPr/>
        </p:nvGrpSpPr>
        <p:grpSpPr>
          <a:xfrm>
            <a:off x="1638369" y="2347585"/>
            <a:ext cx="396875" cy="1751012"/>
            <a:chOff x="1638369" y="2347585"/>
            <a:chExt cx="396875" cy="1751012"/>
          </a:xfrm>
        </p:grpSpPr>
        <p:sp>
          <p:nvSpPr>
            <p:cNvPr id="184" name="Text Box 126">
              <a:extLst>
                <a:ext uri="{FF2B5EF4-FFF2-40B4-BE49-F238E27FC236}">
                  <a16:creationId xmlns:a16="http://schemas.microsoft.com/office/drawing/2014/main" id="{708F4626-9140-0E43-9D62-AA0567E12965}"/>
                </a:ext>
              </a:extLst>
            </p:cNvPr>
            <p:cNvSpPr txBox="1">
              <a:spLocks noChangeArrowheads="1"/>
            </p:cNvSpPr>
            <p:nvPr/>
          </p:nvSpPr>
          <p:spPr bwMode="auto">
            <a:xfrm rot="10800000">
              <a:off x="1638369"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timeout</a:t>
              </a:r>
            </a:p>
          </p:txBody>
        </p:sp>
        <p:grpSp>
          <p:nvGrpSpPr>
            <p:cNvPr id="188" name="Group 134">
              <a:extLst>
                <a:ext uri="{FF2B5EF4-FFF2-40B4-BE49-F238E27FC236}">
                  <a16:creationId xmlns:a16="http://schemas.microsoft.com/office/drawing/2014/main" id="{A9BA4A8C-06E2-9D49-BA1F-308DB5A5179B}"/>
                </a:ext>
              </a:extLst>
            </p:cNvPr>
            <p:cNvGrpSpPr>
              <a:grpSpLocks/>
            </p:cNvGrpSpPr>
            <p:nvPr/>
          </p:nvGrpSpPr>
          <p:grpSpPr bwMode="auto">
            <a:xfrm>
              <a:off x="1779656" y="2347585"/>
              <a:ext cx="104775" cy="508000"/>
              <a:chOff x="3099" y="1749"/>
              <a:chExt cx="66" cy="320"/>
            </a:xfrm>
          </p:grpSpPr>
          <p:sp>
            <p:nvSpPr>
              <p:cNvPr id="189" name="Line 132">
                <a:extLst>
                  <a:ext uri="{FF2B5EF4-FFF2-40B4-BE49-F238E27FC236}">
                    <a16:creationId xmlns:a16="http://schemas.microsoft.com/office/drawing/2014/main" id="{9EFE05E8-2CD9-1641-9F8B-2FBC570F2364}"/>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Line 133">
                <a:extLst>
                  <a:ext uri="{FF2B5EF4-FFF2-40B4-BE49-F238E27FC236}">
                    <a16:creationId xmlns:a16="http://schemas.microsoft.com/office/drawing/2014/main" id="{65E827A8-0207-644E-85CB-90C7657D1F32}"/>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91" name="Group 135">
              <a:extLst>
                <a:ext uri="{FF2B5EF4-FFF2-40B4-BE49-F238E27FC236}">
                  <a16:creationId xmlns:a16="http://schemas.microsoft.com/office/drawing/2014/main" id="{0EF52FA7-3D6C-FA40-A158-75B80E576A89}"/>
                </a:ext>
              </a:extLst>
            </p:cNvPr>
            <p:cNvGrpSpPr>
              <a:grpSpLocks/>
            </p:cNvGrpSpPr>
            <p:nvPr/>
          </p:nvGrpSpPr>
          <p:grpSpPr bwMode="auto">
            <a:xfrm rot="10800000">
              <a:off x="1774894" y="3590597"/>
              <a:ext cx="104775" cy="508000"/>
              <a:chOff x="3099" y="1749"/>
              <a:chExt cx="66" cy="320"/>
            </a:xfrm>
          </p:grpSpPr>
          <p:sp>
            <p:nvSpPr>
              <p:cNvPr id="192" name="Line 136">
                <a:extLst>
                  <a:ext uri="{FF2B5EF4-FFF2-40B4-BE49-F238E27FC236}">
                    <a16:creationId xmlns:a16="http://schemas.microsoft.com/office/drawing/2014/main" id="{5229B570-0DC5-A34A-9912-9DC1EC3AF608}"/>
                  </a:ext>
                </a:extLst>
              </p:cNvPr>
              <p:cNvSpPr>
                <a:spLocks noChangeShapeType="1"/>
              </p:cNvSpPr>
              <p:nvPr/>
            </p:nvSpPr>
            <p:spPr bwMode="auto">
              <a:xfrm flipV="1">
                <a:off x="3136"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3" name="Line 137">
                <a:extLst>
                  <a:ext uri="{FF2B5EF4-FFF2-40B4-BE49-F238E27FC236}">
                    <a16:creationId xmlns:a16="http://schemas.microsoft.com/office/drawing/2014/main" id="{F842F667-D30F-4D4B-9510-3CA19042994E}"/>
                  </a:ext>
                </a:extLst>
              </p:cNvPr>
              <p:cNvSpPr>
                <a:spLocks noChangeShapeType="1"/>
              </p:cNvSpPr>
              <p:nvPr/>
            </p:nvSpPr>
            <p:spPr bwMode="auto">
              <a:xfrm>
                <a:off x="3106"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94" name="Text Box 172">
            <a:extLst>
              <a:ext uri="{FF2B5EF4-FFF2-40B4-BE49-F238E27FC236}">
                <a16:creationId xmlns:a16="http://schemas.microsoft.com/office/drawing/2014/main" id="{5B3CEA4D-B0D0-D04E-ADE8-909B1EDA7441}"/>
              </a:ext>
            </a:extLst>
          </p:cNvPr>
          <p:cNvSpPr txBox="1">
            <a:spLocks noChangeArrowheads="1"/>
          </p:cNvSpPr>
          <p:nvPr/>
        </p:nvSpPr>
        <p:spPr bwMode="auto">
          <a:xfrm>
            <a:off x="7759116" y="5873422"/>
            <a:ext cx="20732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premature timeout</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Text Box 177">
            <a:extLst>
              <a:ext uri="{FF2B5EF4-FFF2-40B4-BE49-F238E27FC236}">
                <a16:creationId xmlns:a16="http://schemas.microsoft.com/office/drawing/2014/main" id="{970D57D0-6509-F14E-A7FF-FFA09672DA95}"/>
              </a:ext>
            </a:extLst>
          </p:cNvPr>
          <p:cNvSpPr txBox="1">
            <a:spLocks noChangeArrowheads="1"/>
          </p:cNvSpPr>
          <p:nvPr/>
        </p:nvSpPr>
        <p:spPr bwMode="auto">
          <a:xfrm>
            <a:off x="9567278"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99" name="Text Box 181">
            <a:extLst>
              <a:ext uri="{FF2B5EF4-FFF2-40B4-BE49-F238E27FC236}">
                <a16:creationId xmlns:a16="http://schemas.microsoft.com/office/drawing/2014/main" id="{5C9181D9-76B4-1547-B4C6-C03AC2F11CD9}"/>
              </a:ext>
            </a:extLst>
          </p:cNvPr>
          <p:cNvSpPr txBox="1">
            <a:spLocks noChangeArrowheads="1"/>
          </p:cNvSpPr>
          <p:nvPr/>
        </p:nvSpPr>
        <p:spPr bwMode="auto">
          <a:xfrm>
            <a:off x="7233653"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205" name="Line 186">
            <a:extLst>
              <a:ext uri="{FF2B5EF4-FFF2-40B4-BE49-F238E27FC236}">
                <a16:creationId xmlns:a16="http://schemas.microsoft.com/office/drawing/2014/main" id="{DCFF6781-2E36-E241-A5F5-C0B04BC7CABB}"/>
              </a:ext>
            </a:extLst>
          </p:cNvPr>
          <p:cNvSpPr>
            <a:spLocks noChangeShapeType="1"/>
          </p:cNvSpPr>
          <p:nvPr/>
        </p:nvSpPr>
        <p:spPr bwMode="auto">
          <a:xfrm>
            <a:off x="7608303"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7">
            <a:extLst>
              <a:ext uri="{FF2B5EF4-FFF2-40B4-BE49-F238E27FC236}">
                <a16:creationId xmlns:a16="http://schemas.microsoft.com/office/drawing/2014/main" id="{9C6DC5B3-2960-3047-BC8D-684B3D849A13}"/>
              </a:ext>
            </a:extLst>
          </p:cNvPr>
          <p:cNvSpPr>
            <a:spLocks noChangeShapeType="1"/>
          </p:cNvSpPr>
          <p:nvPr/>
        </p:nvSpPr>
        <p:spPr bwMode="auto">
          <a:xfrm>
            <a:off x="10013366"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7" name="Rectangle 188">
            <a:extLst>
              <a:ext uri="{FF2B5EF4-FFF2-40B4-BE49-F238E27FC236}">
                <a16:creationId xmlns:a16="http://schemas.microsoft.com/office/drawing/2014/main" id="{C15D63E4-15E1-BA4A-9606-42B07BDE7490}"/>
              </a:ext>
            </a:extLst>
          </p:cNvPr>
          <p:cNvSpPr>
            <a:spLocks noChangeArrowheads="1"/>
          </p:cNvSpPr>
          <p:nvPr/>
        </p:nvSpPr>
        <p:spPr bwMode="auto">
          <a:xfrm>
            <a:off x="8621128" y="4228772"/>
            <a:ext cx="1057275"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 name="Group 12">
            <a:extLst>
              <a:ext uri="{FF2B5EF4-FFF2-40B4-BE49-F238E27FC236}">
                <a16:creationId xmlns:a16="http://schemas.microsoft.com/office/drawing/2014/main" id="{B716CABB-9429-2844-BE7D-347FDDC00473}"/>
              </a:ext>
            </a:extLst>
          </p:cNvPr>
          <p:cNvGrpSpPr/>
          <p:nvPr/>
        </p:nvGrpSpPr>
        <p:grpSpPr>
          <a:xfrm>
            <a:off x="7595603" y="4111297"/>
            <a:ext cx="2441575" cy="668338"/>
            <a:chOff x="7595603" y="4111297"/>
            <a:chExt cx="2441575" cy="668338"/>
          </a:xfrm>
        </p:grpSpPr>
        <p:sp>
          <p:nvSpPr>
            <p:cNvPr id="195" name="Line 173">
              <a:extLst>
                <a:ext uri="{FF2B5EF4-FFF2-40B4-BE49-F238E27FC236}">
                  <a16:creationId xmlns:a16="http://schemas.microsoft.com/office/drawing/2014/main" id="{3966F5D7-3131-A64E-88FC-C5DD67C3305E}"/>
                </a:ext>
              </a:extLst>
            </p:cNvPr>
            <p:cNvSpPr>
              <a:spLocks noChangeShapeType="1"/>
            </p:cNvSpPr>
            <p:nvPr/>
          </p:nvSpPr>
          <p:spPr bwMode="auto">
            <a:xfrm>
              <a:off x="7595603" y="4111297"/>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Text Box 189">
              <a:extLst>
                <a:ext uri="{FF2B5EF4-FFF2-40B4-BE49-F238E27FC236}">
                  <a16:creationId xmlns:a16="http://schemas.microsoft.com/office/drawing/2014/main" id="{3EE494A8-6A2C-9F45-AA30-D5C659A717EE}"/>
                </a:ext>
              </a:extLst>
            </p:cNvPr>
            <p:cNvSpPr txBox="1">
              <a:spLocks noChangeArrowheads="1"/>
            </p:cNvSpPr>
            <p:nvPr/>
          </p:nvSpPr>
          <p:spPr bwMode="auto">
            <a:xfrm>
              <a:off x="8541753" y="4262110"/>
              <a:ext cx="1212850" cy="5175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bytes of data</a:t>
              </a:r>
            </a:p>
          </p:txBody>
        </p:sp>
      </p:grpSp>
      <p:sp>
        <p:nvSpPr>
          <p:cNvPr id="211" name="Rectangle 193">
            <a:extLst>
              <a:ext uri="{FF2B5EF4-FFF2-40B4-BE49-F238E27FC236}">
                <a16:creationId xmlns:a16="http://schemas.microsoft.com/office/drawing/2014/main" id="{1BAF70E7-D466-2441-88C5-22FFEB1CAF5E}"/>
              </a:ext>
            </a:extLst>
          </p:cNvPr>
          <p:cNvSpPr>
            <a:spLocks noChangeArrowheads="1"/>
          </p:cNvSpPr>
          <p:nvPr/>
        </p:nvSpPr>
        <p:spPr bwMode="auto">
          <a:xfrm>
            <a:off x="8460791" y="5071735"/>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9E6A0178-9B0F-8A48-942B-60D872AAAD83}"/>
              </a:ext>
            </a:extLst>
          </p:cNvPr>
          <p:cNvGrpSpPr/>
          <p:nvPr/>
        </p:nvGrpSpPr>
        <p:grpSpPr>
          <a:xfrm>
            <a:off x="7627353" y="4814560"/>
            <a:ext cx="2338388" cy="782637"/>
            <a:chOff x="7627353" y="4814560"/>
            <a:chExt cx="2338388" cy="782637"/>
          </a:xfrm>
        </p:grpSpPr>
        <p:sp>
          <p:nvSpPr>
            <p:cNvPr id="210" name="Line 192">
              <a:extLst>
                <a:ext uri="{FF2B5EF4-FFF2-40B4-BE49-F238E27FC236}">
                  <a16:creationId xmlns:a16="http://schemas.microsoft.com/office/drawing/2014/main" id="{3827C940-37F6-2042-821B-DC7FC5969C64}"/>
                </a:ext>
              </a:extLst>
            </p:cNvPr>
            <p:cNvSpPr>
              <a:spLocks noChangeShapeType="1"/>
            </p:cNvSpPr>
            <p:nvPr/>
          </p:nvSpPr>
          <p:spPr bwMode="auto">
            <a:xfrm flipH="1">
              <a:off x="7627353" y="4814560"/>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194">
              <a:extLst>
                <a:ext uri="{FF2B5EF4-FFF2-40B4-BE49-F238E27FC236}">
                  <a16:creationId xmlns:a16="http://schemas.microsoft.com/office/drawing/2014/main" id="{7D3D6198-BDB0-DC4C-B2A5-2DBD9359B868}"/>
                </a:ext>
              </a:extLst>
            </p:cNvPr>
            <p:cNvSpPr txBox="1">
              <a:spLocks noChangeArrowheads="1"/>
            </p:cNvSpPr>
            <p:nvPr/>
          </p:nvSpPr>
          <p:spPr bwMode="auto">
            <a:xfrm>
              <a:off x="8381416" y="50272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ACK=120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grpSp>
        <p:nvGrpSpPr>
          <p:cNvPr id="10" name="Group 9">
            <a:extLst>
              <a:ext uri="{FF2B5EF4-FFF2-40B4-BE49-F238E27FC236}">
                <a16:creationId xmlns:a16="http://schemas.microsoft.com/office/drawing/2014/main" id="{31CBCB81-D9E2-8D44-8B58-3A8203D0290F}"/>
              </a:ext>
            </a:extLst>
          </p:cNvPr>
          <p:cNvGrpSpPr/>
          <p:nvPr/>
        </p:nvGrpSpPr>
        <p:grpSpPr>
          <a:xfrm>
            <a:off x="7235241" y="2347585"/>
            <a:ext cx="396875" cy="1751012"/>
            <a:chOff x="7235241" y="2347585"/>
            <a:chExt cx="396875" cy="1751012"/>
          </a:xfrm>
        </p:grpSpPr>
        <p:sp>
          <p:nvSpPr>
            <p:cNvPr id="209" name="Text Box 191">
              <a:extLst>
                <a:ext uri="{FF2B5EF4-FFF2-40B4-BE49-F238E27FC236}">
                  <a16:creationId xmlns:a16="http://schemas.microsoft.com/office/drawing/2014/main" id="{D65DE059-0ADE-BA43-86FA-261D968382D9}"/>
                </a:ext>
              </a:extLst>
            </p:cNvPr>
            <p:cNvSpPr txBox="1">
              <a:spLocks noChangeArrowheads="1"/>
            </p:cNvSpPr>
            <p:nvPr/>
          </p:nvSpPr>
          <p:spPr bwMode="auto">
            <a:xfrm rot="10800000">
              <a:off x="7235241"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213" name="Group 195">
              <a:extLst>
                <a:ext uri="{FF2B5EF4-FFF2-40B4-BE49-F238E27FC236}">
                  <a16:creationId xmlns:a16="http://schemas.microsoft.com/office/drawing/2014/main" id="{FD63DE3D-F3EB-7747-87C5-F31E049B82E4}"/>
                </a:ext>
              </a:extLst>
            </p:cNvPr>
            <p:cNvGrpSpPr>
              <a:grpSpLocks/>
            </p:cNvGrpSpPr>
            <p:nvPr/>
          </p:nvGrpSpPr>
          <p:grpSpPr bwMode="auto">
            <a:xfrm>
              <a:off x="7376528" y="2347585"/>
              <a:ext cx="104775" cy="508000"/>
              <a:chOff x="3099" y="1749"/>
              <a:chExt cx="66" cy="320"/>
            </a:xfrm>
          </p:grpSpPr>
          <p:sp>
            <p:nvSpPr>
              <p:cNvPr id="214" name="Line 196">
                <a:extLst>
                  <a:ext uri="{FF2B5EF4-FFF2-40B4-BE49-F238E27FC236}">
                    <a16:creationId xmlns:a16="http://schemas.microsoft.com/office/drawing/2014/main" id="{F7116EE1-F7FA-8E4C-BC16-6BA1240EF8FC}"/>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5" name="Line 197">
                <a:extLst>
                  <a:ext uri="{FF2B5EF4-FFF2-40B4-BE49-F238E27FC236}">
                    <a16:creationId xmlns:a16="http://schemas.microsoft.com/office/drawing/2014/main" id="{057CB57E-4B2F-8C47-97F5-D0924F70DC97}"/>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16" name="Group 198">
              <a:extLst>
                <a:ext uri="{FF2B5EF4-FFF2-40B4-BE49-F238E27FC236}">
                  <a16:creationId xmlns:a16="http://schemas.microsoft.com/office/drawing/2014/main" id="{2E37771D-0A96-C34C-9C6B-504E80416ADC}"/>
                </a:ext>
              </a:extLst>
            </p:cNvPr>
            <p:cNvGrpSpPr>
              <a:grpSpLocks/>
            </p:cNvGrpSpPr>
            <p:nvPr/>
          </p:nvGrpSpPr>
          <p:grpSpPr bwMode="auto">
            <a:xfrm rot="10800000">
              <a:off x="7371766" y="3590597"/>
              <a:ext cx="104775" cy="508000"/>
              <a:chOff x="3099" y="1749"/>
              <a:chExt cx="66" cy="320"/>
            </a:xfrm>
          </p:grpSpPr>
          <p:sp>
            <p:nvSpPr>
              <p:cNvPr id="217" name="Line 199">
                <a:extLst>
                  <a:ext uri="{FF2B5EF4-FFF2-40B4-BE49-F238E27FC236}">
                    <a16:creationId xmlns:a16="http://schemas.microsoft.com/office/drawing/2014/main" id="{8E20D991-E195-FF4D-88F7-684DF42E9E14}"/>
                  </a:ext>
                </a:extLst>
              </p:cNvPr>
              <p:cNvSpPr>
                <a:spLocks noChangeShapeType="1"/>
              </p:cNvSpPr>
              <p:nvPr/>
            </p:nvSpPr>
            <p:spPr bwMode="auto">
              <a:xfrm flipV="1">
                <a:off x="3137"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Line 200">
                <a:extLst>
                  <a:ext uri="{FF2B5EF4-FFF2-40B4-BE49-F238E27FC236}">
                    <a16:creationId xmlns:a16="http://schemas.microsoft.com/office/drawing/2014/main" id="{22C60B84-78BE-7345-BBC2-2490BC4DEFD3}"/>
                  </a:ext>
                </a:extLst>
              </p:cNvPr>
              <p:cNvSpPr>
                <a:spLocks noChangeShapeType="1"/>
              </p:cNvSpPr>
              <p:nvPr/>
            </p:nvSpPr>
            <p:spPr bwMode="auto">
              <a:xfrm>
                <a:off x="3107"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2" name="Group 11">
            <a:extLst>
              <a:ext uri="{FF2B5EF4-FFF2-40B4-BE49-F238E27FC236}">
                <a16:creationId xmlns:a16="http://schemas.microsoft.com/office/drawing/2014/main" id="{A4259714-F109-3243-BC51-888D64DBCE91}"/>
              </a:ext>
            </a:extLst>
          </p:cNvPr>
          <p:cNvGrpSpPr/>
          <p:nvPr/>
        </p:nvGrpSpPr>
        <p:grpSpPr>
          <a:xfrm>
            <a:off x="7603541" y="3004810"/>
            <a:ext cx="2339975" cy="1944687"/>
            <a:chOff x="7603541" y="3004810"/>
            <a:chExt cx="2339975" cy="1944687"/>
          </a:xfrm>
        </p:grpSpPr>
        <p:sp>
          <p:nvSpPr>
            <p:cNvPr id="197" name="Line 175">
              <a:extLst>
                <a:ext uri="{FF2B5EF4-FFF2-40B4-BE49-F238E27FC236}">
                  <a16:creationId xmlns:a16="http://schemas.microsoft.com/office/drawing/2014/main" id="{C6151221-64CD-0A4D-8DCC-7243A0014631}"/>
                </a:ext>
              </a:extLst>
            </p:cNvPr>
            <p:cNvSpPr>
              <a:spLocks noChangeShapeType="1"/>
            </p:cNvSpPr>
            <p:nvPr/>
          </p:nvSpPr>
          <p:spPr bwMode="auto">
            <a:xfrm flipH="1">
              <a:off x="7603541" y="3004810"/>
              <a:ext cx="2335212"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02">
              <a:extLst>
                <a:ext uri="{FF2B5EF4-FFF2-40B4-BE49-F238E27FC236}">
                  <a16:creationId xmlns:a16="http://schemas.microsoft.com/office/drawing/2014/main" id="{D30CD59C-C944-CF4F-B17A-64886A573C0F}"/>
                </a:ext>
              </a:extLst>
            </p:cNvPr>
            <p:cNvGrpSpPr>
              <a:grpSpLocks/>
            </p:cNvGrpSpPr>
            <p:nvPr/>
          </p:nvGrpSpPr>
          <p:grpSpPr bwMode="auto">
            <a:xfrm>
              <a:off x="8505241" y="3496935"/>
              <a:ext cx="949325" cy="304800"/>
              <a:chOff x="4215" y="2253"/>
              <a:chExt cx="598" cy="192"/>
            </a:xfrm>
          </p:grpSpPr>
          <p:sp>
            <p:nvSpPr>
              <p:cNvPr id="203" name="Rectangle 184">
                <a:extLst>
                  <a:ext uri="{FF2B5EF4-FFF2-40B4-BE49-F238E27FC236}">
                    <a16:creationId xmlns:a16="http://schemas.microsoft.com/office/drawing/2014/main" id="{38FC2E88-8043-CE4C-A502-AFA317824443}"/>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Text Box 185">
                <a:extLst>
                  <a:ext uri="{FF2B5EF4-FFF2-40B4-BE49-F238E27FC236}">
                    <a16:creationId xmlns:a16="http://schemas.microsoft.com/office/drawing/2014/main" id="{7BF7DF1E-2F02-9D41-B7BC-991A51E982F6}"/>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223" name="Line 207">
              <a:extLst>
                <a:ext uri="{FF2B5EF4-FFF2-40B4-BE49-F238E27FC236}">
                  <a16:creationId xmlns:a16="http://schemas.microsoft.com/office/drawing/2014/main" id="{00ED8980-6CB4-9148-B161-8172F2430A06}"/>
                </a:ext>
              </a:extLst>
            </p:cNvPr>
            <p:cNvSpPr>
              <a:spLocks noChangeShapeType="1"/>
            </p:cNvSpPr>
            <p:nvPr/>
          </p:nvSpPr>
          <p:spPr bwMode="auto">
            <a:xfrm flipH="1">
              <a:off x="7608303" y="3360410"/>
              <a:ext cx="2335213"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4" name="Group 208">
              <a:extLst>
                <a:ext uri="{FF2B5EF4-FFF2-40B4-BE49-F238E27FC236}">
                  <a16:creationId xmlns:a16="http://schemas.microsoft.com/office/drawing/2014/main" id="{6EE49A40-BE68-654E-AAC3-24E6E2BB625A}"/>
                </a:ext>
              </a:extLst>
            </p:cNvPr>
            <p:cNvGrpSpPr>
              <a:grpSpLocks/>
            </p:cNvGrpSpPr>
            <p:nvPr/>
          </p:nvGrpSpPr>
          <p:grpSpPr bwMode="auto">
            <a:xfrm>
              <a:off x="8744953" y="3773160"/>
              <a:ext cx="949325" cy="304800"/>
              <a:chOff x="4215" y="2253"/>
              <a:chExt cx="598" cy="192"/>
            </a:xfrm>
          </p:grpSpPr>
          <p:sp>
            <p:nvSpPr>
              <p:cNvPr id="225" name="Rectangle 209">
                <a:extLst>
                  <a:ext uri="{FF2B5EF4-FFF2-40B4-BE49-F238E27FC236}">
                    <a16:creationId xmlns:a16="http://schemas.microsoft.com/office/drawing/2014/main" id="{25CA1210-B468-0040-9898-13C2587BDB0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210">
                <a:extLst>
                  <a:ext uri="{FF2B5EF4-FFF2-40B4-BE49-F238E27FC236}">
                    <a16:creationId xmlns:a16="http://schemas.microsoft.com/office/drawing/2014/main" id="{8918B79C-3FE7-FC4C-B606-5C7CA33715A9}"/>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4" name="Group 13">
            <a:extLst>
              <a:ext uri="{FF2B5EF4-FFF2-40B4-BE49-F238E27FC236}">
                <a16:creationId xmlns:a16="http://schemas.microsoft.com/office/drawing/2014/main" id="{CD914285-EBDF-1947-9C97-6E8CD760020F}"/>
              </a:ext>
            </a:extLst>
          </p:cNvPr>
          <p:cNvGrpSpPr/>
          <p:nvPr/>
        </p:nvGrpSpPr>
        <p:grpSpPr>
          <a:xfrm>
            <a:off x="6241466" y="4416097"/>
            <a:ext cx="1382712" cy="646113"/>
            <a:chOff x="6241466" y="4416097"/>
            <a:chExt cx="1382712" cy="646113"/>
          </a:xfrm>
        </p:grpSpPr>
        <p:sp>
          <p:nvSpPr>
            <p:cNvPr id="227" name="Text Box 211">
              <a:extLst>
                <a:ext uri="{FF2B5EF4-FFF2-40B4-BE49-F238E27FC236}">
                  <a16:creationId xmlns:a16="http://schemas.microsoft.com/office/drawing/2014/main" id="{1E82E105-7918-0E47-A934-825752F52D6B}"/>
                </a:ext>
              </a:extLst>
            </p:cNvPr>
            <p:cNvSpPr txBox="1">
              <a:spLocks noChangeArrowheads="1"/>
            </p:cNvSpPr>
            <p:nvPr/>
          </p:nvSpPr>
          <p:spPr bwMode="auto">
            <a:xfrm>
              <a:off x="6241466" y="4416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=100</a:t>
              </a:r>
            </a:p>
          </p:txBody>
        </p:sp>
        <p:sp>
          <p:nvSpPr>
            <p:cNvPr id="228" name="Text Box 212">
              <a:extLst>
                <a:ext uri="{FF2B5EF4-FFF2-40B4-BE49-F238E27FC236}">
                  <a16:creationId xmlns:a16="http://schemas.microsoft.com/office/drawing/2014/main" id="{387E9E87-069A-FA4A-9F20-9DB5B471A427}"/>
                </a:ext>
              </a:extLst>
            </p:cNvPr>
            <p:cNvSpPr txBox="1">
              <a:spLocks noChangeArrowheads="1"/>
            </p:cNvSpPr>
            <p:nvPr/>
          </p:nvSpPr>
          <p:spPr bwMode="auto">
            <a:xfrm>
              <a:off x="6260516" y="4757410"/>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sp>
        <p:nvSpPr>
          <p:cNvPr id="229" name="Text Box 213">
            <a:extLst>
              <a:ext uri="{FF2B5EF4-FFF2-40B4-BE49-F238E27FC236}">
                <a16:creationId xmlns:a16="http://schemas.microsoft.com/office/drawing/2014/main" id="{31AD8D03-5F21-0F49-8D71-B6031900CD41}"/>
              </a:ext>
            </a:extLst>
          </p:cNvPr>
          <p:cNvSpPr txBox="1">
            <a:spLocks noChangeArrowheads="1"/>
          </p:cNvSpPr>
          <p:nvPr/>
        </p:nvSpPr>
        <p:spPr bwMode="auto">
          <a:xfrm>
            <a:off x="6279566" y="5432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nvGrpSpPr>
          <p:cNvPr id="11" name="Group 10">
            <a:extLst>
              <a:ext uri="{FF2B5EF4-FFF2-40B4-BE49-F238E27FC236}">
                <a16:creationId xmlns:a16="http://schemas.microsoft.com/office/drawing/2014/main" id="{5474E6BB-CCA6-CC47-8617-346673F363BD}"/>
              </a:ext>
            </a:extLst>
          </p:cNvPr>
          <p:cNvGrpSpPr/>
          <p:nvPr/>
        </p:nvGrpSpPr>
        <p:grpSpPr>
          <a:xfrm>
            <a:off x="6306553" y="2187247"/>
            <a:ext cx="3668713" cy="1112838"/>
            <a:chOff x="6306553" y="2187247"/>
            <a:chExt cx="3668713" cy="1112838"/>
          </a:xfrm>
        </p:grpSpPr>
        <p:sp>
          <p:nvSpPr>
            <p:cNvPr id="196" name="Line 174">
              <a:extLst>
                <a:ext uri="{FF2B5EF4-FFF2-40B4-BE49-F238E27FC236}">
                  <a16:creationId xmlns:a16="http://schemas.microsoft.com/office/drawing/2014/main" id="{FF81BD19-4683-8144-8837-5193B3691D8F}"/>
                </a:ext>
              </a:extLst>
            </p:cNvPr>
            <p:cNvSpPr>
              <a:spLocks noChangeShapeType="1"/>
            </p:cNvSpPr>
            <p:nvPr/>
          </p:nvSpPr>
          <p:spPr bwMode="auto">
            <a:xfrm>
              <a:off x="7628941"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82">
              <a:extLst>
                <a:ext uri="{FF2B5EF4-FFF2-40B4-BE49-F238E27FC236}">
                  <a16:creationId xmlns:a16="http://schemas.microsoft.com/office/drawing/2014/main" id="{C74BFDE4-D3AE-5C4E-B670-449D49B67C22}"/>
                </a:ext>
              </a:extLst>
            </p:cNvPr>
            <p:cNvSpPr>
              <a:spLocks noChangeArrowheads="1"/>
            </p:cNvSpPr>
            <p:nvPr/>
          </p:nvSpPr>
          <p:spPr bwMode="auto">
            <a:xfrm>
              <a:off x="8332203"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Text Box 183">
              <a:extLst>
                <a:ext uri="{FF2B5EF4-FFF2-40B4-BE49-F238E27FC236}">
                  <a16:creationId xmlns:a16="http://schemas.microsoft.com/office/drawing/2014/main" id="{B8140015-E345-EE4A-90B6-3552DAC43E5C}"/>
                </a:ext>
              </a:extLst>
            </p:cNvPr>
            <p:cNvSpPr txBox="1">
              <a:spLocks noChangeArrowheads="1"/>
            </p:cNvSpPr>
            <p:nvPr/>
          </p:nvSpPr>
          <p:spPr bwMode="auto">
            <a:xfrm>
              <a:off x="7773403"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nvGrpSpPr>
            <p:cNvPr id="219" name="Group 206">
              <a:extLst>
                <a:ext uri="{FF2B5EF4-FFF2-40B4-BE49-F238E27FC236}">
                  <a16:creationId xmlns:a16="http://schemas.microsoft.com/office/drawing/2014/main" id="{C3DB656C-371F-854E-81A2-904083BC4AF6}"/>
                </a:ext>
              </a:extLst>
            </p:cNvPr>
            <p:cNvGrpSpPr>
              <a:grpSpLocks/>
            </p:cNvGrpSpPr>
            <p:nvPr/>
          </p:nvGrpSpPr>
          <p:grpSpPr bwMode="auto">
            <a:xfrm>
              <a:off x="7614653" y="2728585"/>
              <a:ext cx="2346325" cy="571500"/>
              <a:chOff x="3759" y="1622"/>
              <a:chExt cx="1478" cy="360"/>
            </a:xfrm>
          </p:grpSpPr>
          <p:sp>
            <p:nvSpPr>
              <p:cNvPr id="220" name="Line 203">
                <a:extLst>
                  <a:ext uri="{FF2B5EF4-FFF2-40B4-BE49-F238E27FC236}">
                    <a16:creationId xmlns:a16="http://schemas.microsoft.com/office/drawing/2014/main" id="{90E12E5A-5437-8944-A28F-2F13C852A4D2}"/>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1" name="Rectangle 204">
                <a:extLst>
                  <a:ext uri="{FF2B5EF4-FFF2-40B4-BE49-F238E27FC236}">
                    <a16:creationId xmlns:a16="http://schemas.microsoft.com/office/drawing/2014/main" id="{7550E74D-2DAE-BC48-88DC-FF5E0936D8AA}"/>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5">
                <a:extLst>
                  <a:ext uri="{FF2B5EF4-FFF2-40B4-BE49-F238E27FC236}">
                    <a16:creationId xmlns:a16="http://schemas.microsoft.com/office/drawing/2014/main" id="{1863CB88-8ADD-294C-BE46-8D80EEB9E9FE}"/>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sp>
          <p:nvSpPr>
            <p:cNvPr id="230" name="Text Box 214">
              <a:extLst>
                <a:ext uri="{FF2B5EF4-FFF2-40B4-BE49-F238E27FC236}">
                  <a16:creationId xmlns:a16="http://schemas.microsoft.com/office/drawing/2014/main" id="{8333BF3A-4F52-4F44-921F-4BAD57A4119A}"/>
                </a:ext>
              </a:extLst>
            </p:cNvPr>
            <p:cNvSpPr txBox="1">
              <a:spLocks noChangeArrowheads="1"/>
            </p:cNvSpPr>
            <p:nvPr/>
          </p:nvSpPr>
          <p:spPr bwMode="auto">
            <a:xfrm>
              <a:off x="6306553" y="2187247"/>
              <a:ext cx="1266825" cy="3048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=92</a:t>
              </a:r>
            </a:p>
          </p:txBody>
        </p:sp>
      </p:grpSp>
      <p:grpSp>
        <p:nvGrpSpPr>
          <p:cNvPr id="231" name="Group 219">
            <a:extLst>
              <a:ext uri="{FF2B5EF4-FFF2-40B4-BE49-F238E27FC236}">
                <a16:creationId xmlns:a16="http://schemas.microsoft.com/office/drawing/2014/main" id="{2259D372-4B08-6D4E-A450-9719B81C5E51}"/>
              </a:ext>
            </a:extLst>
          </p:cNvPr>
          <p:cNvGrpSpPr>
            <a:grpSpLocks/>
          </p:cNvGrpSpPr>
          <p:nvPr/>
        </p:nvGrpSpPr>
        <p:grpSpPr bwMode="auto">
          <a:xfrm>
            <a:off x="7186028" y="1463347"/>
            <a:ext cx="630238" cy="533400"/>
            <a:chOff x="-44" y="1473"/>
            <a:chExt cx="981" cy="1105"/>
          </a:xfrm>
        </p:grpSpPr>
        <p:pic>
          <p:nvPicPr>
            <p:cNvPr id="232" name="Picture 220" descr="desktop_computer_stylized_medium">
              <a:extLst>
                <a:ext uri="{FF2B5EF4-FFF2-40B4-BE49-F238E27FC236}">
                  <a16:creationId xmlns:a16="http://schemas.microsoft.com/office/drawing/2014/main" id="{2D27C27D-9556-884F-AE7C-167179E6E0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3" name="Freeform 221">
              <a:extLst>
                <a:ext uri="{FF2B5EF4-FFF2-40B4-BE49-F238E27FC236}">
                  <a16:creationId xmlns:a16="http://schemas.microsoft.com/office/drawing/2014/main" id="{7E825289-4A0B-4346-8F90-2D5646E5B4C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4" name="Group 225">
            <a:extLst>
              <a:ext uri="{FF2B5EF4-FFF2-40B4-BE49-F238E27FC236}">
                <a16:creationId xmlns:a16="http://schemas.microsoft.com/office/drawing/2014/main" id="{E20B8076-92C2-A04F-B618-A3527994FF6A}"/>
              </a:ext>
            </a:extLst>
          </p:cNvPr>
          <p:cNvGrpSpPr>
            <a:grpSpLocks/>
          </p:cNvGrpSpPr>
          <p:nvPr/>
        </p:nvGrpSpPr>
        <p:grpSpPr bwMode="auto">
          <a:xfrm flipH="1">
            <a:off x="9753016" y="1469697"/>
            <a:ext cx="631825" cy="622300"/>
            <a:chOff x="-44" y="1473"/>
            <a:chExt cx="981" cy="1105"/>
          </a:xfrm>
        </p:grpSpPr>
        <p:pic>
          <p:nvPicPr>
            <p:cNvPr id="235" name="Picture 226" descr="desktop_computer_stylized_medium">
              <a:extLst>
                <a:ext uri="{FF2B5EF4-FFF2-40B4-BE49-F238E27FC236}">
                  <a16:creationId xmlns:a16="http://schemas.microsoft.com/office/drawing/2014/main" id="{892509C8-70E3-9344-BECE-67F22233D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6" name="Freeform 227">
              <a:extLst>
                <a:ext uri="{FF2B5EF4-FFF2-40B4-BE49-F238E27FC236}">
                  <a16:creationId xmlns:a16="http://schemas.microsoft.com/office/drawing/2014/main" id="{36FE986B-8994-0941-B989-B811ADDEEE3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7" name="Group 228">
            <a:extLst>
              <a:ext uri="{FF2B5EF4-FFF2-40B4-BE49-F238E27FC236}">
                <a16:creationId xmlns:a16="http://schemas.microsoft.com/office/drawing/2014/main" id="{F8939732-2442-144E-A5BB-23D63EE09D71}"/>
              </a:ext>
            </a:extLst>
          </p:cNvPr>
          <p:cNvGrpSpPr>
            <a:grpSpLocks/>
          </p:cNvGrpSpPr>
          <p:nvPr/>
        </p:nvGrpSpPr>
        <p:grpSpPr bwMode="auto">
          <a:xfrm>
            <a:off x="1601856" y="1474460"/>
            <a:ext cx="630238" cy="533400"/>
            <a:chOff x="-44" y="1473"/>
            <a:chExt cx="981" cy="1105"/>
          </a:xfrm>
        </p:grpSpPr>
        <p:pic>
          <p:nvPicPr>
            <p:cNvPr id="238" name="Picture 229" descr="desktop_computer_stylized_medium">
              <a:extLst>
                <a:ext uri="{FF2B5EF4-FFF2-40B4-BE49-F238E27FC236}">
                  <a16:creationId xmlns:a16="http://schemas.microsoft.com/office/drawing/2014/main" id="{D7F5765B-05B0-5245-99DA-1820CD6FB8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9" name="Freeform 230">
              <a:extLst>
                <a:ext uri="{FF2B5EF4-FFF2-40B4-BE49-F238E27FC236}">
                  <a16:creationId xmlns:a16="http://schemas.microsoft.com/office/drawing/2014/main" id="{D897DE15-A97F-F848-8C0A-B28F47B3323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0" name="Group 231">
            <a:extLst>
              <a:ext uri="{FF2B5EF4-FFF2-40B4-BE49-F238E27FC236}">
                <a16:creationId xmlns:a16="http://schemas.microsoft.com/office/drawing/2014/main" id="{E145A84A-1570-9C46-A817-B68A25E966D9}"/>
              </a:ext>
            </a:extLst>
          </p:cNvPr>
          <p:cNvGrpSpPr>
            <a:grpSpLocks/>
          </p:cNvGrpSpPr>
          <p:nvPr/>
        </p:nvGrpSpPr>
        <p:grpSpPr bwMode="auto">
          <a:xfrm flipH="1">
            <a:off x="4179956" y="1458585"/>
            <a:ext cx="709613" cy="600075"/>
            <a:chOff x="-44" y="1473"/>
            <a:chExt cx="981" cy="1105"/>
          </a:xfrm>
        </p:grpSpPr>
        <p:pic>
          <p:nvPicPr>
            <p:cNvPr id="241" name="Picture 232" descr="desktop_computer_stylized_medium">
              <a:extLst>
                <a:ext uri="{FF2B5EF4-FFF2-40B4-BE49-F238E27FC236}">
                  <a16:creationId xmlns:a16="http://schemas.microsoft.com/office/drawing/2014/main" id="{332C004D-ED3A-7348-8EC0-DF65AFEC6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2" name="Freeform 233">
              <a:extLst>
                <a:ext uri="{FF2B5EF4-FFF2-40B4-BE49-F238E27FC236}">
                  <a16:creationId xmlns:a16="http://schemas.microsoft.com/office/drawing/2014/main" id="{A74C9FB1-2D29-F14B-8569-8E203840CFB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9" name="TextBox 18">
            <a:extLst>
              <a:ext uri="{FF2B5EF4-FFF2-40B4-BE49-F238E27FC236}">
                <a16:creationId xmlns:a16="http://schemas.microsoft.com/office/drawing/2014/main" id="{8C70D25B-261A-724E-991C-E91D345300FB}"/>
              </a:ext>
            </a:extLst>
          </p:cNvPr>
          <p:cNvSpPr txBox="1"/>
          <p:nvPr/>
        </p:nvSpPr>
        <p:spPr>
          <a:xfrm>
            <a:off x="9973410" y="4508500"/>
            <a:ext cx="1591398" cy="5355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send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ACK for 120</a:t>
            </a:r>
          </a:p>
        </p:txBody>
      </p:sp>
      <p:sp>
        <p:nvSpPr>
          <p:cNvPr id="89" name="Slide Number Placeholder 2">
            <a:extLst>
              <a:ext uri="{FF2B5EF4-FFF2-40B4-BE49-F238E27FC236}">
                <a16:creationId xmlns:a16="http://schemas.microsoft.com/office/drawing/2014/main" id="{9219ABA9-4F40-D04C-A34A-87A2AE31AF2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88</a:t>
            </a:fld>
            <a:endParaRPr lang="en-US" dirty="0"/>
          </a:p>
        </p:txBody>
      </p:sp>
    </p:spTree>
    <p:extLst>
      <p:ext uri="{BB962C8B-B14F-4D97-AF65-F5344CB8AC3E}">
        <p14:creationId xmlns:p14="http://schemas.microsoft.com/office/powerpoint/2010/main" val="4238811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1000"/>
                            </p:stCondLst>
                            <p:childTnLst>
                              <p:par>
                                <p:cTn id="22" presetID="22" presetClass="entr" presetSubtype="2"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right)">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par>
                          <p:cTn id="30" fill="hold">
                            <p:stCondLst>
                              <p:cond delay="500"/>
                            </p:stCondLst>
                            <p:childTnLst>
                              <p:par>
                                <p:cTn id="31" presetID="22" presetClass="entr" presetSubtype="2"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right)">
                                      <p:cBhvr>
                                        <p:cTn id="33" dur="500"/>
                                        <p:tgtEl>
                                          <p:spTgt spid="12"/>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dissolve">
                                      <p:cBhvr>
                                        <p:cTn id="42" dur="500"/>
                                        <p:tgtEl>
                                          <p:spTgt spid="10"/>
                                        </p:tgtEl>
                                      </p:cBhvr>
                                    </p:animEffect>
                                  </p:childTnLst>
                                </p:cTn>
                              </p:par>
                            </p:childTnLst>
                          </p:cTn>
                        </p:par>
                        <p:par>
                          <p:cTn id="43" fill="hold">
                            <p:stCondLst>
                              <p:cond delay="500"/>
                            </p:stCondLst>
                            <p:childTnLst>
                              <p:par>
                                <p:cTn id="44" presetID="22" presetClass="entr" presetSubtype="8" fill="hold"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childTnLst>
                          </p:cTn>
                        </p:par>
                        <p:par>
                          <p:cTn id="47" fill="hold">
                            <p:stCondLst>
                              <p:cond delay="1000"/>
                            </p:stCondLst>
                            <p:childTnLst>
                              <p:par>
                                <p:cTn id="48" presetID="9"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dissolve">
                                      <p:cBhvr>
                                        <p:cTn id="50" dur="500"/>
                                        <p:tgtEl>
                                          <p:spTgt spid="19"/>
                                        </p:tgtEl>
                                      </p:cBhvr>
                                    </p:animEffect>
                                  </p:childTnLst>
                                </p:cTn>
                              </p:par>
                            </p:childTnLst>
                          </p:cTn>
                        </p:par>
                        <p:par>
                          <p:cTn id="51" fill="hold">
                            <p:stCondLst>
                              <p:cond delay="1500"/>
                            </p:stCondLst>
                            <p:childTnLst>
                              <p:par>
                                <p:cTn id="52" presetID="22" presetClass="entr" presetSubtype="2"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wipe(right)">
                                      <p:cBhvr>
                                        <p:cTn id="54" dur="500"/>
                                        <p:tgtEl>
                                          <p:spTgt spid="15"/>
                                        </p:tgtEl>
                                      </p:cBhvr>
                                    </p:animEffect>
                                  </p:childTnLst>
                                </p:cTn>
                              </p:par>
                            </p:childTnLst>
                          </p:cTn>
                        </p:par>
                        <p:par>
                          <p:cTn id="55" fill="hold">
                            <p:stCondLst>
                              <p:cond delay="2000"/>
                            </p:stCondLst>
                            <p:childTnLst>
                              <p:par>
                                <p:cTn id="56" presetID="9" presetClass="entr" presetSubtype="0" fill="hold" grpId="0" nodeType="afterEffect">
                                  <p:stCondLst>
                                    <p:cond delay="0"/>
                                  </p:stCondLst>
                                  <p:childTnLst>
                                    <p:set>
                                      <p:cBhvr>
                                        <p:cTn id="57" dur="1" fill="hold">
                                          <p:stCondLst>
                                            <p:cond delay="0"/>
                                          </p:stCondLst>
                                        </p:cTn>
                                        <p:tgtEl>
                                          <p:spTgt spid="229"/>
                                        </p:tgtEl>
                                        <p:attrNameLst>
                                          <p:attrName>style.visibility</p:attrName>
                                        </p:attrNameLst>
                                      </p:cBhvr>
                                      <p:to>
                                        <p:strVal val="visible"/>
                                      </p:to>
                                    </p:set>
                                    <p:animEffect transition="in" filter="dissolve">
                                      <p:cBhvr>
                                        <p:cTn id="58"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p:bldP spid="19"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19" name="Text Box 34">
            <a:extLst>
              <a:ext uri="{FF2B5EF4-FFF2-40B4-BE49-F238E27FC236}">
                <a16:creationId xmlns:a16="http://schemas.microsoft.com/office/drawing/2014/main" id="{ADFB94EB-2205-5C4D-A60C-0BE52074D9EF}"/>
              </a:ext>
            </a:extLst>
          </p:cNvPr>
          <p:cNvSpPr txBox="1">
            <a:spLocks noChangeArrowheads="1"/>
          </p:cNvSpPr>
          <p:nvPr/>
        </p:nvSpPr>
        <p:spPr bwMode="auto">
          <a:xfrm>
            <a:off x="1902139" y="5486400"/>
            <a:ext cx="2542862"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cumulative ACK covers for earlier lost ACK</a:t>
            </a:r>
            <a:endParaRPr kumimoji="0" lang="en-US" sz="10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21" name="Line 36">
            <a:extLst>
              <a:ext uri="{FF2B5EF4-FFF2-40B4-BE49-F238E27FC236}">
                <a16:creationId xmlns:a16="http://schemas.microsoft.com/office/drawing/2014/main" id="{CCBE06AD-8A86-F04F-8691-D7894B915278}"/>
              </a:ext>
            </a:extLst>
          </p:cNvPr>
          <p:cNvSpPr>
            <a:spLocks noChangeShapeType="1"/>
          </p:cNvSpPr>
          <p:nvPr/>
        </p:nvSpPr>
        <p:spPr bwMode="auto">
          <a:xfrm>
            <a:off x="2039800" y="2349049"/>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Text Box 39">
            <a:extLst>
              <a:ext uri="{FF2B5EF4-FFF2-40B4-BE49-F238E27FC236}">
                <a16:creationId xmlns:a16="http://schemas.microsoft.com/office/drawing/2014/main" id="{97669ECF-79A1-4D41-8748-0027E9432529}"/>
              </a:ext>
            </a:extLst>
          </p:cNvPr>
          <p:cNvSpPr txBox="1">
            <a:spLocks noChangeArrowheads="1"/>
          </p:cNvSpPr>
          <p:nvPr/>
        </p:nvSpPr>
        <p:spPr bwMode="auto">
          <a:xfrm>
            <a:off x="3965437" y="1177474"/>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24" name="Text Box 43">
            <a:extLst>
              <a:ext uri="{FF2B5EF4-FFF2-40B4-BE49-F238E27FC236}">
                <a16:creationId xmlns:a16="http://schemas.microsoft.com/office/drawing/2014/main" id="{0992C83B-4206-984D-AB17-6BDBF1D64593}"/>
              </a:ext>
            </a:extLst>
          </p:cNvPr>
          <p:cNvSpPr txBox="1">
            <a:spLocks noChangeArrowheads="1"/>
          </p:cNvSpPr>
          <p:nvPr/>
        </p:nvSpPr>
        <p:spPr bwMode="auto">
          <a:xfrm>
            <a:off x="1644512" y="1207637"/>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125" name="Rectangle 44">
            <a:extLst>
              <a:ext uri="{FF2B5EF4-FFF2-40B4-BE49-F238E27FC236}">
                <a16:creationId xmlns:a16="http://schemas.microsoft.com/office/drawing/2014/main" id="{831F8853-027A-294B-AA6D-ACCABA945CDE}"/>
              </a:ext>
            </a:extLst>
          </p:cNvPr>
          <p:cNvSpPr>
            <a:spLocks noChangeArrowheads="1"/>
          </p:cNvSpPr>
          <p:nvPr/>
        </p:nvSpPr>
        <p:spPr bwMode="auto">
          <a:xfrm>
            <a:off x="2743062" y="2430012"/>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Text Box 45">
            <a:extLst>
              <a:ext uri="{FF2B5EF4-FFF2-40B4-BE49-F238E27FC236}">
                <a16:creationId xmlns:a16="http://schemas.microsoft.com/office/drawing/2014/main" id="{8D027E41-059B-A348-B661-6F2DD0666670}"/>
              </a:ext>
            </a:extLst>
          </p:cNvPr>
          <p:cNvSpPr txBox="1">
            <a:spLocks noChangeArrowheads="1"/>
          </p:cNvSpPr>
          <p:nvPr/>
        </p:nvSpPr>
        <p:spPr bwMode="auto">
          <a:xfrm>
            <a:off x="2184262" y="2482399"/>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sp>
        <p:nvSpPr>
          <p:cNvPr id="130" name="Line 49">
            <a:extLst>
              <a:ext uri="{FF2B5EF4-FFF2-40B4-BE49-F238E27FC236}">
                <a16:creationId xmlns:a16="http://schemas.microsoft.com/office/drawing/2014/main" id="{7554A1BA-7B17-9947-9957-0D23896F869A}"/>
              </a:ext>
            </a:extLst>
          </p:cNvPr>
          <p:cNvSpPr>
            <a:spLocks noChangeShapeType="1"/>
          </p:cNvSpPr>
          <p:nvPr/>
        </p:nvSpPr>
        <p:spPr bwMode="auto">
          <a:xfrm>
            <a:off x="2019162" y="2107749"/>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0">
            <a:extLst>
              <a:ext uri="{FF2B5EF4-FFF2-40B4-BE49-F238E27FC236}">
                <a16:creationId xmlns:a16="http://schemas.microsoft.com/office/drawing/2014/main" id="{CBDA8AA8-732F-A344-BAE1-68752D7E6D4A}"/>
              </a:ext>
            </a:extLst>
          </p:cNvPr>
          <p:cNvSpPr>
            <a:spLocks noChangeShapeType="1"/>
          </p:cNvSpPr>
          <p:nvPr/>
        </p:nvSpPr>
        <p:spPr bwMode="auto">
          <a:xfrm>
            <a:off x="4424225" y="2102987"/>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15CBAF7E-F641-074E-A960-6453A9AD2BBF}"/>
              </a:ext>
            </a:extLst>
          </p:cNvPr>
          <p:cNvGrpSpPr/>
          <p:nvPr/>
        </p:nvGrpSpPr>
        <p:grpSpPr>
          <a:xfrm>
            <a:off x="2009637" y="4431849"/>
            <a:ext cx="2652713" cy="879475"/>
            <a:chOff x="2035037" y="4444549"/>
            <a:chExt cx="2652713" cy="879475"/>
          </a:xfrm>
        </p:grpSpPr>
        <p:sp>
          <p:nvSpPr>
            <p:cNvPr id="120" name="Line 35">
              <a:extLst>
                <a:ext uri="{FF2B5EF4-FFF2-40B4-BE49-F238E27FC236}">
                  <a16:creationId xmlns:a16="http://schemas.microsoft.com/office/drawing/2014/main" id="{2F729834-AA00-3F49-9DAA-5799D25FBE77}"/>
                </a:ext>
              </a:extLst>
            </p:cNvPr>
            <p:cNvSpPr>
              <a:spLocks noChangeShapeType="1"/>
            </p:cNvSpPr>
            <p:nvPr/>
          </p:nvSpPr>
          <p:spPr bwMode="auto">
            <a:xfrm>
              <a:off x="2063612" y="4444549"/>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51">
              <a:extLst>
                <a:ext uri="{FF2B5EF4-FFF2-40B4-BE49-F238E27FC236}">
                  <a16:creationId xmlns:a16="http://schemas.microsoft.com/office/drawing/2014/main" id="{5452ECDA-B3E0-374F-AC96-350658E75BBD}"/>
                </a:ext>
              </a:extLst>
            </p:cNvPr>
            <p:cNvSpPr>
              <a:spLocks noChangeArrowheads="1"/>
            </p:cNvSpPr>
            <p:nvPr/>
          </p:nvSpPr>
          <p:spPr bwMode="auto">
            <a:xfrm>
              <a:off x="2760525" y="4517574"/>
              <a:ext cx="933450"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Text Box 52">
              <a:extLst>
                <a:ext uri="{FF2B5EF4-FFF2-40B4-BE49-F238E27FC236}">
                  <a16:creationId xmlns:a16="http://schemas.microsoft.com/office/drawing/2014/main" id="{CE55EEB5-1B37-394C-A536-E0960B386C84}"/>
                </a:ext>
              </a:extLst>
            </p:cNvPr>
            <p:cNvSpPr txBox="1">
              <a:spLocks noChangeArrowheads="1"/>
            </p:cNvSpPr>
            <p:nvPr/>
          </p:nvSpPr>
          <p:spPr bwMode="auto">
            <a:xfrm>
              <a:off x="2035037" y="4604887"/>
              <a:ext cx="2652713"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Seq=120,  15 bytes of data</a:t>
              </a:r>
            </a:p>
          </p:txBody>
        </p:sp>
        <p:sp>
          <p:nvSpPr>
            <p:cNvPr id="134" name="Rectangle 55">
              <a:extLst>
                <a:ext uri="{FF2B5EF4-FFF2-40B4-BE49-F238E27FC236}">
                  <a16:creationId xmlns:a16="http://schemas.microsoft.com/office/drawing/2014/main" id="{448E8CE2-468E-C147-BBB6-851B8973F0A4}"/>
                </a:ext>
              </a:extLst>
            </p:cNvPr>
            <p:cNvSpPr>
              <a:spLocks noChangeArrowheads="1"/>
            </p:cNvSpPr>
            <p:nvPr/>
          </p:nvSpPr>
          <p:spPr bwMode="auto">
            <a:xfrm>
              <a:off x="2871650" y="5077962"/>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43" name="Group 63">
            <a:extLst>
              <a:ext uri="{FF2B5EF4-FFF2-40B4-BE49-F238E27FC236}">
                <a16:creationId xmlns:a16="http://schemas.microsoft.com/office/drawing/2014/main" id="{C3C010AE-BE43-6F47-963B-D6CB3155D42B}"/>
              </a:ext>
            </a:extLst>
          </p:cNvPr>
          <p:cNvGrpSpPr>
            <a:grpSpLocks/>
          </p:cNvGrpSpPr>
          <p:nvPr/>
        </p:nvGrpSpPr>
        <p:grpSpPr bwMode="auto">
          <a:xfrm>
            <a:off x="2025512" y="2734812"/>
            <a:ext cx="2346325" cy="571500"/>
            <a:chOff x="3759" y="1622"/>
            <a:chExt cx="1478" cy="360"/>
          </a:xfrm>
        </p:grpSpPr>
        <p:sp>
          <p:nvSpPr>
            <p:cNvPr id="144" name="Line 64">
              <a:extLst>
                <a:ext uri="{FF2B5EF4-FFF2-40B4-BE49-F238E27FC236}">
                  <a16:creationId xmlns:a16="http://schemas.microsoft.com/office/drawing/2014/main" id="{1530CC4E-B289-DB44-8685-B440E2B60DE1}"/>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Rectangle 65">
              <a:extLst>
                <a:ext uri="{FF2B5EF4-FFF2-40B4-BE49-F238E27FC236}">
                  <a16:creationId xmlns:a16="http://schemas.microsoft.com/office/drawing/2014/main" id="{FE817F64-FB48-EB47-B984-31AC87976FF4}"/>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6">
              <a:extLst>
                <a:ext uri="{FF2B5EF4-FFF2-40B4-BE49-F238E27FC236}">
                  <a16:creationId xmlns:a16="http://schemas.microsoft.com/office/drawing/2014/main" id="{F1525CD3-6EAD-8B46-AE7B-D63A2D957330}"/>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grpSp>
        <p:nvGrpSpPr>
          <p:cNvPr id="4" name="Group 3">
            <a:extLst>
              <a:ext uri="{FF2B5EF4-FFF2-40B4-BE49-F238E27FC236}">
                <a16:creationId xmlns:a16="http://schemas.microsoft.com/office/drawing/2014/main" id="{AEA8CEC7-4316-034E-9A10-D1758AB5C1E8}"/>
              </a:ext>
            </a:extLst>
          </p:cNvPr>
          <p:cNvGrpSpPr/>
          <p:nvPr/>
        </p:nvGrpSpPr>
        <p:grpSpPr>
          <a:xfrm>
            <a:off x="2030275" y="3011037"/>
            <a:ext cx="2324100" cy="1381125"/>
            <a:chOff x="2030275" y="3011037"/>
            <a:chExt cx="2324100" cy="1381125"/>
          </a:xfrm>
        </p:grpSpPr>
        <p:sp>
          <p:nvSpPr>
            <p:cNvPr id="118" name="Text Box 22">
              <a:extLst>
                <a:ext uri="{FF2B5EF4-FFF2-40B4-BE49-F238E27FC236}">
                  <a16:creationId xmlns:a16="http://schemas.microsoft.com/office/drawing/2014/main" id="{26DC4EAE-1D60-F74E-A59A-4591BEF7DB8A}"/>
                </a:ext>
              </a:extLst>
            </p:cNvPr>
            <p:cNvSpPr txBox="1">
              <a:spLocks noChangeArrowheads="1"/>
            </p:cNvSpPr>
            <p:nvPr/>
          </p:nvSpPr>
          <p:spPr bwMode="auto">
            <a:xfrm>
              <a:off x="2654162" y="3372987"/>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2" name="Line 37">
              <a:extLst>
                <a:ext uri="{FF2B5EF4-FFF2-40B4-BE49-F238E27FC236}">
                  <a16:creationId xmlns:a16="http://schemas.microsoft.com/office/drawing/2014/main" id="{F82F123D-402E-6549-ACF5-E00DB455230B}"/>
                </a:ext>
              </a:extLst>
            </p:cNvPr>
            <p:cNvSpPr>
              <a:spLocks noChangeShapeType="1"/>
            </p:cNvSpPr>
            <p:nvPr/>
          </p:nvSpPr>
          <p:spPr bwMode="auto">
            <a:xfrm flipH="1">
              <a:off x="2917687" y="3011037"/>
              <a:ext cx="1431925" cy="573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46">
              <a:extLst>
                <a:ext uri="{FF2B5EF4-FFF2-40B4-BE49-F238E27FC236}">
                  <a16:creationId xmlns:a16="http://schemas.microsoft.com/office/drawing/2014/main" id="{324855DF-61E7-B748-8BCC-0D83D44C7E23}"/>
                </a:ext>
              </a:extLst>
            </p:cNvPr>
            <p:cNvGrpSpPr>
              <a:grpSpLocks/>
            </p:cNvGrpSpPr>
            <p:nvPr/>
          </p:nvGrpSpPr>
          <p:grpSpPr bwMode="auto">
            <a:xfrm>
              <a:off x="2939912" y="3211062"/>
              <a:ext cx="949325" cy="304800"/>
              <a:chOff x="4215" y="2253"/>
              <a:chExt cx="598" cy="192"/>
            </a:xfrm>
          </p:grpSpPr>
          <p:sp>
            <p:nvSpPr>
              <p:cNvPr id="128" name="Rectangle 47">
                <a:extLst>
                  <a:ext uri="{FF2B5EF4-FFF2-40B4-BE49-F238E27FC236}">
                    <a16:creationId xmlns:a16="http://schemas.microsoft.com/office/drawing/2014/main" id="{9FB09B08-6C10-9344-B5F2-19059A82D4DA}"/>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Text Box 48">
                <a:extLst>
                  <a:ext uri="{FF2B5EF4-FFF2-40B4-BE49-F238E27FC236}">
                    <a16:creationId xmlns:a16="http://schemas.microsoft.com/office/drawing/2014/main" id="{53E02B34-B365-F741-81B4-3CC6B76EE9BD}"/>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147" name="Line 67">
              <a:extLst>
                <a:ext uri="{FF2B5EF4-FFF2-40B4-BE49-F238E27FC236}">
                  <a16:creationId xmlns:a16="http://schemas.microsoft.com/office/drawing/2014/main" id="{3A9C7800-3C25-D246-B475-A10782D1A42F}"/>
                </a:ext>
              </a:extLst>
            </p:cNvPr>
            <p:cNvSpPr>
              <a:spLocks noChangeShapeType="1"/>
            </p:cNvSpPr>
            <p:nvPr/>
          </p:nvSpPr>
          <p:spPr bwMode="auto">
            <a:xfrm flipH="1">
              <a:off x="2030275" y="3366637"/>
              <a:ext cx="2324100" cy="10255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48" name="Group 68">
              <a:extLst>
                <a:ext uri="{FF2B5EF4-FFF2-40B4-BE49-F238E27FC236}">
                  <a16:creationId xmlns:a16="http://schemas.microsoft.com/office/drawing/2014/main" id="{17041CF4-B3BE-AC4C-8F4D-F6EFAD312E20}"/>
                </a:ext>
              </a:extLst>
            </p:cNvPr>
            <p:cNvGrpSpPr>
              <a:grpSpLocks/>
            </p:cNvGrpSpPr>
            <p:nvPr/>
          </p:nvGrpSpPr>
          <p:grpSpPr bwMode="auto">
            <a:xfrm>
              <a:off x="2673212" y="3768274"/>
              <a:ext cx="949325" cy="304800"/>
              <a:chOff x="4215" y="2253"/>
              <a:chExt cx="598" cy="192"/>
            </a:xfrm>
          </p:grpSpPr>
          <p:sp>
            <p:nvSpPr>
              <p:cNvPr id="149" name="Rectangle 69">
                <a:extLst>
                  <a:ext uri="{FF2B5EF4-FFF2-40B4-BE49-F238E27FC236}">
                    <a16:creationId xmlns:a16="http://schemas.microsoft.com/office/drawing/2014/main" id="{3AAC76A6-2B0F-6244-8FEC-36E70DA156C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70">
                <a:extLst>
                  <a:ext uri="{FF2B5EF4-FFF2-40B4-BE49-F238E27FC236}">
                    <a16:creationId xmlns:a16="http://schemas.microsoft.com/office/drawing/2014/main" id="{821F7D19-F8C8-AE45-80AF-5153ED6D8304}"/>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51" name="Group 84">
            <a:extLst>
              <a:ext uri="{FF2B5EF4-FFF2-40B4-BE49-F238E27FC236}">
                <a16:creationId xmlns:a16="http://schemas.microsoft.com/office/drawing/2014/main" id="{A513F213-614E-9644-8CDB-349CE9C0E465}"/>
              </a:ext>
            </a:extLst>
          </p:cNvPr>
          <p:cNvGrpSpPr>
            <a:grpSpLocks/>
          </p:cNvGrpSpPr>
          <p:nvPr/>
        </p:nvGrpSpPr>
        <p:grpSpPr bwMode="auto">
          <a:xfrm>
            <a:off x="1598475" y="1469574"/>
            <a:ext cx="630237" cy="533400"/>
            <a:chOff x="-44" y="1473"/>
            <a:chExt cx="981" cy="1105"/>
          </a:xfrm>
        </p:grpSpPr>
        <p:pic>
          <p:nvPicPr>
            <p:cNvPr id="152" name="Picture 85" descr="desktop_computer_stylized_medium">
              <a:extLst>
                <a:ext uri="{FF2B5EF4-FFF2-40B4-BE49-F238E27FC236}">
                  <a16:creationId xmlns:a16="http://schemas.microsoft.com/office/drawing/2014/main" id="{9BBAD69B-B04A-1542-BCB4-1BBB280A55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 name="Freeform 86">
              <a:extLst>
                <a:ext uri="{FF2B5EF4-FFF2-40B4-BE49-F238E27FC236}">
                  <a16:creationId xmlns:a16="http://schemas.microsoft.com/office/drawing/2014/main" id="{B7171269-7915-9C4F-B3F9-C51F59FC719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4" name="Group 87">
            <a:extLst>
              <a:ext uri="{FF2B5EF4-FFF2-40B4-BE49-F238E27FC236}">
                <a16:creationId xmlns:a16="http://schemas.microsoft.com/office/drawing/2014/main" id="{C16FC996-18F5-D44A-B06A-968A8827AE39}"/>
              </a:ext>
            </a:extLst>
          </p:cNvPr>
          <p:cNvGrpSpPr>
            <a:grpSpLocks/>
          </p:cNvGrpSpPr>
          <p:nvPr/>
        </p:nvGrpSpPr>
        <p:grpSpPr bwMode="auto">
          <a:xfrm flipH="1">
            <a:off x="4176575" y="1464812"/>
            <a:ext cx="674687" cy="590550"/>
            <a:chOff x="-44" y="1473"/>
            <a:chExt cx="981" cy="1105"/>
          </a:xfrm>
        </p:grpSpPr>
        <p:pic>
          <p:nvPicPr>
            <p:cNvPr id="155" name="Picture 88" descr="desktop_computer_stylized_medium">
              <a:extLst>
                <a:ext uri="{FF2B5EF4-FFF2-40B4-BE49-F238E27FC236}">
                  <a16:creationId xmlns:a16="http://schemas.microsoft.com/office/drawing/2014/main" id="{DD8C1025-5742-124A-A45D-17C092AE9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89">
              <a:extLst>
                <a:ext uri="{FF2B5EF4-FFF2-40B4-BE49-F238E27FC236}">
                  <a16:creationId xmlns:a16="http://schemas.microsoft.com/office/drawing/2014/main" id="{29DD3896-6A51-A043-8276-55B2A1834A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F42F4D6B-59A3-9047-BAC8-F69D80AB687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89</a:t>
            </a:fld>
            <a:endParaRPr lang="en-US" dirty="0"/>
          </a:p>
        </p:txBody>
      </p:sp>
    </p:spTree>
    <p:extLst>
      <p:ext uri="{BB962C8B-B14F-4D97-AF65-F5344CB8AC3E}">
        <p14:creationId xmlns:p14="http://schemas.microsoft.com/office/powerpoint/2010/main" val="3143968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left)">
                                      <p:cBhvr>
                                        <p:cTn id="7" dur="500"/>
                                        <p:tgtEl>
                                          <p:spTgt spid="12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5"/>
                                        </p:tgtEl>
                                        <p:attrNameLst>
                                          <p:attrName>style.visibility</p:attrName>
                                        </p:attrNameLst>
                                      </p:cBhvr>
                                      <p:to>
                                        <p:strVal val="visible"/>
                                      </p:to>
                                    </p:set>
                                    <p:animEffect transition="in" filter="wipe(left)">
                                      <p:cBhvr>
                                        <p:cTn id="10" dur="500"/>
                                        <p:tgtEl>
                                          <p:spTgt spid="12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26"/>
                                        </p:tgtEl>
                                        <p:attrNameLst>
                                          <p:attrName>style.visibility</p:attrName>
                                        </p:attrNameLst>
                                      </p:cBhvr>
                                      <p:to>
                                        <p:strVal val="visible"/>
                                      </p:to>
                                    </p:set>
                                    <p:animEffect transition="in" filter="wipe(left)">
                                      <p:cBhvr>
                                        <p:cTn id="13" dur="500"/>
                                        <p:tgtEl>
                                          <p:spTgt spid="126"/>
                                        </p:tgtEl>
                                      </p:cBhvr>
                                    </p:animEffect>
                                  </p:childTnLst>
                                </p:cTn>
                              </p:par>
                              <p:par>
                                <p:cTn id="14" presetID="22" presetClass="entr" presetSubtype="8" fill="hold" nodeType="withEffect">
                                  <p:stCondLst>
                                    <p:cond delay="0"/>
                                  </p:stCondLst>
                                  <p:childTnLst>
                                    <p:set>
                                      <p:cBhvr>
                                        <p:cTn id="15" dur="1" fill="hold">
                                          <p:stCondLst>
                                            <p:cond delay="0"/>
                                          </p:stCondLst>
                                        </p:cTn>
                                        <p:tgtEl>
                                          <p:spTgt spid="143"/>
                                        </p:tgtEl>
                                        <p:attrNameLst>
                                          <p:attrName>style.visibility</p:attrName>
                                        </p:attrNameLst>
                                      </p:cBhvr>
                                      <p:to>
                                        <p:strVal val="visible"/>
                                      </p:to>
                                    </p:set>
                                    <p:animEffect transition="in" filter="wipe(left)">
                                      <p:cBhvr>
                                        <p:cTn id="16" dur="500"/>
                                        <p:tgtEl>
                                          <p:spTgt spid="143"/>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animBg="1"/>
      <p:bldP spid="125" grpId="0" animBg="1"/>
      <p:bldP spid="1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8711" y="259345"/>
            <a:ext cx="10515600" cy="894622"/>
          </a:xfrm>
        </p:spPr>
        <p:txBody>
          <a:bodyPr>
            <a:normAutofit/>
          </a:bodyPr>
          <a:lstStyle/>
          <a:p>
            <a:r>
              <a:rPr lang="en-US" sz="4800" dirty="0">
                <a:cs typeface="Calibri" panose="020F0502020204030204" pitchFamily="34" charset="0"/>
              </a:rPr>
              <a:t>Two principal Internet transport protocols</a:t>
            </a:r>
            <a:endParaRPr lang="en-US" sz="4800" dirty="0"/>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sp>
        <p:nvSpPr>
          <p:cNvPr id="517" name="Rectangle 3">
            <a:extLst>
              <a:ext uri="{FF2B5EF4-FFF2-40B4-BE49-F238E27FC236}">
                <a16:creationId xmlns:a16="http://schemas.microsoft.com/office/drawing/2014/main" id="{6893AA1C-B5CC-D446-9A4F-4636B0A87E22}"/>
              </a:ext>
            </a:extLst>
          </p:cNvPr>
          <p:cNvSpPr txBox="1">
            <a:spLocks noChangeArrowheads="1"/>
          </p:cNvSpPr>
          <p:nvPr/>
        </p:nvSpPr>
        <p:spPr>
          <a:xfrm>
            <a:off x="736738" y="1365914"/>
            <a:ext cx="6288757" cy="5114925"/>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TCP: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Transmission Control Protocol</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reliable, in-order delivery</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control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flow control</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connection setup</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UDP: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User Datagram Protocol</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unreliable, unordered delivery</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no-frills extension of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best-effort” IP</a:t>
            </a: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services not available: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delay guarantees</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bandwidth guarantees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18" name="Slide Number Placeholder 2">
            <a:extLst>
              <a:ext uri="{FF2B5EF4-FFF2-40B4-BE49-F238E27FC236}">
                <a16:creationId xmlns:a16="http://schemas.microsoft.com/office/drawing/2014/main" id="{5EAB89B4-AD20-DC49-B545-2C57C5923FC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a:t>
            </a:fld>
            <a:endParaRPr lang="en-US" dirty="0"/>
          </a:p>
        </p:txBody>
      </p:sp>
    </p:spTree>
    <p:extLst>
      <p:ext uri="{BB962C8B-B14F-4D97-AF65-F5344CB8AC3E}">
        <p14:creationId xmlns:p14="http://schemas.microsoft.com/office/powerpoint/2010/main" val="257052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17">
                                            <p:txEl>
                                              <p:pRg st="0" end="0"/>
                                            </p:txEl>
                                          </p:spTgt>
                                        </p:tgtEl>
                                        <p:attrNameLst>
                                          <p:attrName>style.visibility</p:attrName>
                                        </p:attrNameLst>
                                      </p:cBhvr>
                                      <p:to>
                                        <p:strVal val="visible"/>
                                      </p:to>
                                    </p:set>
                                    <p:animEffect transition="in" filter="dissolve">
                                      <p:cBhvr>
                                        <p:cTn id="7" dur="500"/>
                                        <p:tgtEl>
                                          <p:spTgt spid="517">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17">
                                            <p:txEl>
                                              <p:pRg st="1" end="1"/>
                                            </p:txEl>
                                          </p:spTgt>
                                        </p:tgtEl>
                                        <p:attrNameLst>
                                          <p:attrName>style.visibility</p:attrName>
                                        </p:attrNameLst>
                                      </p:cBhvr>
                                      <p:to>
                                        <p:strVal val="visible"/>
                                      </p:to>
                                    </p:set>
                                    <p:animEffect transition="in" filter="dissolve">
                                      <p:cBhvr>
                                        <p:cTn id="10" dur="500"/>
                                        <p:tgtEl>
                                          <p:spTgt spid="517">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7">
                                            <p:txEl>
                                              <p:pRg st="2" end="2"/>
                                            </p:txEl>
                                          </p:spTgt>
                                        </p:tgtEl>
                                        <p:attrNameLst>
                                          <p:attrName>style.visibility</p:attrName>
                                        </p:attrNameLst>
                                      </p:cBhvr>
                                      <p:to>
                                        <p:strVal val="visible"/>
                                      </p:to>
                                    </p:set>
                                    <p:animEffect transition="in" filter="dissolve">
                                      <p:cBhvr>
                                        <p:cTn id="13" dur="500"/>
                                        <p:tgtEl>
                                          <p:spTgt spid="517">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17">
                                            <p:txEl>
                                              <p:pRg st="3" end="3"/>
                                            </p:txEl>
                                          </p:spTgt>
                                        </p:tgtEl>
                                        <p:attrNameLst>
                                          <p:attrName>style.visibility</p:attrName>
                                        </p:attrNameLst>
                                      </p:cBhvr>
                                      <p:to>
                                        <p:strVal val="visible"/>
                                      </p:to>
                                    </p:set>
                                    <p:animEffect transition="in" filter="dissolve">
                                      <p:cBhvr>
                                        <p:cTn id="16" dur="500"/>
                                        <p:tgtEl>
                                          <p:spTgt spid="517">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517">
                                            <p:txEl>
                                              <p:pRg st="4" end="4"/>
                                            </p:txEl>
                                          </p:spTgt>
                                        </p:tgtEl>
                                        <p:attrNameLst>
                                          <p:attrName>style.visibility</p:attrName>
                                        </p:attrNameLst>
                                      </p:cBhvr>
                                      <p:to>
                                        <p:strVal val="visible"/>
                                      </p:to>
                                    </p:set>
                                    <p:animEffect transition="in" filter="dissolve">
                                      <p:cBhvr>
                                        <p:cTn id="19" dur="500"/>
                                        <p:tgtEl>
                                          <p:spTgt spid="51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517">
                                            <p:txEl>
                                              <p:pRg st="5" end="5"/>
                                            </p:txEl>
                                          </p:spTgt>
                                        </p:tgtEl>
                                        <p:attrNameLst>
                                          <p:attrName>style.visibility</p:attrName>
                                        </p:attrNameLst>
                                      </p:cBhvr>
                                      <p:to>
                                        <p:strVal val="visible"/>
                                      </p:to>
                                    </p:set>
                                    <p:animEffect transition="in" filter="dissolve">
                                      <p:cBhvr>
                                        <p:cTn id="24" dur="500"/>
                                        <p:tgtEl>
                                          <p:spTgt spid="517">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517">
                                            <p:txEl>
                                              <p:pRg st="6" end="6"/>
                                            </p:txEl>
                                          </p:spTgt>
                                        </p:tgtEl>
                                        <p:attrNameLst>
                                          <p:attrName>style.visibility</p:attrName>
                                        </p:attrNameLst>
                                      </p:cBhvr>
                                      <p:to>
                                        <p:strVal val="visible"/>
                                      </p:to>
                                    </p:set>
                                    <p:animEffect transition="in" filter="dissolve">
                                      <p:cBhvr>
                                        <p:cTn id="27" dur="500"/>
                                        <p:tgtEl>
                                          <p:spTgt spid="517">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17">
                                            <p:txEl>
                                              <p:pRg st="7" end="7"/>
                                            </p:txEl>
                                          </p:spTgt>
                                        </p:tgtEl>
                                        <p:attrNameLst>
                                          <p:attrName>style.visibility</p:attrName>
                                        </p:attrNameLst>
                                      </p:cBhvr>
                                      <p:to>
                                        <p:strVal val="visible"/>
                                      </p:to>
                                    </p:set>
                                    <p:animEffect transition="in" filter="dissolve">
                                      <p:cBhvr>
                                        <p:cTn id="30" dur="500"/>
                                        <p:tgtEl>
                                          <p:spTgt spid="51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17">
                                            <p:txEl>
                                              <p:pRg st="8" end="8"/>
                                            </p:txEl>
                                          </p:spTgt>
                                        </p:tgtEl>
                                        <p:attrNameLst>
                                          <p:attrName>style.visibility</p:attrName>
                                        </p:attrNameLst>
                                      </p:cBhvr>
                                      <p:to>
                                        <p:strVal val="visible"/>
                                      </p:to>
                                    </p:set>
                                    <p:animEffect transition="in" filter="dissolve">
                                      <p:cBhvr>
                                        <p:cTn id="35" dur="500"/>
                                        <p:tgtEl>
                                          <p:spTgt spid="517">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517">
                                            <p:txEl>
                                              <p:pRg st="9" end="9"/>
                                            </p:txEl>
                                          </p:spTgt>
                                        </p:tgtEl>
                                        <p:attrNameLst>
                                          <p:attrName>style.visibility</p:attrName>
                                        </p:attrNameLst>
                                      </p:cBhvr>
                                      <p:to>
                                        <p:strVal val="visible"/>
                                      </p:to>
                                    </p:set>
                                    <p:animEffect transition="in" filter="dissolve">
                                      <p:cBhvr>
                                        <p:cTn id="38" dur="500"/>
                                        <p:tgtEl>
                                          <p:spTgt spid="517">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517">
                                            <p:txEl>
                                              <p:pRg st="10" end="10"/>
                                            </p:txEl>
                                          </p:spTgt>
                                        </p:tgtEl>
                                        <p:attrNameLst>
                                          <p:attrName>style.visibility</p:attrName>
                                        </p:attrNameLst>
                                      </p:cBhvr>
                                      <p:to>
                                        <p:strVal val="visible"/>
                                      </p:to>
                                    </p:set>
                                    <p:animEffect transition="in" filter="dissolve">
                                      <p:cBhvr>
                                        <p:cTn id="41" dur="500"/>
                                        <p:tgtEl>
                                          <p:spTgt spid="51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fast retransmit</a:t>
            </a:r>
            <a:endParaRPr lang="en-US" sz="4400" b="0" dirty="0"/>
          </a:p>
        </p:txBody>
      </p:sp>
      <p:sp>
        <p:nvSpPr>
          <p:cNvPr id="62" name="Line 10">
            <a:extLst>
              <a:ext uri="{FF2B5EF4-FFF2-40B4-BE49-F238E27FC236}">
                <a16:creationId xmlns:a16="http://schemas.microsoft.com/office/drawing/2014/main" id="{D5DBB1B8-3A7B-2149-A7A5-727E44799BF4}"/>
              </a:ext>
            </a:extLst>
          </p:cNvPr>
          <p:cNvSpPr>
            <a:spLocks noChangeShapeType="1"/>
          </p:cNvSpPr>
          <p:nvPr/>
        </p:nvSpPr>
        <p:spPr bwMode="auto">
          <a:xfrm flipH="1">
            <a:off x="7137251" y="1928015"/>
            <a:ext cx="0" cy="441347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11">
            <a:extLst>
              <a:ext uri="{FF2B5EF4-FFF2-40B4-BE49-F238E27FC236}">
                <a16:creationId xmlns:a16="http://schemas.microsoft.com/office/drawing/2014/main" id="{689C7DF6-5B6C-F34C-B350-3B553A4C7C71}"/>
              </a:ext>
            </a:extLst>
          </p:cNvPr>
          <p:cNvSpPr>
            <a:spLocks noChangeShapeType="1"/>
          </p:cNvSpPr>
          <p:nvPr/>
        </p:nvSpPr>
        <p:spPr bwMode="auto">
          <a:xfrm>
            <a:off x="10614518" y="2016469"/>
            <a:ext cx="14666" cy="43250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Text Box 34">
            <a:extLst>
              <a:ext uri="{FF2B5EF4-FFF2-40B4-BE49-F238E27FC236}">
                <a16:creationId xmlns:a16="http://schemas.microsoft.com/office/drawing/2014/main" id="{7F373F6A-C03C-9348-95D5-6812428E4AB9}"/>
              </a:ext>
            </a:extLst>
          </p:cNvPr>
          <p:cNvSpPr txBox="1">
            <a:spLocks noChangeArrowheads="1"/>
          </p:cNvSpPr>
          <p:nvPr/>
        </p:nvSpPr>
        <p:spPr bwMode="auto">
          <a:xfrm>
            <a:off x="9960336" y="1045159"/>
            <a:ext cx="1069083"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75" name="Text Box 38">
            <a:extLst>
              <a:ext uri="{FF2B5EF4-FFF2-40B4-BE49-F238E27FC236}">
                <a16:creationId xmlns:a16="http://schemas.microsoft.com/office/drawing/2014/main" id="{DAC7237E-4C51-2843-8070-FFEA26334B0E}"/>
              </a:ext>
            </a:extLst>
          </p:cNvPr>
          <p:cNvSpPr txBox="1">
            <a:spLocks noChangeArrowheads="1"/>
          </p:cNvSpPr>
          <p:nvPr/>
        </p:nvSpPr>
        <p:spPr bwMode="auto">
          <a:xfrm>
            <a:off x="6733327" y="1065430"/>
            <a:ext cx="1073474"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80" name="Group 78">
            <a:extLst>
              <a:ext uri="{FF2B5EF4-FFF2-40B4-BE49-F238E27FC236}">
                <a16:creationId xmlns:a16="http://schemas.microsoft.com/office/drawing/2014/main" id="{BFB3AB37-E716-1346-A8BA-2EFF122E1DFB}"/>
              </a:ext>
            </a:extLst>
          </p:cNvPr>
          <p:cNvGrpSpPr>
            <a:grpSpLocks/>
          </p:cNvGrpSpPr>
          <p:nvPr/>
        </p:nvGrpSpPr>
        <p:grpSpPr bwMode="auto">
          <a:xfrm>
            <a:off x="6606003" y="2250502"/>
            <a:ext cx="548811" cy="4090987"/>
            <a:chOff x="397" y="868"/>
            <a:chExt cx="250" cy="2220"/>
          </a:xfrm>
        </p:grpSpPr>
        <p:sp>
          <p:nvSpPr>
            <p:cNvPr id="81" name="Text Box 50">
              <a:extLst>
                <a:ext uri="{FF2B5EF4-FFF2-40B4-BE49-F238E27FC236}">
                  <a16:creationId xmlns:a16="http://schemas.microsoft.com/office/drawing/2014/main" id="{20D2BEC4-83BC-594C-9709-4963DF5C652E}"/>
                </a:ext>
              </a:extLst>
            </p:cNvPr>
            <p:cNvSpPr txBox="1">
              <a:spLocks noChangeArrowheads="1"/>
            </p:cNvSpPr>
            <p:nvPr/>
          </p:nvSpPr>
          <p:spPr bwMode="auto">
            <a:xfrm rot="10800000">
              <a:off x="397" y="1778"/>
              <a:ext cx="250" cy="43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82" name="Group 51">
              <a:extLst>
                <a:ext uri="{FF2B5EF4-FFF2-40B4-BE49-F238E27FC236}">
                  <a16:creationId xmlns:a16="http://schemas.microsoft.com/office/drawing/2014/main" id="{EDCC85C1-CBD8-CF48-BE14-AB550ACC9CD9}"/>
                </a:ext>
              </a:extLst>
            </p:cNvPr>
            <p:cNvGrpSpPr>
              <a:grpSpLocks/>
            </p:cNvGrpSpPr>
            <p:nvPr/>
          </p:nvGrpSpPr>
          <p:grpSpPr bwMode="auto">
            <a:xfrm>
              <a:off x="488" y="868"/>
              <a:ext cx="66" cy="893"/>
              <a:chOff x="3099" y="1749"/>
              <a:chExt cx="66" cy="320"/>
            </a:xfrm>
          </p:grpSpPr>
          <p:sp>
            <p:nvSpPr>
              <p:cNvPr id="86" name="Line 52">
                <a:extLst>
                  <a:ext uri="{FF2B5EF4-FFF2-40B4-BE49-F238E27FC236}">
                    <a16:creationId xmlns:a16="http://schemas.microsoft.com/office/drawing/2014/main" id="{F5C3CCA7-42E1-5E4B-B134-3ADAAE25F478}"/>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53">
                <a:extLst>
                  <a:ext uri="{FF2B5EF4-FFF2-40B4-BE49-F238E27FC236}">
                    <a16:creationId xmlns:a16="http://schemas.microsoft.com/office/drawing/2014/main" id="{8E5A8D16-FBBC-D14E-8BAD-251BDDCBBDB1}"/>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3" name="Group 54">
              <a:extLst>
                <a:ext uri="{FF2B5EF4-FFF2-40B4-BE49-F238E27FC236}">
                  <a16:creationId xmlns:a16="http://schemas.microsoft.com/office/drawing/2014/main" id="{21D50596-28D4-5A43-9FB1-7BBC7387FCE9}"/>
                </a:ext>
              </a:extLst>
            </p:cNvPr>
            <p:cNvGrpSpPr>
              <a:grpSpLocks/>
            </p:cNvGrpSpPr>
            <p:nvPr/>
          </p:nvGrpSpPr>
          <p:grpSpPr bwMode="auto">
            <a:xfrm rot="10800000">
              <a:off x="485" y="2224"/>
              <a:ext cx="66" cy="864"/>
              <a:chOff x="3099" y="1749"/>
              <a:chExt cx="66" cy="320"/>
            </a:xfrm>
          </p:grpSpPr>
          <p:sp>
            <p:nvSpPr>
              <p:cNvPr id="84" name="Line 55">
                <a:extLst>
                  <a:ext uri="{FF2B5EF4-FFF2-40B4-BE49-F238E27FC236}">
                    <a16:creationId xmlns:a16="http://schemas.microsoft.com/office/drawing/2014/main" id="{80D32A34-44D9-C043-A214-A031ADF68922}"/>
                  </a:ext>
                </a:extLst>
              </p:cNvPr>
              <p:cNvSpPr>
                <a:spLocks noChangeShapeType="1"/>
              </p:cNvSpPr>
              <p:nvPr/>
            </p:nvSpPr>
            <p:spPr bwMode="auto">
              <a:xfrm flipV="1">
                <a:off x="3132"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Line 56">
                <a:extLst>
                  <a:ext uri="{FF2B5EF4-FFF2-40B4-BE49-F238E27FC236}">
                    <a16:creationId xmlns:a16="http://schemas.microsoft.com/office/drawing/2014/main" id="{AE50FFCD-888F-5F49-95EA-1422F4F92DA1}"/>
                  </a:ext>
                </a:extLst>
              </p:cNvPr>
              <p:cNvSpPr>
                <a:spLocks noChangeShapeType="1"/>
              </p:cNvSpPr>
              <p:nvPr/>
            </p:nvSpPr>
            <p:spPr bwMode="auto">
              <a:xfrm>
                <a:off x="3106"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5" name="Group 4">
            <a:extLst>
              <a:ext uri="{FF2B5EF4-FFF2-40B4-BE49-F238E27FC236}">
                <a16:creationId xmlns:a16="http://schemas.microsoft.com/office/drawing/2014/main" id="{DFEC346A-D192-A745-962D-2F7187BE2EBA}"/>
              </a:ext>
            </a:extLst>
          </p:cNvPr>
          <p:cNvGrpSpPr/>
          <p:nvPr/>
        </p:nvGrpSpPr>
        <p:grpSpPr>
          <a:xfrm>
            <a:off x="7013299" y="3003106"/>
            <a:ext cx="3612455" cy="2092660"/>
            <a:chOff x="7013299" y="3003106"/>
            <a:chExt cx="3612455" cy="2092660"/>
          </a:xfrm>
        </p:grpSpPr>
        <p:sp>
          <p:nvSpPr>
            <p:cNvPr id="64" name="Line 12">
              <a:extLst>
                <a:ext uri="{FF2B5EF4-FFF2-40B4-BE49-F238E27FC236}">
                  <a16:creationId xmlns:a16="http://schemas.microsoft.com/office/drawing/2014/main" id="{95AEFD21-3019-6045-8B8C-F134C817BFAE}"/>
                </a:ext>
              </a:extLst>
            </p:cNvPr>
            <p:cNvSpPr>
              <a:spLocks noChangeShapeType="1"/>
            </p:cNvSpPr>
            <p:nvPr/>
          </p:nvSpPr>
          <p:spPr bwMode="auto">
            <a:xfrm flipH="1">
              <a:off x="7124339" y="3003106"/>
              <a:ext cx="3483853" cy="939821"/>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Line 17">
              <a:extLst>
                <a:ext uri="{FF2B5EF4-FFF2-40B4-BE49-F238E27FC236}">
                  <a16:creationId xmlns:a16="http://schemas.microsoft.com/office/drawing/2014/main" id="{D424C827-C61B-5F47-A8EF-11555EB430C0}"/>
                </a:ext>
              </a:extLst>
            </p:cNvPr>
            <p:cNvSpPr>
              <a:spLocks noChangeShapeType="1"/>
            </p:cNvSpPr>
            <p:nvPr/>
          </p:nvSpPr>
          <p:spPr bwMode="auto">
            <a:xfrm flipH="1">
              <a:off x="7126535" y="3495131"/>
              <a:ext cx="3499219" cy="96377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8">
              <a:extLst>
                <a:ext uri="{FF2B5EF4-FFF2-40B4-BE49-F238E27FC236}">
                  <a16:creationId xmlns:a16="http://schemas.microsoft.com/office/drawing/2014/main" id="{E299C9DA-59E0-D740-8F25-10DD099B646A}"/>
                </a:ext>
              </a:extLst>
            </p:cNvPr>
            <p:cNvSpPr>
              <a:spLocks noChangeShapeType="1"/>
            </p:cNvSpPr>
            <p:nvPr/>
          </p:nvSpPr>
          <p:spPr bwMode="auto">
            <a:xfrm flipH="1">
              <a:off x="7137252" y="3785544"/>
              <a:ext cx="3466289" cy="10301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Line 19">
              <a:extLst>
                <a:ext uri="{FF2B5EF4-FFF2-40B4-BE49-F238E27FC236}">
                  <a16:creationId xmlns:a16="http://schemas.microsoft.com/office/drawing/2014/main" id="{5BBCCA9A-EE48-4F4D-B1C7-EAC125089125}"/>
                </a:ext>
              </a:extLst>
            </p:cNvPr>
            <p:cNvSpPr>
              <a:spLocks noChangeShapeType="1"/>
            </p:cNvSpPr>
            <p:nvPr/>
          </p:nvSpPr>
          <p:spPr bwMode="auto">
            <a:xfrm flipH="1">
              <a:off x="7137252" y="4050906"/>
              <a:ext cx="3450923" cy="10448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Text Box 43">
              <a:extLst>
                <a:ext uri="{FF2B5EF4-FFF2-40B4-BE49-F238E27FC236}">
                  <a16:creationId xmlns:a16="http://schemas.microsoft.com/office/drawing/2014/main" id="{239E35BD-73CE-0B47-977F-0F2E0F1170FF}"/>
                </a:ext>
              </a:extLst>
            </p:cNvPr>
            <p:cNvSpPr txBox="1">
              <a:spLocks noChangeArrowheads="1"/>
            </p:cNvSpPr>
            <p:nvPr/>
          </p:nvSpPr>
          <p:spPr bwMode="auto">
            <a:xfrm rot="20736981">
              <a:off x="7013299" y="3540991"/>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0" name="Text Box 67">
              <a:extLst>
                <a:ext uri="{FF2B5EF4-FFF2-40B4-BE49-F238E27FC236}">
                  <a16:creationId xmlns:a16="http://schemas.microsoft.com/office/drawing/2014/main" id="{0D263B80-AF59-D348-84FD-932DC45167E5}"/>
                </a:ext>
              </a:extLst>
            </p:cNvPr>
            <p:cNvSpPr txBox="1">
              <a:spLocks noChangeArrowheads="1"/>
            </p:cNvSpPr>
            <p:nvPr/>
          </p:nvSpPr>
          <p:spPr bwMode="auto">
            <a:xfrm rot="20635106">
              <a:off x="7025762" y="4030047"/>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3" name="Text Box 74">
              <a:extLst>
                <a:ext uri="{FF2B5EF4-FFF2-40B4-BE49-F238E27FC236}">
                  <a16:creationId xmlns:a16="http://schemas.microsoft.com/office/drawing/2014/main" id="{8EFF23A0-366A-E64A-A6E3-90FD7CB3D7C0}"/>
                </a:ext>
              </a:extLst>
            </p:cNvPr>
            <p:cNvSpPr txBox="1">
              <a:spLocks noChangeArrowheads="1"/>
            </p:cNvSpPr>
            <p:nvPr/>
          </p:nvSpPr>
          <p:spPr bwMode="auto">
            <a:xfrm rot="20657108">
              <a:off x="7017491" y="4400415"/>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6" name="Text Box 77">
              <a:extLst>
                <a:ext uri="{FF2B5EF4-FFF2-40B4-BE49-F238E27FC236}">
                  <a16:creationId xmlns:a16="http://schemas.microsoft.com/office/drawing/2014/main" id="{589E2F0E-5EA2-944C-B543-F8CCDFFE3457}"/>
                </a:ext>
              </a:extLst>
            </p:cNvPr>
            <p:cNvSpPr txBox="1">
              <a:spLocks noChangeArrowheads="1"/>
            </p:cNvSpPr>
            <p:nvPr/>
          </p:nvSpPr>
          <p:spPr bwMode="auto">
            <a:xfrm rot="20628354">
              <a:off x="7020313" y="4687228"/>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97" name="Rectangle 84">
            <a:extLst>
              <a:ext uri="{FF2B5EF4-FFF2-40B4-BE49-F238E27FC236}">
                <a16:creationId xmlns:a16="http://schemas.microsoft.com/office/drawing/2014/main" id="{DDC13008-E549-D946-9386-1DAF70895444}"/>
              </a:ext>
            </a:extLst>
          </p:cNvPr>
          <p:cNvSpPr>
            <a:spLocks noChangeArrowheads="1"/>
          </p:cNvSpPr>
          <p:nvPr/>
        </p:nvSpPr>
        <p:spPr bwMode="auto">
          <a:xfrm>
            <a:off x="7435805" y="2563776"/>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A410A887-ABC6-3C43-BE7B-AF0C2FBB6C93}"/>
              </a:ext>
            </a:extLst>
          </p:cNvPr>
          <p:cNvGrpSpPr/>
          <p:nvPr/>
        </p:nvGrpSpPr>
        <p:grpSpPr>
          <a:xfrm>
            <a:off x="7137252" y="2219051"/>
            <a:ext cx="3503609" cy="1809741"/>
            <a:chOff x="7137252" y="2219051"/>
            <a:chExt cx="3503609" cy="1809741"/>
          </a:xfrm>
        </p:grpSpPr>
        <p:sp>
          <p:nvSpPr>
            <p:cNvPr id="60" name="Line 3">
              <a:extLst>
                <a:ext uri="{FF2B5EF4-FFF2-40B4-BE49-F238E27FC236}">
                  <a16:creationId xmlns:a16="http://schemas.microsoft.com/office/drawing/2014/main" id="{2DDEC3DE-B6A8-CB4A-8854-325CA53758C5}"/>
                </a:ext>
              </a:extLst>
            </p:cNvPr>
            <p:cNvSpPr>
              <a:spLocks noChangeShapeType="1"/>
            </p:cNvSpPr>
            <p:nvPr/>
          </p:nvSpPr>
          <p:spPr bwMode="auto">
            <a:xfrm>
              <a:off x="7137252" y="2281830"/>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9">
              <a:extLst>
                <a:ext uri="{FF2B5EF4-FFF2-40B4-BE49-F238E27FC236}">
                  <a16:creationId xmlns:a16="http://schemas.microsoft.com/office/drawing/2014/main" id="{7443982D-7E67-3541-8BDB-FB3F54B4C262}"/>
                </a:ext>
              </a:extLst>
            </p:cNvPr>
            <p:cNvSpPr>
              <a:spLocks noChangeShapeType="1"/>
            </p:cNvSpPr>
            <p:nvPr/>
          </p:nvSpPr>
          <p:spPr bwMode="auto">
            <a:xfrm>
              <a:off x="7137252" y="2547191"/>
              <a:ext cx="2430134" cy="48096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14">
              <a:extLst>
                <a:ext uri="{FF2B5EF4-FFF2-40B4-BE49-F238E27FC236}">
                  <a16:creationId xmlns:a16="http://schemas.microsoft.com/office/drawing/2014/main" id="{45E4DCDF-3370-7840-AFF3-2F4DBC2FB6CD}"/>
                </a:ext>
              </a:extLst>
            </p:cNvPr>
            <p:cNvSpPr>
              <a:spLocks noChangeShapeType="1"/>
            </p:cNvSpPr>
            <p:nvPr/>
          </p:nvSpPr>
          <p:spPr bwMode="auto">
            <a:xfrm>
              <a:off x="7137252" y="2812553"/>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Line 15">
              <a:extLst>
                <a:ext uri="{FF2B5EF4-FFF2-40B4-BE49-F238E27FC236}">
                  <a16:creationId xmlns:a16="http://schemas.microsoft.com/office/drawing/2014/main" id="{99432412-7F47-DD4A-A770-DACE51980B08}"/>
                </a:ext>
              </a:extLst>
            </p:cNvPr>
            <p:cNvSpPr>
              <a:spLocks noChangeShapeType="1"/>
            </p:cNvSpPr>
            <p:nvPr/>
          </p:nvSpPr>
          <p:spPr bwMode="auto">
            <a:xfrm>
              <a:off x="7137252" y="3343275"/>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Line 16">
              <a:extLst>
                <a:ext uri="{FF2B5EF4-FFF2-40B4-BE49-F238E27FC236}">
                  <a16:creationId xmlns:a16="http://schemas.microsoft.com/office/drawing/2014/main" id="{D5993C48-F14C-2044-846C-9FEC391300A9}"/>
                </a:ext>
              </a:extLst>
            </p:cNvPr>
            <p:cNvSpPr>
              <a:spLocks noChangeShapeType="1"/>
            </p:cNvSpPr>
            <p:nvPr/>
          </p:nvSpPr>
          <p:spPr bwMode="auto">
            <a:xfrm>
              <a:off x="7137252" y="3077914"/>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20">
              <a:extLst>
                <a:ext uri="{FF2B5EF4-FFF2-40B4-BE49-F238E27FC236}">
                  <a16:creationId xmlns:a16="http://schemas.microsoft.com/office/drawing/2014/main" id="{E876EFCF-EFAF-7745-82C0-69510059A681}"/>
                </a:ext>
              </a:extLst>
            </p:cNvPr>
            <p:cNvSpPr txBox="1">
              <a:spLocks noChangeArrowheads="1"/>
            </p:cNvSpPr>
            <p:nvPr/>
          </p:nvSpPr>
          <p:spPr bwMode="auto">
            <a:xfrm>
              <a:off x="9451039" y="2740684"/>
              <a:ext cx="390753" cy="53072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FF0000"/>
                  </a:solidFill>
                  <a:effectLst/>
                  <a:uLnTx/>
                  <a:uFillTx/>
                  <a:latin typeface="Arial" charset="0"/>
                  <a:ea typeface="ＭＳ Ｐゴシック" charset="0"/>
                  <a:cs typeface="+mn-cs"/>
                </a:rPr>
                <a:t>X</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sp>
          <p:nvSpPr>
            <p:cNvPr id="76" name="Text Box 40">
              <a:extLst>
                <a:ext uri="{FF2B5EF4-FFF2-40B4-BE49-F238E27FC236}">
                  <a16:creationId xmlns:a16="http://schemas.microsoft.com/office/drawing/2014/main" id="{9B99FD84-14B7-6845-8B4C-03596E083BDE}"/>
                </a:ext>
              </a:extLst>
            </p:cNvPr>
            <p:cNvSpPr txBox="1">
              <a:spLocks noChangeArrowheads="1"/>
            </p:cNvSpPr>
            <p:nvPr/>
          </p:nvSpPr>
          <p:spPr bwMode="auto">
            <a:xfrm rot="584648">
              <a:off x="7273253" y="2219051"/>
              <a:ext cx="2122193" cy="307777"/>
            </a:xfrm>
            <a:prstGeom prst="rect">
              <a:avLst/>
            </a:prstGeom>
            <a:no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sp>
          <p:nvSpPr>
            <p:cNvPr id="98" name="Text Box 83">
              <a:extLst>
                <a:ext uri="{FF2B5EF4-FFF2-40B4-BE49-F238E27FC236}">
                  <a16:creationId xmlns:a16="http://schemas.microsoft.com/office/drawing/2014/main" id="{677E8A81-661D-AA46-A7ED-6BC634EAB244}"/>
                </a:ext>
              </a:extLst>
            </p:cNvPr>
            <p:cNvSpPr txBox="1">
              <a:spLocks noChangeArrowheads="1"/>
            </p:cNvSpPr>
            <p:nvPr/>
          </p:nvSpPr>
          <p:spPr bwMode="auto">
            <a:xfrm rot="665764">
              <a:off x="7287508" y="2545419"/>
              <a:ext cx="2313691" cy="307777"/>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8" name="Group 7">
            <a:extLst>
              <a:ext uri="{FF2B5EF4-FFF2-40B4-BE49-F238E27FC236}">
                <a16:creationId xmlns:a16="http://schemas.microsoft.com/office/drawing/2014/main" id="{13A0E61A-342C-6348-8A8F-CA25838E85CE}"/>
              </a:ext>
            </a:extLst>
          </p:cNvPr>
          <p:cNvGrpSpPr/>
          <p:nvPr/>
        </p:nvGrpSpPr>
        <p:grpSpPr>
          <a:xfrm>
            <a:off x="6842436" y="5132585"/>
            <a:ext cx="3833549" cy="696610"/>
            <a:chOff x="6842436" y="5132585"/>
            <a:chExt cx="3833549" cy="696610"/>
          </a:xfrm>
        </p:grpSpPr>
        <p:sp>
          <p:nvSpPr>
            <p:cNvPr id="72" name="Line 24">
              <a:extLst>
                <a:ext uri="{FF2B5EF4-FFF2-40B4-BE49-F238E27FC236}">
                  <a16:creationId xmlns:a16="http://schemas.microsoft.com/office/drawing/2014/main" id="{A22F562A-B278-CF40-B0A2-08D7E895698A}"/>
                </a:ext>
              </a:extLst>
            </p:cNvPr>
            <p:cNvSpPr>
              <a:spLocks noChangeShapeType="1"/>
            </p:cNvSpPr>
            <p:nvPr/>
          </p:nvSpPr>
          <p:spPr bwMode="auto">
            <a:xfrm>
              <a:off x="7172376" y="5143678"/>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Rectangle 85">
              <a:extLst>
                <a:ext uri="{FF2B5EF4-FFF2-40B4-BE49-F238E27FC236}">
                  <a16:creationId xmlns:a16="http://schemas.microsoft.com/office/drawing/2014/main" id="{C18ABD18-73AE-1540-89A2-73F2330E4BCD}"/>
                </a:ext>
              </a:extLst>
            </p:cNvPr>
            <p:cNvSpPr>
              <a:spLocks noChangeArrowheads="1"/>
            </p:cNvSpPr>
            <p:nvPr/>
          </p:nvSpPr>
          <p:spPr bwMode="auto">
            <a:xfrm>
              <a:off x="7408171" y="5224724"/>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Text Box 86">
              <a:extLst>
                <a:ext uri="{FF2B5EF4-FFF2-40B4-BE49-F238E27FC236}">
                  <a16:creationId xmlns:a16="http://schemas.microsoft.com/office/drawing/2014/main" id="{DDF60828-DFE2-734F-A384-4D3CA07DDADD}"/>
                </a:ext>
              </a:extLst>
            </p:cNvPr>
            <p:cNvSpPr txBox="1">
              <a:spLocks noChangeArrowheads="1"/>
            </p:cNvSpPr>
            <p:nvPr/>
          </p:nvSpPr>
          <p:spPr bwMode="auto">
            <a:xfrm>
              <a:off x="6842436" y="5132585"/>
              <a:ext cx="3154565" cy="35381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101" name="Group 93">
            <a:extLst>
              <a:ext uri="{FF2B5EF4-FFF2-40B4-BE49-F238E27FC236}">
                <a16:creationId xmlns:a16="http://schemas.microsoft.com/office/drawing/2014/main" id="{90980625-BCFD-F546-BD95-6CC80FC48859}"/>
              </a:ext>
            </a:extLst>
          </p:cNvPr>
          <p:cNvGrpSpPr>
            <a:grpSpLocks/>
          </p:cNvGrpSpPr>
          <p:nvPr/>
        </p:nvGrpSpPr>
        <p:grpSpPr bwMode="auto">
          <a:xfrm>
            <a:off x="6608198" y="1343690"/>
            <a:ext cx="810044" cy="619176"/>
            <a:chOff x="-44" y="1473"/>
            <a:chExt cx="981" cy="1105"/>
          </a:xfrm>
        </p:grpSpPr>
        <p:pic>
          <p:nvPicPr>
            <p:cNvPr id="102" name="Picture 94" descr="desktop_computer_stylized_medium">
              <a:extLst>
                <a:ext uri="{FF2B5EF4-FFF2-40B4-BE49-F238E27FC236}">
                  <a16:creationId xmlns:a16="http://schemas.microsoft.com/office/drawing/2014/main" id="{6FD17C8F-7985-B64F-82A4-84E39A7C7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 name="Freeform 95">
              <a:extLst>
                <a:ext uri="{FF2B5EF4-FFF2-40B4-BE49-F238E27FC236}">
                  <a16:creationId xmlns:a16="http://schemas.microsoft.com/office/drawing/2014/main" id="{F7BDE405-F464-BB4E-8D0F-F82DE05FCBE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4" name="Group 96">
            <a:extLst>
              <a:ext uri="{FF2B5EF4-FFF2-40B4-BE49-F238E27FC236}">
                <a16:creationId xmlns:a16="http://schemas.microsoft.com/office/drawing/2014/main" id="{30D13886-717C-5C49-84EB-DD7C28AC75E9}"/>
              </a:ext>
            </a:extLst>
          </p:cNvPr>
          <p:cNvGrpSpPr>
            <a:grpSpLocks/>
          </p:cNvGrpSpPr>
          <p:nvPr/>
        </p:nvGrpSpPr>
        <p:grpSpPr bwMode="auto">
          <a:xfrm flipH="1">
            <a:off x="10328620" y="1375018"/>
            <a:ext cx="749093" cy="672617"/>
            <a:chOff x="-44" y="1473"/>
            <a:chExt cx="981" cy="1105"/>
          </a:xfrm>
        </p:grpSpPr>
        <p:pic>
          <p:nvPicPr>
            <p:cNvPr id="105" name="Picture 97" descr="desktop_computer_stylized_medium">
              <a:extLst>
                <a:ext uri="{FF2B5EF4-FFF2-40B4-BE49-F238E27FC236}">
                  <a16:creationId xmlns:a16="http://schemas.microsoft.com/office/drawing/2014/main" id="{5EB3C43B-1013-9A41-8AA9-8D6C5A2815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 name="Freeform 98">
              <a:extLst>
                <a:ext uri="{FF2B5EF4-FFF2-40B4-BE49-F238E27FC236}">
                  <a16:creationId xmlns:a16="http://schemas.microsoft.com/office/drawing/2014/main" id="{1D800635-1037-4C4C-A3B0-794CE30A50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96BABFE7-C970-8E4B-A16C-A7D788B9DA23}"/>
              </a:ext>
            </a:extLst>
          </p:cNvPr>
          <p:cNvGrpSpPr/>
          <p:nvPr/>
        </p:nvGrpSpPr>
        <p:grpSpPr>
          <a:xfrm>
            <a:off x="1803400" y="4591050"/>
            <a:ext cx="5319534" cy="1606314"/>
            <a:chOff x="1803400" y="4591050"/>
            <a:chExt cx="5319534" cy="1606314"/>
          </a:xfrm>
        </p:grpSpPr>
        <p:pic>
          <p:nvPicPr>
            <p:cNvPr id="52" name="Picture 2" descr="Image result for light bulb icon">
              <a:extLst>
                <a:ext uri="{FF2B5EF4-FFF2-40B4-BE49-F238E27FC236}">
                  <a16:creationId xmlns:a16="http://schemas.microsoft.com/office/drawing/2014/main" id="{F30DA35F-A671-6D4D-9DD4-D0D5E13E1A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3400" y="4591050"/>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3" name="Text Box 29">
              <a:extLst>
                <a:ext uri="{FF2B5EF4-FFF2-40B4-BE49-F238E27FC236}">
                  <a16:creationId xmlns:a16="http://schemas.microsoft.com/office/drawing/2014/main" id="{34AAC8DC-F059-7445-99BF-80AECC3E6614}"/>
                </a:ext>
              </a:extLst>
            </p:cNvPr>
            <p:cNvSpPr txBox="1">
              <a:spLocks noChangeArrowheads="1"/>
            </p:cNvSpPr>
            <p:nvPr/>
          </p:nvSpPr>
          <p:spPr bwMode="auto">
            <a:xfrm>
              <a:off x="2235200" y="4775436"/>
              <a:ext cx="4145527"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Receipt of three duplicate ACKs indicates 3 segments received after a missing segment – lost segment is likely. So retransmit!</a:t>
              </a:r>
              <a:endParaRPr kumimoji="0" lang="en-US" sz="1100" b="0" i="0" u="none" strike="noStrike" kern="0" cap="none" spc="0" normalizeH="0" baseline="0" noProof="0" dirty="0">
                <a:ln>
                  <a:noFill/>
                </a:ln>
                <a:solidFill>
                  <a:srgbClr val="000000"/>
                </a:solidFill>
                <a:effectLst/>
                <a:uLnTx/>
                <a:uFillTx/>
                <a:latin typeface="Calibri"/>
                <a:ea typeface="ＭＳ Ｐゴシック" charset="0"/>
                <a:cs typeface="+mn-cs"/>
              </a:endParaRPr>
            </a:p>
          </p:txBody>
        </p:sp>
        <p:cxnSp>
          <p:nvCxnSpPr>
            <p:cNvPr id="6" name="Straight Connector 5">
              <a:extLst>
                <a:ext uri="{FF2B5EF4-FFF2-40B4-BE49-F238E27FC236}">
                  <a16:creationId xmlns:a16="http://schemas.microsoft.com/office/drawing/2014/main" id="{CD551B68-D8DE-9043-B6CA-9F2F28DD2CA6}"/>
                </a:ext>
              </a:extLst>
            </p:cNvPr>
            <p:cNvCxnSpPr>
              <a:cxnSpLocks/>
            </p:cNvCxnSpPr>
            <p:nvPr/>
          </p:nvCxnSpPr>
          <p:spPr>
            <a:xfrm>
              <a:off x="6359939" y="5143678"/>
              <a:ext cx="762995"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34962C80-D280-E449-81BD-84D3E53124DD}"/>
              </a:ext>
            </a:extLst>
          </p:cNvPr>
          <p:cNvGrpSpPr/>
          <p:nvPr/>
        </p:nvGrpSpPr>
        <p:grpSpPr>
          <a:xfrm>
            <a:off x="790711" y="1227535"/>
            <a:ext cx="5214977" cy="2878929"/>
            <a:chOff x="7089911" y="1681505"/>
            <a:chExt cx="5214977" cy="2878929"/>
          </a:xfrm>
        </p:grpSpPr>
        <p:sp>
          <p:nvSpPr>
            <p:cNvPr id="58" name="Rectangle 5">
              <a:extLst>
                <a:ext uri="{FF2B5EF4-FFF2-40B4-BE49-F238E27FC236}">
                  <a16:creationId xmlns:a16="http://schemas.microsoft.com/office/drawing/2014/main" id="{F5C10379-FA54-C34D-B355-F07F5DA409A8}"/>
                </a:ext>
              </a:extLst>
            </p:cNvPr>
            <p:cNvSpPr>
              <a:spLocks noChangeArrowheads="1"/>
            </p:cNvSpPr>
            <p:nvPr/>
          </p:nvSpPr>
          <p:spPr bwMode="auto">
            <a:xfrm>
              <a:off x="7360355" y="2207758"/>
              <a:ext cx="4809067" cy="2263775"/>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463550" indent="-23812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sender receives 3 additional ACKs for same data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triple duplicate ACKs”),</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resend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with smallest seq #</a:t>
              </a:r>
            </a:p>
            <a:p>
              <a:pPr marL="463550" marR="0" lvl="1" indent="-2381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likely that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lost, so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wait for timeout</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9" name="Rectangle 6">
              <a:extLst>
                <a:ext uri="{FF2B5EF4-FFF2-40B4-BE49-F238E27FC236}">
                  <a16:creationId xmlns:a16="http://schemas.microsoft.com/office/drawing/2014/main" id="{8A365B45-4FD3-5C46-85AD-12CD5EA2110A}"/>
                </a:ext>
              </a:extLst>
            </p:cNvPr>
            <p:cNvSpPr>
              <a:spLocks noChangeArrowheads="1"/>
            </p:cNvSpPr>
            <p:nvPr/>
          </p:nvSpPr>
          <p:spPr bwMode="auto">
            <a:xfrm>
              <a:off x="7089911" y="1910106"/>
              <a:ext cx="5214977" cy="2650328"/>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Text Box 7">
              <a:extLst>
                <a:ext uri="{FF2B5EF4-FFF2-40B4-BE49-F238E27FC236}">
                  <a16:creationId xmlns:a16="http://schemas.microsoft.com/office/drawing/2014/main" id="{F5EE31CA-1C9B-9E4F-8E15-A0B0919A3B54}"/>
                </a:ext>
              </a:extLst>
            </p:cNvPr>
            <p:cNvSpPr txBox="1">
              <a:spLocks noChangeArrowheads="1"/>
            </p:cNvSpPr>
            <p:nvPr/>
          </p:nvSpPr>
          <p:spPr bwMode="auto">
            <a:xfrm>
              <a:off x="7348953" y="1681505"/>
              <a:ext cx="2773363" cy="4572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srgbClr val="CC0000"/>
                  </a:solidFill>
                  <a:effectLst/>
                  <a:uLnTx/>
                  <a:uFillTx/>
                  <a:latin typeface="Tahoma" charset="0"/>
                  <a:ea typeface="ＭＳ Ｐゴシック" charset="0"/>
                  <a:cs typeface="+mn-cs"/>
                </a:rPr>
                <a:t>TCP fast retransmit</a:t>
              </a:r>
            </a:p>
          </p:txBody>
        </p:sp>
      </p:grpSp>
      <p:sp>
        <p:nvSpPr>
          <p:cNvPr id="53" name="Slide Number Placeholder 2">
            <a:extLst>
              <a:ext uri="{FF2B5EF4-FFF2-40B4-BE49-F238E27FC236}">
                <a16:creationId xmlns:a16="http://schemas.microsoft.com/office/drawing/2014/main" id="{16A9B416-8E8B-FD4A-BF46-FBBC16EEB4F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90</a:t>
            </a:fld>
            <a:endParaRPr lang="en-US" dirty="0"/>
          </a:p>
        </p:txBody>
      </p:sp>
    </p:spTree>
    <p:extLst>
      <p:ext uri="{BB962C8B-B14F-4D97-AF65-F5344CB8AC3E}">
        <p14:creationId xmlns:p14="http://schemas.microsoft.com/office/powerpoint/2010/main" val="119661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righ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dissolve">
                                      <p:cBhvr>
                                        <p:cTn id="2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Clr>
                <a:schemeClr val="bg1">
                  <a:lumMod val="75000"/>
                </a:schemeClr>
              </a:buClr>
              <a:buFont typeface="Arial"/>
              <a:buChar char="•"/>
              <a:defRPr/>
            </a:pPr>
            <a:r>
              <a:rPr lang="en-US" dirty="0">
                <a:solidFill>
                  <a:schemeClr val="bg1">
                    <a:lumMod val="75000"/>
                  </a:schemeClr>
                </a:solidFill>
              </a:rPr>
              <a:t>segment structure</a:t>
            </a:r>
          </a:p>
          <a:p>
            <a:pPr marL="746125" lvl="1" indent="-288925">
              <a:buClr>
                <a:schemeClr val="bg1">
                  <a:lumMod val="75000"/>
                </a:schemeClr>
              </a:buClr>
              <a:buFont typeface="Arial"/>
              <a:buChar char="•"/>
              <a:defRPr/>
            </a:pPr>
            <a:r>
              <a:rPr lang="en-US" dirty="0">
                <a:solidFill>
                  <a:schemeClr val="bg1">
                    <a:lumMod val="75000"/>
                  </a:schemeClr>
                </a:solidFill>
              </a:rPr>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dirty="0"/>
              <a:t>Transport Layer: 3-</a:t>
            </a:r>
            <a:fld id="{C4204591-24BD-A542-B9D5-F8D8A88D2FEE}" type="slidenum">
              <a:rPr lang="en-US" smtClean="0"/>
              <a:pPr/>
              <a:t>91</a:t>
            </a:fld>
            <a:endParaRPr lang="en-US" dirty="0"/>
          </a:p>
        </p:txBody>
      </p:sp>
      <p:pic>
        <p:nvPicPr>
          <p:cNvPr id="6" name="Picture 5">
            <a:extLst>
              <a:ext uri="{FF2B5EF4-FFF2-40B4-BE49-F238E27FC236}">
                <a16:creationId xmlns:a16="http://schemas.microsoft.com/office/drawing/2014/main" id="{B5FB4D37-2E98-204A-ACC1-DA60FB18605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319357942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5189688" y="2806352"/>
            <a:ext cx="4533734" cy="2971623"/>
            <a:chOff x="5189688" y="2806352"/>
            <a:chExt cx="4533734"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5189688" y="3080408"/>
              <a:ext cx="3750934" cy="2697567"/>
              <a:chOff x="4633274" y="3577949"/>
              <a:chExt cx="3750934"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Text Box 106">
                <a:extLst>
                  <a:ext uri="{FF2B5EF4-FFF2-40B4-BE49-F238E27FC236}">
                    <a16:creationId xmlns:a16="http://schemas.microsoft.com/office/drawing/2014/main" id="{60423099-6913-6449-94EA-C3C8BD4E23A1}"/>
                  </a:ext>
                </a:extLst>
              </p:cNvPr>
              <p:cNvSpPr txBox="1">
                <a:spLocks noChangeArrowheads="1"/>
              </p:cNvSpPr>
              <p:nvPr/>
            </p:nvSpPr>
            <p:spPr bwMode="auto">
              <a:xfrm>
                <a:off x="4633274" y="4192806"/>
                <a:ext cx="2332549"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Network layer delivering IP datagram payload into TCP socket buffers</a:t>
                </a:r>
              </a:p>
            </p:txBody>
          </p:sp>
          <p:sp>
            <p:nvSpPr>
              <p:cNvPr id="168" name="Line 108">
                <a:extLst>
                  <a:ext uri="{FF2B5EF4-FFF2-40B4-BE49-F238E27FC236}">
                    <a16:creationId xmlns:a16="http://schemas.microsoft.com/office/drawing/2014/main" id="{526C2D0A-E0A9-564E-8CDF-3A8B49E5D882}"/>
                  </a:ext>
                </a:extLst>
              </p:cNvPr>
              <p:cNvSpPr>
                <a:spLocks noChangeShapeType="1"/>
              </p:cNvSpPr>
              <p:nvPr/>
            </p:nvSpPr>
            <p:spPr bwMode="auto">
              <a:xfrm>
                <a:off x="6906339" y="4724124"/>
                <a:ext cx="522908"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48" name="Slide Number Placeholder 2">
            <a:extLst>
              <a:ext uri="{FF2B5EF4-FFF2-40B4-BE49-F238E27FC236}">
                <a16:creationId xmlns:a16="http://schemas.microsoft.com/office/drawing/2014/main" id="{70507C61-599D-8346-AECE-C0A356026ED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92</a:t>
            </a:fld>
            <a:endParaRPr lang="en-US" dirty="0"/>
          </a:p>
        </p:txBody>
      </p:sp>
    </p:spTree>
    <p:extLst>
      <p:ext uri="{BB962C8B-B14F-4D97-AF65-F5344CB8AC3E}">
        <p14:creationId xmlns:p14="http://schemas.microsoft.com/office/powerpoint/2010/main" val="1447634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5189688" y="2806352"/>
            <a:ext cx="4533734" cy="2971623"/>
            <a:chOff x="5189688" y="2806352"/>
            <a:chExt cx="4533734"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5189688" y="3080408"/>
              <a:ext cx="3750934" cy="2697567"/>
              <a:chOff x="4633274" y="3577949"/>
              <a:chExt cx="3750934"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Text Box 106">
                <a:extLst>
                  <a:ext uri="{FF2B5EF4-FFF2-40B4-BE49-F238E27FC236}">
                    <a16:creationId xmlns:a16="http://schemas.microsoft.com/office/drawing/2014/main" id="{60423099-6913-6449-94EA-C3C8BD4E23A1}"/>
                  </a:ext>
                </a:extLst>
              </p:cNvPr>
              <p:cNvSpPr txBox="1">
                <a:spLocks noChangeArrowheads="1"/>
              </p:cNvSpPr>
              <p:nvPr/>
            </p:nvSpPr>
            <p:spPr bwMode="auto">
              <a:xfrm>
                <a:off x="4633274" y="4192806"/>
                <a:ext cx="2332549"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Network layer delivering IP datagram payload into TCP socket buffers</a:t>
                </a:r>
              </a:p>
            </p:txBody>
          </p:sp>
          <p:sp>
            <p:nvSpPr>
              <p:cNvPr id="168" name="Line 108">
                <a:extLst>
                  <a:ext uri="{FF2B5EF4-FFF2-40B4-BE49-F238E27FC236}">
                    <a16:creationId xmlns:a16="http://schemas.microsoft.com/office/drawing/2014/main" id="{526C2D0A-E0A9-564E-8CDF-3A8B49E5D882}"/>
                  </a:ext>
                </a:extLst>
              </p:cNvPr>
              <p:cNvSpPr>
                <a:spLocks noChangeShapeType="1"/>
              </p:cNvSpPr>
              <p:nvPr/>
            </p:nvSpPr>
            <p:spPr bwMode="auto">
              <a:xfrm>
                <a:off x="6906339" y="4724124"/>
                <a:ext cx="522908"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pic>
        <p:nvPicPr>
          <p:cNvPr id="1026" name="Picture 2" descr="Drinking from the Firehose: How VividCortex Compresses its Metrics">
            <a:extLst>
              <a:ext uri="{FF2B5EF4-FFF2-40B4-BE49-F238E27FC236}">
                <a16:creationId xmlns:a16="http://schemas.microsoft.com/office/drawing/2014/main" id="{4F457921-03BB-884A-B43A-C231DAB769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7754" y="4484079"/>
            <a:ext cx="3018692" cy="181121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rinking From the Information Firehose">
            <a:extLst>
              <a:ext uri="{FF2B5EF4-FFF2-40B4-BE49-F238E27FC236}">
                <a16:creationId xmlns:a16="http://schemas.microsoft.com/office/drawing/2014/main" id="{CC4ECDA6-EF5F-7940-8430-C0BB879305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3223" y="3300222"/>
            <a:ext cx="2699594" cy="1781732"/>
          </a:xfrm>
          <a:prstGeom prst="rect">
            <a:avLst/>
          </a:prstGeom>
          <a:noFill/>
          <a:extLst>
            <a:ext uri="{909E8E84-426E-40DD-AFC4-6F175D3DCCD1}">
              <a14:hiddenFill xmlns:a14="http://schemas.microsoft.com/office/drawing/2010/main">
                <a:solidFill>
                  <a:srgbClr val="FFFFFF"/>
                </a:solidFill>
              </a14:hiddenFill>
            </a:ext>
          </a:extLst>
        </p:spPr>
      </p:pic>
      <p:sp>
        <p:nvSpPr>
          <p:cNvPr id="50" name="Slide Number Placeholder 2">
            <a:extLst>
              <a:ext uri="{FF2B5EF4-FFF2-40B4-BE49-F238E27FC236}">
                <a16:creationId xmlns:a16="http://schemas.microsoft.com/office/drawing/2014/main" id="{48F7A259-99DD-7041-B802-66CCB4B0EB0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93</a:t>
            </a:fld>
            <a:endParaRPr lang="en-US" dirty="0"/>
          </a:p>
        </p:txBody>
      </p:sp>
    </p:spTree>
    <p:extLst>
      <p:ext uri="{BB962C8B-B14F-4D97-AF65-F5344CB8AC3E}">
        <p14:creationId xmlns:p14="http://schemas.microsoft.com/office/powerpoint/2010/main" val="473837047"/>
      </p:ext>
    </p:extLst>
  </p:cSld>
  <p:clrMapOvr>
    <a:masterClrMapping/>
  </p:clrMapOvr>
  <p:transition spd="med">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8211960" y="41218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901253" y="5053671"/>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8204022" y="30804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630935" y="5473175"/>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4" name="Group 53">
            <a:extLst>
              <a:ext uri="{FF2B5EF4-FFF2-40B4-BE49-F238E27FC236}">
                <a16:creationId xmlns:a16="http://schemas.microsoft.com/office/drawing/2014/main" id="{FB367096-84FB-0C47-BA14-5CD76A63BC39}"/>
              </a:ext>
            </a:extLst>
          </p:cNvPr>
          <p:cNvGrpSpPr/>
          <p:nvPr/>
        </p:nvGrpSpPr>
        <p:grpSpPr>
          <a:xfrm>
            <a:off x="1111171" y="3426107"/>
            <a:ext cx="5034986" cy="2800562"/>
            <a:chOff x="4343173" y="1560062"/>
            <a:chExt cx="9034622" cy="4921250"/>
          </a:xfrm>
        </p:grpSpPr>
        <p:sp>
          <p:nvSpPr>
            <p:cNvPr id="55" name="Rectangle 4">
              <a:extLst>
                <a:ext uri="{FF2B5EF4-FFF2-40B4-BE49-F238E27FC236}">
                  <a16:creationId xmlns:a16="http://schemas.microsoft.com/office/drawing/2014/main" id="{887BE98B-9B7E-9D41-AEF0-CA93BB1C9316}"/>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57" name="Rectangle 5">
              <a:extLst>
                <a:ext uri="{FF2B5EF4-FFF2-40B4-BE49-F238E27FC236}">
                  <a16:creationId xmlns:a16="http://schemas.microsoft.com/office/drawing/2014/main" id="{6DD2E62C-E2CB-C147-9685-E568D5425264}"/>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58" name="Line 8">
              <a:extLst>
                <a:ext uri="{FF2B5EF4-FFF2-40B4-BE49-F238E27FC236}">
                  <a16:creationId xmlns:a16="http://schemas.microsoft.com/office/drawing/2014/main" id="{6E5293FD-6A44-CD45-9C2D-E6EC13F48E0D}"/>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9">
              <a:extLst>
                <a:ext uri="{FF2B5EF4-FFF2-40B4-BE49-F238E27FC236}">
                  <a16:creationId xmlns:a16="http://schemas.microsoft.com/office/drawing/2014/main" id="{D5FD85FC-35E3-CC42-86B2-4CBE4FF7A22C}"/>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16">
              <a:extLst>
                <a:ext uri="{FF2B5EF4-FFF2-40B4-BE49-F238E27FC236}">
                  <a16:creationId xmlns:a16="http://schemas.microsoft.com/office/drawing/2014/main" id="{1F09DA56-95A7-9740-9266-702F4D667899}"/>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18">
              <a:extLst>
                <a:ext uri="{FF2B5EF4-FFF2-40B4-BE49-F238E27FC236}">
                  <a16:creationId xmlns:a16="http://schemas.microsoft.com/office/drawing/2014/main" id="{3173FF56-BD9B-654B-92B6-4B36C86F420A}"/>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19">
              <a:extLst>
                <a:ext uri="{FF2B5EF4-FFF2-40B4-BE49-F238E27FC236}">
                  <a16:creationId xmlns:a16="http://schemas.microsoft.com/office/drawing/2014/main" id="{84202EA3-2833-F04E-AA3C-8BB8999BFBC1}"/>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20">
              <a:extLst>
                <a:ext uri="{FF2B5EF4-FFF2-40B4-BE49-F238E27FC236}">
                  <a16:creationId xmlns:a16="http://schemas.microsoft.com/office/drawing/2014/main" id="{B5EE22BF-1DD2-B74E-9710-050E4C365A6C}"/>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Line 21">
              <a:extLst>
                <a:ext uri="{FF2B5EF4-FFF2-40B4-BE49-F238E27FC236}">
                  <a16:creationId xmlns:a16="http://schemas.microsoft.com/office/drawing/2014/main" id="{E3D5975A-D204-D047-91DC-FE8A65BBCCE9}"/>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5" name="Group 64">
              <a:extLst>
                <a:ext uri="{FF2B5EF4-FFF2-40B4-BE49-F238E27FC236}">
                  <a16:creationId xmlns:a16="http://schemas.microsoft.com/office/drawing/2014/main" id="{067C1EE2-2B96-F74C-A327-2DFC2DFC62BA}"/>
                </a:ext>
              </a:extLst>
            </p:cNvPr>
            <p:cNvGrpSpPr/>
            <p:nvPr/>
          </p:nvGrpSpPr>
          <p:grpSpPr>
            <a:xfrm>
              <a:off x="6113100" y="2788385"/>
              <a:ext cx="7264695" cy="1048460"/>
              <a:chOff x="6113100" y="2788385"/>
              <a:chExt cx="7264695" cy="1048460"/>
            </a:xfrm>
          </p:grpSpPr>
          <p:sp>
            <p:nvSpPr>
              <p:cNvPr id="67" name="Text Box 22">
                <a:extLst>
                  <a:ext uri="{FF2B5EF4-FFF2-40B4-BE49-F238E27FC236}">
                    <a16:creationId xmlns:a16="http://schemas.microsoft.com/office/drawing/2014/main" id="{2E8A978C-B58F-724E-97B2-2FB3E91F6385}"/>
                  </a:ext>
                </a:extLst>
              </p:cNvPr>
              <p:cNvSpPr txBox="1">
                <a:spLocks noChangeArrowheads="1"/>
              </p:cNvSpPr>
              <p:nvPr/>
            </p:nvSpPr>
            <p:spPr bwMode="auto">
              <a:xfrm>
                <a:off x="6113100" y="2788385"/>
                <a:ext cx="2293763" cy="5247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68" name="Text Box 49">
                <a:extLst>
                  <a:ext uri="{FF2B5EF4-FFF2-40B4-BE49-F238E27FC236}">
                    <a16:creationId xmlns:a16="http://schemas.microsoft.com/office/drawing/2014/main" id="{4311B6E6-847F-7C42-98B1-9875A91D17B3}"/>
                  </a:ext>
                </a:extLst>
              </p:cNvPr>
              <p:cNvSpPr txBox="1">
                <a:spLocks noChangeArrowheads="1"/>
              </p:cNvSpPr>
              <p:nvPr/>
            </p:nvSpPr>
            <p:spPr bwMode="auto">
              <a:xfrm>
                <a:off x="8724899" y="2847114"/>
                <a:ext cx="4652896" cy="989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69" name="Line 53">
                <a:extLst>
                  <a:ext uri="{FF2B5EF4-FFF2-40B4-BE49-F238E27FC236}">
                    <a16:creationId xmlns:a16="http://schemas.microsoft.com/office/drawing/2014/main" id="{1B19FC7E-F3A0-3F49-A0E5-0BD2B4FBCBD0}"/>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66" name="Line 10">
              <a:extLst>
                <a:ext uri="{FF2B5EF4-FFF2-40B4-BE49-F238E27FC236}">
                  <a16:creationId xmlns:a16="http://schemas.microsoft.com/office/drawing/2014/main" id="{C66942C1-B5F2-CD48-AEFD-79309840AF0C}"/>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0" name="Slide Number Placeholder 2">
            <a:extLst>
              <a:ext uri="{FF2B5EF4-FFF2-40B4-BE49-F238E27FC236}">
                <a16:creationId xmlns:a16="http://schemas.microsoft.com/office/drawing/2014/main" id="{3A4399FC-22AC-CD4F-9984-791C62C984F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94</a:t>
            </a:fld>
            <a:endParaRPr lang="en-US" dirty="0"/>
          </a:p>
        </p:txBody>
      </p:sp>
    </p:spTree>
    <p:extLst>
      <p:ext uri="{BB962C8B-B14F-4D97-AF65-F5344CB8AC3E}">
        <p14:creationId xmlns:p14="http://schemas.microsoft.com/office/powerpoint/2010/main" val="859008616"/>
      </p:ext>
    </p:extLst>
  </p:cSld>
  <p:clrMapOvr>
    <a:masterClrMapping/>
  </p:clrMapOvr>
  <p:transition spd="med">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grpSp>
        <p:nvGrpSpPr>
          <p:cNvPr id="10" name="Group 9">
            <a:extLst>
              <a:ext uri="{FF2B5EF4-FFF2-40B4-BE49-F238E27FC236}">
                <a16:creationId xmlns:a16="http://schemas.microsoft.com/office/drawing/2014/main" id="{9B4B0832-7295-6748-A6EB-5D9B0607F222}"/>
              </a:ext>
            </a:extLst>
          </p:cNvPr>
          <p:cNvGrpSpPr/>
          <p:nvPr/>
        </p:nvGrpSpPr>
        <p:grpSpPr>
          <a:xfrm>
            <a:off x="756989" y="3535828"/>
            <a:ext cx="4164772" cy="1950572"/>
            <a:chOff x="363537" y="4127499"/>
            <a:chExt cx="4164772" cy="1950572"/>
          </a:xfrm>
        </p:grpSpPr>
        <p:sp>
          <p:nvSpPr>
            <p:cNvPr id="179" name="Rectangle 110">
              <a:extLst>
                <a:ext uri="{FF2B5EF4-FFF2-40B4-BE49-F238E27FC236}">
                  <a16:creationId xmlns:a16="http://schemas.microsoft.com/office/drawing/2014/main" id="{71EEDA6C-9700-F540-8450-88D0CF387D8C}"/>
                </a:ext>
              </a:extLst>
            </p:cNvPr>
            <p:cNvSpPr>
              <a:spLocks noChangeArrowheads="1"/>
            </p:cNvSpPr>
            <p:nvPr/>
          </p:nvSpPr>
          <p:spPr bwMode="auto">
            <a:xfrm>
              <a:off x="363537" y="4397375"/>
              <a:ext cx="4134671" cy="1680696"/>
            </a:xfrm>
            <a:prstGeom prst="rect">
              <a:avLst/>
            </a:prstGeom>
            <a:solidFill>
              <a:srgbClr val="FFFFFF"/>
            </a:solidFill>
            <a:ln w="2857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0" name="Text Box 111">
              <a:extLst>
                <a:ext uri="{FF2B5EF4-FFF2-40B4-BE49-F238E27FC236}">
                  <a16:creationId xmlns:a16="http://schemas.microsoft.com/office/drawing/2014/main" id="{8C96D4BC-6609-824B-A9B9-24E2A66F66C2}"/>
                </a:ext>
              </a:extLst>
            </p:cNvPr>
            <p:cNvSpPr txBox="1">
              <a:spLocks noChangeArrowheads="1"/>
            </p:cNvSpPr>
            <p:nvPr/>
          </p:nvSpPr>
          <p:spPr bwMode="auto">
            <a:xfrm>
              <a:off x="455613" y="4549775"/>
              <a:ext cx="4072696"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controls sender, so sender won’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overflow receiver’s buffer by transmitting too much, too fast</a:t>
              </a:r>
              <a:endParaRPr kumimoji="0" lang="en-US" altLang="en-US" sz="105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81" name="Group 112">
              <a:extLst>
                <a:ext uri="{FF2B5EF4-FFF2-40B4-BE49-F238E27FC236}">
                  <a16:creationId xmlns:a16="http://schemas.microsoft.com/office/drawing/2014/main" id="{6B4EAE2E-56DA-864E-99A1-E535BFD3AF51}"/>
                </a:ext>
              </a:extLst>
            </p:cNvPr>
            <p:cNvGrpSpPr>
              <a:grpSpLocks/>
            </p:cNvGrpSpPr>
            <p:nvPr/>
          </p:nvGrpSpPr>
          <p:grpSpPr bwMode="auto">
            <a:xfrm>
              <a:off x="551438" y="4127499"/>
              <a:ext cx="2003542" cy="523875"/>
              <a:chOff x="3327" y="230"/>
              <a:chExt cx="1176" cy="330"/>
            </a:xfrm>
          </p:grpSpPr>
          <p:sp>
            <p:nvSpPr>
              <p:cNvPr id="183" name="Rectangle 113">
                <a:extLst>
                  <a:ext uri="{FF2B5EF4-FFF2-40B4-BE49-F238E27FC236}">
                    <a16:creationId xmlns:a16="http://schemas.microsoft.com/office/drawing/2014/main" id="{364B36BC-850A-C443-AFE1-8C4A92F8CA4E}"/>
                  </a:ext>
                </a:extLst>
              </p:cNvPr>
              <p:cNvSpPr>
                <a:spLocks noChangeArrowheads="1"/>
              </p:cNvSpPr>
              <p:nvPr/>
            </p:nvSpPr>
            <p:spPr bwMode="auto">
              <a:xfrm>
                <a:off x="3369" y="323"/>
                <a:ext cx="1134" cy="222"/>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4" name="Text Box 114">
                <a:extLst>
                  <a:ext uri="{FF2B5EF4-FFF2-40B4-BE49-F238E27FC236}">
                    <a16:creationId xmlns:a16="http://schemas.microsoft.com/office/drawing/2014/main" id="{4A67984A-D193-3248-9AD8-3DC1586083A2}"/>
                  </a:ext>
                </a:extLst>
              </p:cNvPr>
              <p:cNvSpPr txBox="1">
                <a:spLocks noChangeArrowheads="1"/>
              </p:cNvSpPr>
              <p:nvPr/>
            </p:nvSpPr>
            <p:spPr bwMode="auto">
              <a:xfrm>
                <a:off x="3327" y="230"/>
                <a:ext cx="1136" cy="3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flow control</a:t>
                </a:r>
              </a:p>
            </p:txBody>
          </p:sp>
        </p:grpSp>
      </p:gr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7630935" y="2806352"/>
            <a:ext cx="2092487" cy="2971623"/>
            <a:chOff x="7630935" y="2806352"/>
            <a:chExt cx="2092487"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7630935" y="3080408"/>
              <a:ext cx="1309687" cy="2697567"/>
              <a:chOff x="7074521" y="3577949"/>
              <a:chExt cx="1309687"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2" name="Slide Number Placeholder 2">
            <a:extLst>
              <a:ext uri="{FF2B5EF4-FFF2-40B4-BE49-F238E27FC236}">
                <a16:creationId xmlns:a16="http://schemas.microsoft.com/office/drawing/2014/main" id="{6AC88DD4-8D5E-1A4B-AF04-AF0A9B96E26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95</a:t>
            </a:fld>
            <a:endParaRPr lang="en-US" dirty="0"/>
          </a:p>
        </p:txBody>
      </p:sp>
    </p:spTree>
    <p:extLst>
      <p:ext uri="{BB962C8B-B14F-4D97-AF65-F5344CB8AC3E}">
        <p14:creationId xmlns:p14="http://schemas.microsoft.com/office/powerpoint/2010/main" val="3329041873"/>
      </p:ext>
    </p:extLst>
  </p:cSld>
  <p:clrMapOvr>
    <a:masterClrMapping/>
  </p:clrMapOvr>
  <p:transition spd="med">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81" name="Group 72">
            <a:extLst>
              <a:ext uri="{FF2B5EF4-FFF2-40B4-BE49-F238E27FC236}">
                <a16:creationId xmlns:a16="http://schemas.microsoft.com/office/drawing/2014/main" id="{BCF10484-C4F0-2146-A1F6-01CD23E18EAF}"/>
              </a:ext>
            </a:extLst>
          </p:cNvPr>
          <p:cNvGrpSpPr>
            <a:grpSpLocks/>
          </p:cNvGrpSpPr>
          <p:nvPr/>
        </p:nvGrpSpPr>
        <p:grpSpPr bwMode="auto">
          <a:xfrm>
            <a:off x="8147517" y="2351087"/>
            <a:ext cx="2578100" cy="2155825"/>
            <a:chOff x="512" y="1294"/>
            <a:chExt cx="1888" cy="1358"/>
          </a:xfrm>
        </p:grpSpPr>
        <p:grpSp>
          <p:nvGrpSpPr>
            <p:cNvPr id="82" name="Group 17">
              <a:extLst>
                <a:ext uri="{FF2B5EF4-FFF2-40B4-BE49-F238E27FC236}">
                  <a16:creationId xmlns:a16="http://schemas.microsoft.com/office/drawing/2014/main" id="{1B215862-92BC-FD44-8231-FAC4460EC932}"/>
                </a:ext>
              </a:extLst>
            </p:cNvPr>
            <p:cNvGrpSpPr>
              <a:grpSpLocks/>
            </p:cNvGrpSpPr>
            <p:nvPr/>
          </p:nvGrpSpPr>
          <p:grpSpPr bwMode="auto">
            <a:xfrm>
              <a:off x="1232" y="1410"/>
              <a:ext cx="336" cy="130"/>
              <a:chOff x="2003" y="1816"/>
              <a:chExt cx="336" cy="130"/>
            </a:xfrm>
          </p:grpSpPr>
          <p:sp>
            <p:nvSpPr>
              <p:cNvPr id="91" name="Rectangle 18">
                <a:extLst>
                  <a:ext uri="{FF2B5EF4-FFF2-40B4-BE49-F238E27FC236}">
                    <a16:creationId xmlns:a16="http://schemas.microsoft.com/office/drawing/2014/main" id="{9F916805-82BB-7244-99A5-5F0A5D165046}"/>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 name="Rectangle 19">
                <a:extLst>
                  <a:ext uri="{FF2B5EF4-FFF2-40B4-BE49-F238E27FC236}">
                    <a16:creationId xmlns:a16="http://schemas.microsoft.com/office/drawing/2014/main" id="{4DA550D0-215D-334C-AB2B-CF8748123D33}"/>
                  </a:ext>
                </a:extLst>
              </p:cNvPr>
              <p:cNvSpPr>
                <a:spLocks noChangeArrowheads="1"/>
              </p:cNvSpPr>
              <p:nvPr/>
            </p:nvSpPr>
            <p:spPr bwMode="auto">
              <a:xfrm>
                <a:off x="2105" y="1833"/>
                <a:ext cx="108"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 name="Rectangle 20">
                <a:extLst>
                  <a:ext uri="{FF2B5EF4-FFF2-40B4-BE49-F238E27FC236}">
                    <a16:creationId xmlns:a16="http://schemas.microsoft.com/office/drawing/2014/main" id="{B48A6578-4F82-8A4E-B684-CD32D31F82B1}"/>
                  </a:ext>
                </a:extLst>
              </p:cNvPr>
              <p:cNvSpPr>
                <a:spLocks noChangeArrowheads="1"/>
              </p:cNvSpPr>
              <p:nvPr/>
            </p:nvSpPr>
            <p:spPr bwMode="auto">
              <a:xfrm>
                <a:off x="2228" y="1891"/>
                <a:ext cx="28"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 name="Rectangle 21">
                <a:extLst>
                  <a:ext uri="{FF2B5EF4-FFF2-40B4-BE49-F238E27FC236}">
                    <a16:creationId xmlns:a16="http://schemas.microsoft.com/office/drawing/2014/main" id="{FE3C8549-958F-8C49-9BB2-21BE77A5A384}"/>
                  </a:ext>
                </a:extLst>
              </p:cNvPr>
              <p:cNvSpPr>
                <a:spLocks noChangeArrowheads="1"/>
              </p:cNvSpPr>
              <p:nvPr/>
            </p:nvSpPr>
            <p:spPr bwMode="auto">
              <a:xfrm>
                <a:off x="2056"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3" name="Rectangle 52">
              <a:extLst>
                <a:ext uri="{FF2B5EF4-FFF2-40B4-BE49-F238E27FC236}">
                  <a16:creationId xmlns:a16="http://schemas.microsoft.com/office/drawing/2014/main" id="{4EAEE0E4-1542-A044-B98C-0D8E8528492B}"/>
                </a:ext>
              </a:extLst>
            </p:cNvPr>
            <p:cNvSpPr>
              <a:spLocks noChangeArrowheads="1"/>
            </p:cNvSpPr>
            <p:nvPr/>
          </p:nvSpPr>
          <p:spPr bwMode="auto">
            <a:xfrm>
              <a:off x="526" y="1522"/>
              <a:ext cx="1871" cy="896"/>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53">
              <a:extLst>
                <a:ext uri="{FF2B5EF4-FFF2-40B4-BE49-F238E27FC236}">
                  <a16:creationId xmlns:a16="http://schemas.microsoft.com/office/drawing/2014/main" id="{1BF4AFA5-7079-8E48-98E5-F01131B6DC42}"/>
                </a:ext>
              </a:extLst>
            </p:cNvPr>
            <p:cNvSpPr>
              <a:spLocks noChangeShapeType="1"/>
            </p:cNvSpPr>
            <p:nvPr/>
          </p:nvSpPr>
          <p:spPr bwMode="auto">
            <a:xfrm>
              <a:off x="512" y="1863"/>
              <a:ext cx="188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AutoShape 54">
              <a:extLst>
                <a:ext uri="{FF2B5EF4-FFF2-40B4-BE49-F238E27FC236}">
                  <a16:creationId xmlns:a16="http://schemas.microsoft.com/office/drawing/2014/main" id="{01CE49A7-7FEA-2F41-B96C-9C13B374840D}"/>
                </a:ext>
              </a:extLst>
            </p:cNvPr>
            <p:cNvSpPr>
              <a:spLocks noChangeArrowheads="1"/>
            </p:cNvSpPr>
            <p:nvPr/>
          </p:nvSpPr>
          <p:spPr bwMode="auto">
            <a:xfrm>
              <a:off x="1310" y="129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6" name="Rectangle 55" descr="Dark upward diagonal">
              <a:extLst>
                <a:ext uri="{FF2B5EF4-FFF2-40B4-BE49-F238E27FC236}">
                  <a16:creationId xmlns:a16="http://schemas.microsoft.com/office/drawing/2014/main" id="{E7DBF90D-63AF-CA4B-B765-CCAF65A7F80D}"/>
                </a:ext>
              </a:extLst>
            </p:cNvPr>
            <p:cNvSpPr>
              <a:spLocks noChangeArrowheads="1"/>
            </p:cNvSpPr>
            <p:nvPr/>
          </p:nvSpPr>
          <p:spPr bwMode="auto">
            <a:xfrm>
              <a:off x="534" y="1856"/>
              <a:ext cx="1848" cy="555"/>
            </a:xfrm>
            <a:prstGeom prst="rect">
              <a:avLst/>
            </a:prstGeom>
            <a:solidFill>
              <a:schemeClr val="bg1">
                <a:lumMod val="9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AutoShape 56">
              <a:extLst>
                <a:ext uri="{FF2B5EF4-FFF2-40B4-BE49-F238E27FC236}">
                  <a16:creationId xmlns:a16="http://schemas.microsoft.com/office/drawing/2014/main" id="{E85EDD4B-2EB2-CF4B-A7E7-5DB87DD8E261}"/>
                </a:ext>
              </a:extLst>
            </p:cNvPr>
            <p:cNvSpPr>
              <a:spLocks noChangeArrowheads="1"/>
            </p:cNvSpPr>
            <p:nvPr/>
          </p:nvSpPr>
          <p:spPr bwMode="auto">
            <a:xfrm>
              <a:off x="1312" y="236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Text Box 57">
              <a:extLst>
                <a:ext uri="{FF2B5EF4-FFF2-40B4-BE49-F238E27FC236}">
                  <a16:creationId xmlns:a16="http://schemas.microsoft.com/office/drawing/2014/main" id="{18AF2730-2703-2A49-8B1B-CCB541608D5B}"/>
                </a:ext>
              </a:extLst>
            </p:cNvPr>
            <p:cNvSpPr txBox="1">
              <a:spLocks noChangeArrowheads="1"/>
            </p:cNvSpPr>
            <p:nvPr/>
          </p:nvSpPr>
          <p:spPr bwMode="auto">
            <a:xfrm>
              <a:off x="814" y="1568"/>
              <a:ext cx="1243"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Tahoma" charset="0"/>
                  <a:ea typeface="ＭＳ Ｐゴシック" charset="0"/>
                  <a:cs typeface="+mn-cs"/>
                </a:rPr>
                <a:t>buffered data</a:t>
              </a:r>
            </a:p>
          </p:txBody>
        </p:sp>
        <p:sp>
          <p:nvSpPr>
            <p:cNvPr id="89" name="Line 58">
              <a:extLst>
                <a:ext uri="{FF2B5EF4-FFF2-40B4-BE49-F238E27FC236}">
                  <a16:creationId xmlns:a16="http://schemas.microsoft.com/office/drawing/2014/main" id="{3E425F76-602D-884F-B462-CE3703890F46}"/>
                </a:ext>
              </a:extLst>
            </p:cNvPr>
            <p:cNvSpPr>
              <a:spLocks noChangeShapeType="1"/>
            </p:cNvSpPr>
            <p:nvPr/>
          </p:nvSpPr>
          <p:spPr bwMode="auto">
            <a:xfrm>
              <a:off x="522" y="1857"/>
              <a:ext cx="1878" cy="7"/>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 name="Text Box 59">
              <a:extLst>
                <a:ext uri="{FF2B5EF4-FFF2-40B4-BE49-F238E27FC236}">
                  <a16:creationId xmlns:a16="http://schemas.microsoft.com/office/drawing/2014/main" id="{FAA57939-600A-5644-BD7E-58580D1D7997}"/>
                </a:ext>
              </a:extLst>
            </p:cNvPr>
            <p:cNvSpPr txBox="1">
              <a:spLocks noChangeArrowheads="1"/>
            </p:cNvSpPr>
            <p:nvPr/>
          </p:nvSpPr>
          <p:spPr bwMode="auto">
            <a:xfrm>
              <a:off x="653" y="2020"/>
              <a:ext cx="1529"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free buffer space</a:t>
              </a:r>
            </a:p>
          </p:txBody>
        </p:sp>
      </p:grpSp>
      <p:sp>
        <p:nvSpPr>
          <p:cNvPr id="95" name="Text Box 62">
            <a:extLst>
              <a:ext uri="{FF2B5EF4-FFF2-40B4-BE49-F238E27FC236}">
                <a16:creationId xmlns:a16="http://schemas.microsoft.com/office/drawing/2014/main" id="{AEFCE47F-E93D-AF44-B3F4-73BB671A7DAA}"/>
              </a:ext>
            </a:extLst>
          </p:cNvPr>
          <p:cNvSpPr txBox="1">
            <a:spLocks noChangeArrowheads="1"/>
          </p:cNvSpPr>
          <p:nvPr/>
        </p:nvSpPr>
        <p:spPr bwMode="auto">
          <a:xfrm>
            <a:off x="7260104" y="3495674"/>
            <a:ext cx="673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rwnd</a:t>
            </a:r>
          </a:p>
        </p:txBody>
      </p:sp>
      <p:sp>
        <p:nvSpPr>
          <p:cNvPr id="96" name="Line 64">
            <a:extLst>
              <a:ext uri="{FF2B5EF4-FFF2-40B4-BE49-F238E27FC236}">
                <a16:creationId xmlns:a16="http://schemas.microsoft.com/office/drawing/2014/main" id="{16902A7E-A0A9-CA44-AA34-DA532E0008E8}"/>
              </a:ext>
            </a:extLst>
          </p:cNvPr>
          <p:cNvSpPr>
            <a:spLocks noChangeShapeType="1"/>
          </p:cNvSpPr>
          <p:nvPr/>
        </p:nvSpPr>
        <p:spPr bwMode="auto">
          <a:xfrm>
            <a:off x="7771279" y="3228974"/>
            <a:ext cx="0" cy="322263"/>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 name="Line 65">
            <a:extLst>
              <a:ext uri="{FF2B5EF4-FFF2-40B4-BE49-F238E27FC236}">
                <a16:creationId xmlns:a16="http://schemas.microsoft.com/office/drawing/2014/main" id="{D648F6B1-0A50-8C4D-A7D2-3CF747C8BABF}"/>
              </a:ext>
            </a:extLst>
          </p:cNvPr>
          <p:cNvSpPr>
            <a:spLocks noChangeShapeType="1"/>
          </p:cNvSpPr>
          <p:nvPr/>
        </p:nvSpPr>
        <p:spPr bwMode="auto">
          <a:xfrm flipV="1">
            <a:off x="7771279" y="3754437"/>
            <a:ext cx="0" cy="322262"/>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 name="Line 66">
            <a:extLst>
              <a:ext uri="{FF2B5EF4-FFF2-40B4-BE49-F238E27FC236}">
                <a16:creationId xmlns:a16="http://schemas.microsoft.com/office/drawing/2014/main" id="{6D1EA1AA-F1A0-E74F-8EB6-323F135BBE4A}"/>
              </a:ext>
            </a:extLst>
          </p:cNvPr>
          <p:cNvSpPr>
            <a:spLocks noChangeShapeType="1"/>
          </p:cNvSpPr>
          <p:nvPr/>
        </p:nvSpPr>
        <p:spPr bwMode="auto">
          <a:xfrm>
            <a:off x="7617292" y="4086224"/>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Line 67">
            <a:extLst>
              <a:ext uri="{FF2B5EF4-FFF2-40B4-BE49-F238E27FC236}">
                <a16:creationId xmlns:a16="http://schemas.microsoft.com/office/drawing/2014/main" id="{1C85352E-17C9-D549-A2BD-57A09913F048}"/>
              </a:ext>
            </a:extLst>
          </p:cNvPr>
          <p:cNvSpPr>
            <a:spLocks noChangeShapeType="1"/>
          </p:cNvSpPr>
          <p:nvPr/>
        </p:nvSpPr>
        <p:spPr bwMode="auto">
          <a:xfrm>
            <a:off x="7666504" y="3217862"/>
            <a:ext cx="1968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Line 68">
            <a:extLst>
              <a:ext uri="{FF2B5EF4-FFF2-40B4-BE49-F238E27FC236}">
                <a16:creationId xmlns:a16="http://schemas.microsoft.com/office/drawing/2014/main" id="{EBC9AE0D-2B04-2645-9476-0B3051DF9276}"/>
              </a:ext>
            </a:extLst>
          </p:cNvPr>
          <p:cNvSpPr>
            <a:spLocks noChangeShapeType="1"/>
          </p:cNvSpPr>
          <p:nvPr/>
        </p:nvSpPr>
        <p:spPr bwMode="auto">
          <a:xfrm>
            <a:off x="7639517" y="2692399"/>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1" name="Line 69">
            <a:extLst>
              <a:ext uri="{FF2B5EF4-FFF2-40B4-BE49-F238E27FC236}">
                <a16:creationId xmlns:a16="http://schemas.microsoft.com/office/drawing/2014/main" id="{C0332117-A4C3-844D-8A08-8B0B485AD2EA}"/>
              </a:ext>
            </a:extLst>
          </p:cNvPr>
          <p:cNvSpPr>
            <a:spLocks noChangeShapeType="1"/>
          </p:cNvSpPr>
          <p:nvPr/>
        </p:nvSpPr>
        <p:spPr bwMode="auto">
          <a:xfrm>
            <a:off x="8028454" y="2697162"/>
            <a:ext cx="0" cy="17780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2" name="Line 70">
            <a:extLst>
              <a:ext uri="{FF2B5EF4-FFF2-40B4-BE49-F238E27FC236}">
                <a16:creationId xmlns:a16="http://schemas.microsoft.com/office/drawing/2014/main" id="{838B5881-D7D0-554D-93A9-E8D16418B8D3}"/>
              </a:ext>
            </a:extLst>
          </p:cNvPr>
          <p:cNvSpPr>
            <a:spLocks noChangeShapeType="1"/>
          </p:cNvSpPr>
          <p:nvPr/>
        </p:nvSpPr>
        <p:spPr bwMode="auto">
          <a:xfrm flipH="1">
            <a:off x="8026867" y="3121024"/>
            <a:ext cx="0" cy="954088"/>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3" name="Text Box 71">
            <a:extLst>
              <a:ext uri="{FF2B5EF4-FFF2-40B4-BE49-F238E27FC236}">
                <a16:creationId xmlns:a16="http://schemas.microsoft.com/office/drawing/2014/main" id="{76399630-36A1-DE42-B526-233291123DB6}"/>
              </a:ext>
            </a:extLst>
          </p:cNvPr>
          <p:cNvSpPr txBox="1">
            <a:spLocks noChangeArrowheads="1"/>
          </p:cNvSpPr>
          <p:nvPr/>
        </p:nvSpPr>
        <p:spPr bwMode="auto">
          <a:xfrm>
            <a:off x="6874342" y="2857499"/>
            <a:ext cx="1284287"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RcvBuffer</a:t>
            </a:r>
          </a:p>
        </p:txBody>
      </p:sp>
      <p:sp>
        <p:nvSpPr>
          <p:cNvPr id="104" name="Text Box 73">
            <a:extLst>
              <a:ext uri="{FF2B5EF4-FFF2-40B4-BE49-F238E27FC236}">
                <a16:creationId xmlns:a16="http://schemas.microsoft.com/office/drawing/2014/main" id="{B6E3B689-E8B2-BF4B-86DF-927AF5D4F690}"/>
              </a:ext>
            </a:extLst>
          </p:cNvPr>
          <p:cNvSpPr txBox="1">
            <a:spLocks noChangeArrowheads="1"/>
          </p:cNvSpPr>
          <p:nvPr/>
        </p:nvSpPr>
        <p:spPr bwMode="auto">
          <a:xfrm>
            <a:off x="8152610" y="4486274"/>
            <a:ext cx="2525050"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segment payloads</a:t>
            </a:r>
          </a:p>
        </p:txBody>
      </p:sp>
      <p:sp>
        <p:nvSpPr>
          <p:cNvPr id="105" name="Text Box 74">
            <a:extLst>
              <a:ext uri="{FF2B5EF4-FFF2-40B4-BE49-F238E27FC236}">
                <a16:creationId xmlns:a16="http://schemas.microsoft.com/office/drawing/2014/main" id="{91F2C3EF-EE52-4542-BF6E-028621EA7670}"/>
              </a:ext>
            </a:extLst>
          </p:cNvPr>
          <p:cNvSpPr txBox="1">
            <a:spLocks noChangeArrowheads="1"/>
          </p:cNvSpPr>
          <p:nvPr/>
        </p:nvSpPr>
        <p:spPr bwMode="auto">
          <a:xfrm>
            <a:off x="8203635" y="1985962"/>
            <a:ext cx="2478564"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to application process</a:t>
            </a:r>
          </a:p>
        </p:txBody>
      </p:sp>
      <p:sp>
        <p:nvSpPr>
          <p:cNvPr id="106" name="Text Box 76">
            <a:extLst>
              <a:ext uri="{FF2B5EF4-FFF2-40B4-BE49-F238E27FC236}">
                <a16:creationId xmlns:a16="http://schemas.microsoft.com/office/drawing/2014/main" id="{0CF681A2-AC47-5344-AE94-24FC5FD82425}"/>
              </a:ext>
            </a:extLst>
          </p:cNvPr>
          <p:cNvSpPr txBox="1">
            <a:spLocks noChangeArrowheads="1"/>
          </p:cNvSpPr>
          <p:nvPr/>
        </p:nvSpPr>
        <p:spPr bwMode="auto">
          <a:xfrm>
            <a:off x="7554658" y="5138737"/>
            <a:ext cx="3563796"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receiver-side buffering</a:t>
            </a:r>
          </a:p>
        </p:txBody>
      </p:sp>
      <p:sp>
        <p:nvSpPr>
          <p:cNvPr id="30" name="Slide Number Placeholder 2">
            <a:extLst>
              <a:ext uri="{FF2B5EF4-FFF2-40B4-BE49-F238E27FC236}">
                <a16:creationId xmlns:a16="http://schemas.microsoft.com/office/drawing/2014/main" id="{FD800B74-F67D-AF4D-AABB-EE14B6FEBDC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96</a:t>
            </a:fld>
            <a:endParaRPr lang="en-US" dirty="0"/>
          </a:p>
        </p:txBody>
      </p:sp>
    </p:spTree>
    <p:extLst>
      <p:ext uri="{BB962C8B-B14F-4D97-AF65-F5344CB8AC3E}">
        <p14:creationId xmlns:p14="http://schemas.microsoft.com/office/powerpoint/2010/main" val="4217487287"/>
      </p:ext>
    </p:extLst>
  </p:cSld>
  <p:clrMapOvr>
    <a:masterClrMapping/>
  </p:clrMapOvr>
  <p:transition spd="med">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4" name="Group 3">
            <a:extLst>
              <a:ext uri="{FF2B5EF4-FFF2-40B4-BE49-F238E27FC236}">
                <a16:creationId xmlns:a16="http://schemas.microsoft.com/office/drawing/2014/main" id="{65ED315A-00AA-7C4A-8164-7D6F6F0CAA0E}"/>
              </a:ext>
            </a:extLst>
          </p:cNvPr>
          <p:cNvGrpSpPr/>
          <p:nvPr/>
        </p:nvGrpSpPr>
        <p:grpSpPr>
          <a:xfrm>
            <a:off x="7363745" y="1068614"/>
            <a:ext cx="4349284" cy="5165818"/>
            <a:chOff x="7334716" y="821871"/>
            <a:chExt cx="4349284" cy="5165818"/>
          </a:xfrm>
        </p:grpSpPr>
        <p:sp>
          <p:nvSpPr>
            <p:cNvPr id="43" name="Text Box 49">
              <a:extLst>
                <a:ext uri="{FF2B5EF4-FFF2-40B4-BE49-F238E27FC236}">
                  <a16:creationId xmlns:a16="http://schemas.microsoft.com/office/drawing/2014/main" id="{4942189D-75C7-5146-A769-620DCCD5AD2C}"/>
                </a:ext>
              </a:extLst>
            </p:cNvPr>
            <p:cNvSpPr txBox="1">
              <a:spLocks noChangeArrowheads="1"/>
            </p:cNvSpPr>
            <p:nvPr/>
          </p:nvSpPr>
          <p:spPr bwMode="auto">
            <a:xfrm>
              <a:off x="7334716" y="821871"/>
              <a:ext cx="4349284"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3" name="Group 2">
              <a:extLst>
                <a:ext uri="{FF2B5EF4-FFF2-40B4-BE49-F238E27FC236}">
                  <a16:creationId xmlns:a16="http://schemas.microsoft.com/office/drawing/2014/main" id="{013C6F91-8B0A-654D-A104-22DAAE940A5C}"/>
                </a:ext>
              </a:extLst>
            </p:cNvPr>
            <p:cNvGrpSpPr/>
            <p:nvPr/>
          </p:nvGrpSpPr>
          <p:grpSpPr>
            <a:xfrm>
              <a:off x="7490842" y="1445945"/>
              <a:ext cx="3173211" cy="4078555"/>
              <a:chOff x="7157014" y="1873079"/>
              <a:chExt cx="2251592" cy="2800562"/>
            </a:xfrm>
          </p:grpSpPr>
          <p:sp>
            <p:nvSpPr>
              <p:cNvPr id="31" name="Rectangle 4">
                <a:extLst>
                  <a:ext uri="{FF2B5EF4-FFF2-40B4-BE49-F238E27FC236}">
                    <a16:creationId xmlns:a16="http://schemas.microsoft.com/office/drawing/2014/main" id="{F26D3C4D-BBC1-F742-A1E0-D6E34A9B3149}"/>
                  </a:ext>
                </a:extLst>
              </p:cNvPr>
              <p:cNvSpPr>
                <a:spLocks noChangeArrowheads="1"/>
              </p:cNvSpPr>
              <p:nvPr/>
            </p:nvSpPr>
            <p:spPr bwMode="auto">
              <a:xfrm>
                <a:off x="7206558" y="1873079"/>
                <a:ext cx="2202048" cy="2745454"/>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 name="Rectangle 5">
                <a:extLst>
                  <a:ext uri="{FF2B5EF4-FFF2-40B4-BE49-F238E27FC236}">
                    <a16:creationId xmlns:a16="http://schemas.microsoft.com/office/drawing/2014/main" id="{EDEADB29-BFA2-B047-B027-A9139A42EC40}"/>
                  </a:ext>
                </a:extLst>
              </p:cNvPr>
              <p:cNvSpPr>
                <a:spLocks noChangeArrowheads="1"/>
              </p:cNvSpPr>
              <p:nvPr/>
            </p:nvSpPr>
            <p:spPr bwMode="auto">
              <a:xfrm>
                <a:off x="7158783" y="1939027"/>
                <a:ext cx="2202048" cy="2734614"/>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33" name="Line 8">
                <a:extLst>
                  <a:ext uri="{FF2B5EF4-FFF2-40B4-BE49-F238E27FC236}">
                    <a16:creationId xmlns:a16="http://schemas.microsoft.com/office/drawing/2014/main" id="{D6DDC5BF-A1E6-C24B-9CE3-F65B498DEB30}"/>
                  </a:ext>
                </a:extLst>
              </p:cNvPr>
              <p:cNvSpPr>
                <a:spLocks noChangeShapeType="1"/>
              </p:cNvSpPr>
              <p:nvPr/>
            </p:nvSpPr>
            <p:spPr bwMode="auto">
              <a:xfrm>
                <a:off x="7160553" y="2152232"/>
                <a:ext cx="2199395" cy="2711"/>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9">
                <a:extLst>
                  <a:ext uri="{FF2B5EF4-FFF2-40B4-BE49-F238E27FC236}">
                    <a16:creationId xmlns:a16="http://schemas.microsoft.com/office/drawing/2014/main" id="{D073AA58-CCB9-1143-BD54-AECB66E97A27}"/>
                  </a:ext>
                </a:extLst>
              </p:cNvPr>
              <p:cNvSpPr>
                <a:spLocks noChangeShapeType="1"/>
              </p:cNvSpPr>
              <p:nvPr/>
            </p:nvSpPr>
            <p:spPr bwMode="auto">
              <a:xfrm flipV="1">
                <a:off x="7157014" y="236814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6">
                <a:extLst>
                  <a:ext uri="{FF2B5EF4-FFF2-40B4-BE49-F238E27FC236}">
                    <a16:creationId xmlns:a16="http://schemas.microsoft.com/office/drawing/2014/main" id="{3BCF6F65-DFAE-C544-BAEE-68B6416C49EB}"/>
                  </a:ext>
                </a:extLst>
              </p:cNvPr>
              <p:cNvSpPr>
                <a:spLocks noChangeShapeType="1"/>
              </p:cNvSpPr>
              <p:nvPr/>
            </p:nvSpPr>
            <p:spPr bwMode="auto">
              <a:xfrm flipV="1">
                <a:off x="7162322" y="2584964"/>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 name="Line 18">
                <a:extLst>
                  <a:ext uri="{FF2B5EF4-FFF2-40B4-BE49-F238E27FC236}">
                    <a16:creationId xmlns:a16="http://schemas.microsoft.com/office/drawing/2014/main" id="{73D40423-B9BC-B445-A204-77B62C8A65F0}"/>
                  </a:ext>
                </a:extLst>
              </p:cNvPr>
              <p:cNvSpPr>
                <a:spLocks noChangeShapeType="1"/>
              </p:cNvSpPr>
              <p:nvPr/>
            </p:nvSpPr>
            <p:spPr bwMode="auto">
              <a:xfrm flipV="1">
                <a:off x="7159668" y="2809912"/>
                <a:ext cx="2202049"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9">
                <a:extLst>
                  <a:ext uri="{FF2B5EF4-FFF2-40B4-BE49-F238E27FC236}">
                    <a16:creationId xmlns:a16="http://schemas.microsoft.com/office/drawing/2014/main" id="{9E50A3C5-1DEF-C346-9F9A-A93A3289A502}"/>
                  </a:ext>
                </a:extLst>
              </p:cNvPr>
              <p:cNvSpPr>
                <a:spLocks noChangeShapeType="1"/>
              </p:cNvSpPr>
              <p:nvPr/>
            </p:nvSpPr>
            <p:spPr bwMode="auto">
              <a:xfrm flipV="1">
                <a:off x="7157014" y="3032150"/>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Line 20">
                <a:extLst>
                  <a:ext uri="{FF2B5EF4-FFF2-40B4-BE49-F238E27FC236}">
                    <a16:creationId xmlns:a16="http://schemas.microsoft.com/office/drawing/2014/main" id="{548B775C-D85F-5847-B406-FA9F2CBD5940}"/>
                  </a:ext>
                </a:extLst>
              </p:cNvPr>
              <p:cNvSpPr>
                <a:spLocks noChangeShapeType="1"/>
              </p:cNvSpPr>
              <p:nvPr/>
            </p:nvSpPr>
            <p:spPr bwMode="auto">
              <a:xfrm flipV="1">
                <a:off x="7157014" y="335195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Line 21">
                <a:extLst>
                  <a:ext uri="{FF2B5EF4-FFF2-40B4-BE49-F238E27FC236}">
                    <a16:creationId xmlns:a16="http://schemas.microsoft.com/office/drawing/2014/main" id="{5295938A-7AD9-3A43-B065-16AE7DE46620}"/>
                  </a:ext>
                </a:extLst>
              </p:cNvPr>
              <p:cNvSpPr>
                <a:spLocks noChangeShapeType="1"/>
              </p:cNvSpPr>
              <p:nvPr/>
            </p:nvSpPr>
            <p:spPr bwMode="auto">
              <a:xfrm flipH="1" flipV="1">
                <a:off x="8249633" y="2586771"/>
                <a:ext cx="2654" cy="442669"/>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2">
                <a:extLst>
                  <a:ext uri="{FF2B5EF4-FFF2-40B4-BE49-F238E27FC236}">
                    <a16:creationId xmlns:a16="http://schemas.microsoft.com/office/drawing/2014/main" id="{DBAB1210-0C8C-574D-9755-E0E40D1D8E2B}"/>
                  </a:ext>
                </a:extLst>
              </p:cNvPr>
              <p:cNvSpPr txBox="1">
                <a:spLocks noChangeArrowheads="1"/>
              </p:cNvSpPr>
              <p:nvPr/>
            </p:nvSpPr>
            <p:spPr bwMode="auto">
              <a:xfrm>
                <a:off x="8220544" y="2572087"/>
                <a:ext cx="1124010" cy="23247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41" name="Line 10">
                <a:extLst>
                  <a:ext uri="{FF2B5EF4-FFF2-40B4-BE49-F238E27FC236}">
                    <a16:creationId xmlns:a16="http://schemas.microsoft.com/office/drawing/2014/main" id="{A5EAF221-945B-9044-8647-B161BDC6D143}"/>
                  </a:ext>
                </a:extLst>
              </p:cNvPr>
              <p:cNvSpPr>
                <a:spLocks noChangeShapeType="1"/>
              </p:cNvSpPr>
              <p:nvPr/>
            </p:nvSpPr>
            <p:spPr bwMode="auto">
              <a:xfrm flipH="1" flipV="1">
                <a:off x="8241671" y="1940977"/>
                <a:ext cx="981" cy="20781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4" name="Line 53">
              <a:extLst>
                <a:ext uri="{FF2B5EF4-FFF2-40B4-BE49-F238E27FC236}">
                  <a16:creationId xmlns:a16="http://schemas.microsoft.com/office/drawing/2014/main" id="{1BBBD060-CF26-F24A-BA7E-49EE7DADEE01}"/>
                </a:ext>
              </a:extLst>
            </p:cNvPr>
            <p:cNvSpPr>
              <a:spLocks noChangeShapeType="1"/>
            </p:cNvSpPr>
            <p:nvPr/>
          </p:nvSpPr>
          <p:spPr bwMode="auto">
            <a:xfrm flipH="1" flipV="1">
              <a:off x="7968285" y="1150408"/>
              <a:ext cx="1233771" cy="1404106"/>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6" name="Text Box 49">
              <a:extLst>
                <a:ext uri="{FF2B5EF4-FFF2-40B4-BE49-F238E27FC236}">
                  <a16:creationId xmlns:a16="http://schemas.microsoft.com/office/drawing/2014/main" id="{FBFCD652-9EB9-FE4F-BB9F-A9277C4DE74F}"/>
                </a:ext>
              </a:extLst>
            </p:cNvPr>
            <p:cNvSpPr txBox="1">
              <a:spLocks noChangeArrowheads="1"/>
            </p:cNvSpPr>
            <p:nvPr/>
          </p:nvSpPr>
          <p:spPr bwMode="auto">
            <a:xfrm>
              <a:off x="8125744" y="5646057"/>
              <a:ext cx="2310027"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segment format</a:t>
              </a:r>
            </a:p>
          </p:txBody>
        </p:sp>
      </p:grpSp>
      <p:sp>
        <p:nvSpPr>
          <p:cNvPr id="20" name="Slide Number Placeholder 2">
            <a:extLst>
              <a:ext uri="{FF2B5EF4-FFF2-40B4-BE49-F238E27FC236}">
                <a16:creationId xmlns:a16="http://schemas.microsoft.com/office/drawing/2014/main" id="{73A53F5E-537D-1E40-85EE-92D8692A70E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97</a:t>
            </a:fld>
            <a:endParaRPr lang="en-US" dirty="0"/>
          </a:p>
        </p:txBody>
      </p:sp>
    </p:spTree>
    <p:extLst>
      <p:ext uri="{BB962C8B-B14F-4D97-AF65-F5344CB8AC3E}">
        <p14:creationId xmlns:p14="http://schemas.microsoft.com/office/powerpoint/2010/main" val="3774413299"/>
      </p:ext>
    </p:extLst>
  </p:cSld>
  <p:clrMapOvr>
    <a:masterClrMapping/>
  </p:clrMapOvr>
  <p:transition spd="med">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connection management</a:t>
            </a:r>
            <a:endParaRPr lang="en-US" sz="4400" b="0" dirty="0"/>
          </a:p>
        </p:txBody>
      </p:sp>
      <p:sp>
        <p:nvSpPr>
          <p:cNvPr id="31" name="Rectangle 5">
            <a:extLst>
              <a:ext uri="{FF2B5EF4-FFF2-40B4-BE49-F238E27FC236}">
                <a16:creationId xmlns:a16="http://schemas.microsoft.com/office/drawing/2014/main" id="{9C578410-CCAC-A940-BEC5-74269A538606}"/>
              </a:ext>
            </a:extLst>
          </p:cNvPr>
          <p:cNvSpPr txBox="1">
            <a:spLocks noChangeArrowheads="1"/>
          </p:cNvSpPr>
          <p:nvPr/>
        </p:nvSpPr>
        <p:spPr>
          <a:xfrm>
            <a:off x="785243" y="1329399"/>
            <a:ext cx="11329310" cy="21875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before exchanging data, sender/receiver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handshake”:</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to establish connection (each knowing the other willing to establish connection)</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on connection parameters (e.g., starting seq #s)</a:t>
            </a:r>
          </a:p>
        </p:txBody>
      </p:sp>
      <p:sp>
        <p:nvSpPr>
          <p:cNvPr id="129" name="Rectangle 62">
            <a:extLst>
              <a:ext uri="{FF2B5EF4-FFF2-40B4-BE49-F238E27FC236}">
                <a16:creationId xmlns:a16="http://schemas.microsoft.com/office/drawing/2014/main" id="{C5E2ED2D-96E6-7640-B8B9-2E97B87686AF}"/>
              </a:ext>
            </a:extLst>
          </p:cNvPr>
          <p:cNvSpPr>
            <a:spLocks noChangeArrowheads="1"/>
          </p:cNvSpPr>
          <p:nvPr/>
        </p:nvSpPr>
        <p:spPr bwMode="auto">
          <a:xfrm>
            <a:off x="3138677" y="293529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45">
            <a:extLst>
              <a:ext uri="{FF2B5EF4-FFF2-40B4-BE49-F238E27FC236}">
                <a16:creationId xmlns:a16="http://schemas.microsoft.com/office/drawing/2014/main" id="{E1C433CA-144F-FE40-9939-574216DE0F50}"/>
              </a:ext>
            </a:extLst>
          </p:cNvPr>
          <p:cNvSpPr>
            <a:spLocks noChangeArrowheads="1"/>
          </p:cNvSpPr>
          <p:nvPr/>
        </p:nvSpPr>
        <p:spPr bwMode="auto">
          <a:xfrm>
            <a:off x="3098989" y="298926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5">
            <a:extLst>
              <a:ext uri="{FF2B5EF4-FFF2-40B4-BE49-F238E27FC236}">
                <a16:creationId xmlns:a16="http://schemas.microsoft.com/office/drawing/2014/main" id="{B5AF7973-E361-6A42-9B3B-A8AD0E9C7140}"/>
              </a:ext>
            </a:extLst>
          </p:cNvPr>
          <p:cNvSpPr>
            <a:spLocks noChangeShapeType="1"/>
          </p:cNvSpPr>
          <p:nvPr/>
        </p:nvSpPr>
        <p:spPr bwMode="auto">
          <a:xfrm>
            <a:off x="3098989" y="343059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Text Box 6">
            <a:extLst>
              <a:ext uri="{FF2B5EF4-FFF2-40B4-BE49-F238E27FC236}">
                <a16:creationId xmlns:a16="http://schemas.microsoft.com/office/drawing/2014/main" id="{F4060720-F3C5-A543-A168-90183A3F78EB}"/>
              </a:ext>
            </a:extLst>
          </p:cNvPr>
          <p:cNvSpPr txBox="1">
            <a:spLocks noChangeArrowheads="1"/>
          </p:cNvSpPr>
          <p:nvPr/>
        </p:nvSpPr>
        <p:spPr bwMode="auto">
          <a:xfrm>
            <a:off x="3113277" y="354330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33" name="Group 46">
            <a:extLst>
              <a:ext uri="{FF2B5EF4-FFF2-40B4-BE49-F238E27FC236}">
                <a16:creationId xmlns:a16="http://schemas.microsoft.com/office/drawing/2014/main" id="{B33AB7A5-CCC5-254C-8A3A-759B759D5041}"/>
              </a:ext>
            </a:extLst>
          </p:cNvPr>
          <p:cNvGrpSpPr>
            <a:grpSpLocks/>
          </p:cNvGrpSpPr>
          <p:nvPr/>
        </p:nvGrpSpPr>
        <p:grpSpPr bwMode="auto">
          <a:xfrm>
            <a:off x="3979492" y="3344865"/>
            <a:ext cx="438150" cy="206375"/>
            <a:chOff x="344" y="1846"/>
            <a:chExt cx="336" cy="130"/>
          </a:xfrm>
        </p:grpSpPr>
        <p:sp>
          <p:nvSpPr>
            <p:cNvPr id="134" name="Rectangle 47">
              <a:extLst>
                <a:ext uri="{FF2B5EF4-FFF2-40B4-BE49-F238E27FC236}">
                  <a16:creationId xmlns:a16="http://schemas.microsoft.com/office/drawing/2014/main" id="{6C823A22-D6EB-C649-B7E4-0B164EE814C3}"/>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5" name="Rectangle 48">
              <a:extLst>
                <a:ext uri="{FF2B5EF4-FFF2-40B4-BE49-F238E27FC236}">
                  <a16:creationId xmlns:a16="http://schemas.microsoft.com/office/drawing/2014/main" id="{A8BB07C4-6AD0-A344-8975-A5BF33372416}"/>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Rectangle 49">
              <a:extLst>
                <a:ext uri="{FF2B5EF4-FFF2-40B4-BE49-F238E27FC236}">
                  <a16:creationId xmlns:a16="http://schemas.microsoft.com/office/drawing/2014/main" id="{2CA09AF3-81EA-B643-82AA-454FD210EE48}"/>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50">
              <a:extLst>
                <a:ext uri="{FF2B5EF4-FFF2-40B4-BE49-F238E27FC236}">
                  <a16:creationId xmlns:a16="http://schemas.microsoft.com/office/drawing/2014/main" id="{467634F2-41DA-0748-9C1A-D08864A76A2F}"/>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8" name="Text Box 54">
            <a:extLst>
              <a:ext uri="{FF2B5EF4-FFF2-40B4-BE49-F238E27FC236}">
                <a16:creationId xmlns:a16="http://schemas.microsoft.com/office/drawing/2014/main" id="{A9AEB3C4-6978-5E48-B717-A659B5C3B9DD}"/>
              </a:ext>
            </a:extLst>
          </p:cNvPr>
          <p:cNvSpPr txBox="1">
            <a:spLocks noChangeArrowheads="1"/>
          </p:cNvSpPr>
          <p:nvPr/>
        </p:nvSpPr>
        <p:spPr bwMode="auto">
          <a:xfrm>
            <a:off x="3617081" y="3006443"/>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39" name="Line 56">
            <a:extLst>
              <a:ext uri="{FF2B5EF4-FFF2-40B4-BE49-F238E27FC236}">
                <a16:creationId xmlns:a16="http://schemas.microsoft.com/office/drawing/2014/main" id="{D326D2D6-0DA1-914C-9073-3ECFE526F8CC}"/>
              </a:ext>
            </a:extLst>
          </p:cNvPr>
          <p:cNvSpPr>
            <a:spLocks noChangeShapeType="1"/>
          </p:cNvSpPr>
          <p:nvPr/>
        </p:nvSpPr>
        <p:spPr bwMode="auto">
          <a:xfrm>
            <a:off x="3105339" y="492601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57">
            <a:extLst>
              <a:ext uri="{FF2B5EF4-FFF2-40B4-BE49-F238E27FC236}">
                <a16:creationId xmlns:a16="http://schemas.microsoft.com/office/drawing/2014/main" id="{E4C0EAD6-0908-3C42-9A10-A6AAF94515B4}"/>
              </a:ext>
            </a:extLst>
          </p:cNvPr>
          <p:cNvSpPr txBox="1">
            <a:spLocks noChangeArrowheads="1"/>
          </p:cNvSpPr>
          <p:nvPr/>
        </p:nvSpPr>
        <p:spPr bwMode="auto">
          <a:xfrm>
            <a:off x="3623658" y="5021176"/>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41" name="Rectangle 58">
            <a:extLst>
              <a:ext uri="{FF2B5EF4-FFF2-40B4-BE49-F238E27FC236}">
                <a16:creationId xmlns:a16="http://schemas.microsoft.com/office/drawing/2014/main" id="{1CB6C439-3E38-7043-B2E4-E0EA4F390BE5}"/>
              </a:ext>
            </a:extLst>
          </p:cNvPr>
          <p:cNvSpPr>
            <a:spLocks noChangeArrowheads="1"/>
          </p:cNvSpPr>
          <p:nvPr/>
        </p:nvSpPr>
        <p:spPr bwMode="auto">
          <a:xfrm>
            <a:off x="3070414" y="534829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Line 59">
            <a:extLst>
              <a:ext uri="{FF2B5EF4-FFF2-40B4-BE49-F238E27FC236}">
                <a16:creationId xmlns:a16="http://schemas.microsoft.com/office/drawing/2014/main" id="{D8BBE84F-BCD3-BB4A-9FD3-757AFB3C13AA}"/>
              </a:ext>
            </a:extLst>
          </p:cNvPr>
          <p:cNvSpPr>
            <a:spLocks noChangeShapeType="1"/>
          </p:cNvSpPr>
          <p:nvPr/>
        </p:nvSpPr>
        <p:spPr bwMode="auto">
          <a:xfrm>
            <a:off x="3098989" y="533717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Line 60">
            <a:extLst>
              <a:ext uri="{FF2B5EF4-FFF2-40B4-BE49-F238E27FC236}">
                <a16:creationId xmlns:a16="http://schemas.microsoft.com/office/drawing/2014/main" id="{F862C10B-983A-F94D-A269-24CE747FC5AA}"/>
              </a:ext>
            </a:extLst>
          </p:cNvPr>
          <p:cNvSpPr>
            <a:spLocks noChangeShapeType="1"/>
          </p:cNvSpPr>
          <p:nvPr/>
        </p:nvSpPr>
        <p:spPr bwMode="auto">
          <a:xfrm>
            <a:off x="5362764" y="530860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Freeform 8">
            <a:extLst>
              <a:ext uri="{FF2B5EF4-FFF2-40B4-BE49-F238E27FC236}">
                <a16:creationId xmlns:a16="http://schemas.microsoft.com/office/drawing/2014/main" id="{DF364C08-2C0C-EE4E-8664-EDA4833FE296}"/>
              </a:ext>
            </a:extLst>
          </p:cNvPr>
          <p:cNvSpPr>
            <a:spLocks/>
          </p:cNvSpPr>
          <p:nvPr/>
        </p:nvSpPr>
        <p:spPr bwMode="auto">
          <a:xfrm flipH="1">
            <a:off x="2625914" y="2992440"/>
            <a:ext cx="468313"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63">
            <a:extLst>
              <a:ext uri="{FF2B5EF4-FFF2-40B4-BE49-F238E27FC236}">
                <a16:creationId xmlns:a16="http://schemas.microsoft.com/office/drawing/2014/main" id="{0F4E1AF7-DE3A-2541-818F-C54CEC430AE0}"/>
              </a:ext>
            </a:extLst>
          </p:cNvPr>
          <p:cNvSpPr>
            <a:spLocks noChangeArrowheads="1"/>
          </p:cNvSpPr>
          <p:nvPr/>
        </p:nvSpPr>
        <p:spPr bwMode="auto">
          <a:xfrm>
            <a:off x="7440802" y="294164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Rectangle 64">
            <a:extLst>
              <a:ext uri="{FF2B5EF4-FFF2-40B4-BE49-F238E27FC236}">
                <a16:creationId xmlns:a16="http://schemas.microsoft.com/office/drawing/2014/main" id="{5B961E58-331E-B748-A80F-3B7778F1C486}"/>
              </a:ext>
            </a:extLst>
          </p:cNvPr>
          <p:cNvSpPr>
            <a:spLocks noChangeArrowheads="1"/>
          </p:cNvSpPr>
          <p:nvPr/>
        </p:nvSpPr>
        <p:spPr bwMode="auto">
          <a:xfrm>
            <a:off x="7401114" y="299561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Line 65">
            <a:extLst>
              <a:ext uri="{FF2B5EF4-FFF2-40B4-BE49-F238E27FC236}">
                <a16:creationId xmlns:a16="http://schemas.microsoft.com/office/drawing/2014/main" id="{83696C28-A57C-AC46-B97E-048E3D615664}"/>
              </a:ext>
            </a:extLst>
          </p:cNvPr>
          <p:cNvSpPr>
            <a:spLocks noChangeShapeType="1"/>
          </p:cNvSpPr>
          <p:nvPr/>
        </p:nvSpPr>
        <p:spPr bwMode="auto">
          <a:xfrm>
            <a:off x="7401114" y="343694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Text Box 66">
            <a:extLst>
              <a:ext uri="{FF2B5EF4-FFF2-40B4-BE49-F238E27FC236}">
                <a16:creationId xmlns:a16="http://schemas.microsoft.com/office/drawing/2014/main" id="{3C17C23B-2BF5-5B4E-BB33-288C1922406B}"/>
              </a:ext>
            </a:extLst>
          </p:cNvPr>
          <p:cNvSpPr txBox="1">
            <a:spLocks noChangeArrowheads="1"/>
          </p:cNvSpPr>
          <p:nvPr/>
        </p:nvSpPr>
        <p:spPr bwMode="auto">
          <a:xfrm>
            <a:off x="7415402" y="354965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49" name="Group 67">
            <a:extLst>
              <a:ext uri="{FF2B5EF4-FFF2-40B4-BE49-F238E27FC236}">
                <a16:creationId xmlns:a16="http://schemas.microsoft.com/office/drawing/2014/main" id="{A3675259-9C7A-1740-AEED-A90AD2D0AE87}"/>
              </a:ext>
            </a:extLst>
          </p:cNvPr>
          <p:cNvGrpSpPr>
            <a:grpSpLocks/>
          </p:cNvGrpSpPr>
          <p:nvPr/>
        </p:nvGrpSpPr>
        <p:grpSpPr bwMode="auto">
          <a:xfrm>
            <a:off x="8308511" y="3351215"/>
            <a:ext cx="438150" cy="206375"/>
            <a:chOff x="344" y="1846"/>
            <a:chExt cx="336" cy="130"/>
          </a:xfrm>
        </p:grpSpPr>
        <p:sp>
          <p:nvSpPr>
            <p:cNvPr id="150" name="Rectangle 68">
              <a:extLst>
                <a:ext uri="{FF2B5EF4-FFF2-40B4-BE49-F238E27FC236}">
                  <a16:creationId xmlns:a16="http://schemas.microsoft.com/office/drawing/2014/main" id="{4B4BD261-01C7-494F-8D01-68B19AA4B9AC}"/>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1" name="Rectangle 69">
              <a:extLst>
                <a:ext uri="{FF2B5EF4-FFF2-40B4-BE49-F238E27FC236}">
                  <a16:creationId xmlns:a16="http://schemas.microsoft.com/office/drawing/2014/main" id="{4E7628F3-86B5-E44C-8195-D9FF1BBA53D4}"/>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Rectangle 70">
              <a:extLst>
                <a:ext uri="{FF2B5EF4-FFF2-40B4-BE49-F238E27FC236}">
                  <a16:creationId xmlns:a16="http://schemas.microsoft.com/office/drawing/2014/main" id="{BE5565DB-C659-5048-B6BD-16420D5CE92C}"/>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71">
              <a:extLst>
                <a:ext uri="{FF2B5EF4-FFF2-40B4-BE49-F238E27FC236}">
                  <a16:creationId xmlns:a16="http://schemas.microsoft.com/office/drawing/2014/main" id="{720A74F5-E1C3-FF45-B800-884CFBB24D0A}"/>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4" name="Text Box 72">
            <a:extLst>
              <a:ext uri="{FF2B5EF4-FFF2-40B4-BE49-F238E27FC236}">
                <a16:creationId xmlns:a16="http://schemas.microsoft.com/office/drawing/2014/main" id="{48C5FBCA-1883-5B46-BC6B-BD218B24C18D}"/>
              </a:ext>
            </a:extLst>
          </p:cNvPr>
          <p:cNvSpPr txBox="1">
            <a:spLocks noChangeArrowheads="1"/>
          </p:cNvSpPr>
          <p:nvPr/>
        </p:nvSpPr>
        <p:spPr bwMode="auto">
          <a:xfrm>
            <a:off x="7943246" y="3024051"/>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55" name="Line 73">
            <a:extLst>
              <a:ext uri="{FF2B5EF4-FFF2-40B4-BE49-F238E27FC236}">
                <a16:creationId xmlns:a16="http://schemas.microsoft.com/office/drawing/2014/main" id="{C7D010E1-FDC8-B843-B502-33120A86EB14}"/>
              </a:ext>
            </a:extLst>
          </p:cNvPr>
          <p:cNvSpPr>
            <a:spLocks noChangeShapeType="1"/>
          </p:cNvSpPr>
          <p:nvPr/>
        </p:nvSpPr>
        <p:spPr bwMode="auto">
          <a:xfrm>
            <a:off x="7407464" y="493236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74">
            <a:extLst>
              <a:ext uri="{FF2B5EF4-FFF2-40B4-BE49-F238E27FC236}">
                <a16:creationId xmlns:a16="http://schemas.microsoft.com/office/drawing/2014/main" id="{46053DCC-44E5-2C43-B37B-8DA921C733B2}"/>
              </a:ext>
            </a:extLst>
          </p:cNvPr>
          <p:cNvSpPr txBox="1">
            <a:spLocks noChangeArrowheads="1"/>
          </p:cNvSpPr>
          <p:nvPr/>
        </p:nvSpPr>
        <p:spPr bwMode="auto">
          <a:xfrm>
            <a:off x="8070953" y="5013813"/>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57" name="Rectangle 75">
            <a:extLst>
              <a:ext uri="{FF2B5EF4-FFF2-40B4-BE49-F238E27FC236}">
                <a16:creationId xmlns:a16="http://schemas.microsoft.com/office/drawing/2014/main" id="{2794759F-1BDF-124F-8990-F97B9E3FFDCA}"/>
              </a:ext>
            </a:extLst>
          </p:cNvPr>
          <p:cNvSpPr>
            <a:spLocks noChangeArrowheads="1"/>
          </p:cNvSpPr>
          <p:nvPr/>
        </p:nvSpPr>
        <p:spPr bwMode="auto">
          <a:xfrm>
            <a:off x="7372539" y="535464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8" name="Line 76">
            <a:extLst>
              <a:ext uri="{FF2B5EF4-FFF2-40B4-BE49-F238E27FC236}">
                <a16:creationId xmlns:a16="http://schemas.microsoft.com/office/drawing/2014/main" id="{AA62258B-6959-8646-9E2E-9B0097512BD1}"/>
              </a:ext>
            </a:extLst>
          </p:cNvPr>
          <p:cNvSpPr>
            <a:spLocks noChangeShapeType="1"/>
          </p:cNvSpPr>
          <p:nvPr/>
        </p:nvSpPr>
        <p:spPr bwMode="auto">
          <a:xfrm>
            <a:off x="7401114" y="534352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7">
            <a:extLst>
              <a:ext uri="{FF2B5EF4-FFF2-40B4-BE49-F238E27FC236}">
                <a16:creationId xmlns:a16="http://schemas.microsoft.com/office/drawing/2014/main" id="{B39909BE-5B6C-6F46-8749-CE29AEAB2CB2}"/>
              </a:ext>
            </a:extLst>
          </p:cNvPr>
          <p:cNvSpPr>
            <a:spLocks noChangeShapeType="1"/>
          </p:cNvSpPr>
          <p:nvPr/>
        </p:nvSpPr>
        <p:spPr bwMode="auto">
          <a:xfrm>
            <a:off x="9664889" y="531495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78">
            <a:extLst>
              <a:ext uri="{FF2B5EF4-FFF2-40B4-BE49-F238E27FC236}">
                <a16:creationId xmlns:a16="http://schemas.microsoft.com/office/drawing/2014/main" id="{830D21F8-79F0-0E4D-A9EF-3C8300C80D17}"/>
              </a:ext>
            </a:extLst>
          </p:cNvPr>
          <p:cNvSpPr>
            <a:spLocks/>
          </p:cNvSpPr>
          <p:nvPr/>
        </p:nvSpPr>
        <p:spPr bwMode="auto">
          <a:xfrm>
            <a:off x="9682352" y="2932115"/>
            <a:ext cx="468312"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83">
            <a:extLst>
              <a:ext uri="{FF2B5EF4-FFF2-40B4-BE49-F238E27FC236}">
                <a16:creationId xmlns:a16="http://schemas.microsoft.com/office/drawing/2014/main" id="{E97571FE-EF31-0544-985B-906D8CF8F351}"/>
              </a:ext>
            </a:extLst>
          </p:cNvPr>
          <p:cNvSpPr txBox="1">
            <a:spLocks noChangeArrowheads="1"/>
          </p:cNvSpPr>
          <p:nvPr/>
        </p:nvSpPr>
        <p:spPr bwMode="auto">
          <a:xfrm>
            <a:off x="996046" y="5759648"/>
            <a:ext cx="5633357"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62" name="Text Box 85">
            <a:extLst>
              <a:ext uri="{FF2B5EF4-FFF2-40B4-BE49-F238E27FC236}">
                <a16:creationId xmlns:a16="http://schemas.microsoft.com/office/drawing/2014/main" id="{C80EBC7F-DBC0-BD40-9507-82100813B9B7}"/>
              </a:ext>
            </a:extLst>
          </p:cNvPr>
          <p:cNvSpPr txBox="1">
            <a:spLocks noChangeArrowheads="1"/>
          </p:cNvSpPr>
          <p:nvPr/>
        </p:nvSpPr>
        <p:spPr bwMode="auto">
          <a:xfrm>
            <a:off x="7021795" y="5773144"/>
            <a:ext cx="415959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grpSp>
        <p:nvGrpSpPr>
          <p:cNvPr id="163" name="Group 89">
            <a:extLst>
              <a:ext uri="{FF2B5EF4-FFF2-40B4-BE49-F238E27FC236}">
                <a16:creationId xmlns:a16="http://schemas.microsoft.com/office/drawing/2014/main" id="{DB71F8E2-0EB4-2A4E-B4C5-3DC2955DEDE8}"/>
              </a:ext>
            </a:extLst>
          </p:cNvPr>
          <p:cNvGrpSpPr>
            <a:grpSpLocks/>
          </p:cNvGrpSpPr>
          <p:nvPr/>
        </p:nvGrpSpPr>
        <p:grpSpPr bwMode="auto">
          <a:xfrm>
            <a:off x="2149664" y="5024440"/>
            <a:ext cx="698500" cy="612775"/>
            <a:chOff x="-44" y="1473"/>
            <a:chExt cx="981" cy="1105"/>
          </a:xfrm>
        </p:grpSpPr>
        <p:pic>
          <p:nvPicPr>
            <p:cNvPr id="164" name="Picture 90" descr="desktop_computer_stylized_medium">
              <a:extLst>
                <a:ext uri="{FF2B5EF4-FFF2-40B4-BE49-F238E27FC236}">
                  <a16:creationId xmlns:a16="http://schemas.microsoft.com/office/drawing/2014/main" id="{C631DB34-DA41-694E-BA26-57FDF68E6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91">
              <a:extLst>
                <a:ext uri="{FF2B5EF4-FFF2-40B4-BE49-F238E27FC236}">
                  <a16:creationId xmlns:a16="http://schemas.microsoft.com/office/drawing/2014/main" id="{BEF55614-0BD4-8249-9822-CEE59DA9A93D}"/>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6" name="Group 92">
            <a:extLst>
              <a:ext uri="{FF2B5EF4-FFF2-40B4-BE49-F238E27FC236}">
                <a16:creationId xmlns:a16="http://schemas.microsoft.com/office/drawing/2014/main" id="{F06A1B16-A85F-394E-802F-0E5CD7D943D6}"/>
              </a:ext>
            </a:extLst>
          </p:cNvPr>
          <p:cNvGrpSpPr>
            <a:grpSpLocks/>
          </p:cNvGrpSpPr>
          <p:nvPr/>
        </p:nvGrpSpPr>
        <p:grpSpPr bwMode="auto">
          <a:xfrm>
            <a:off x="9964927" y="4922840"/>
            <a:ext cx="415925" cy="627063"/>
            <a:chOff x="4140" y="429"/>
            <a:chExt cx="1425" cy="2396"/>
          </a:xfrm>
        </p:grpSpPr>
        <p:sp>
          <p:nvSpPr>
            <p:cNvPr id="167" name="Freeform 93">
              <a:extLst>
                <a:ext uri="{FF2B5EF4-FFF2-40B4-BE49-F238E27FC236}">
                  <a16:creationId xmlns:a16="http://schemas.microsoft.com/office/drawing/2014/main" id="{0B18D7B8-4C19-6A48-9356-0BDC63F4B19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Rectangle 94">
              <a:extLst>
                <a:ext uri="{FF2B5EF4-FFF2-40B4-BE49-F238E27FC236}">
                  <a16:creationId xmlns:a16="http://schemas.microsoft.com/office/drawing/2014/main" id="{83F51854-758D-F348-B0AE-4C8BBF01B327}"/>
                </a:ext>
              </a:extLst>
            </p:cNvPr>
            <p:cNvSpPr>
              <a:spLocks noChangeArrowheads="1"/>
            </p:cNvSpPr>
            <p:nvPr/>
          </p:nvSpPr>
          <p:spPr bwMode="auto">
            <a:xfrm>
              <a:off x="4205" y="429"/>
              <a:ext cx="1050" cy="2287"/>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9" name="Freeform 95">
              <a:extLst>
                <a:ext uri="{FF2B5EF4-FFF2-40B4-BE49-F238E27FC236}">
                  <a16:creationId xmlns:a16="http://schemas.microsoft.com/office/drawing/2014/main" id="{BCB6E605-7A9B-CA4D-855C-288812DAAB0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Freeform 96">
              <a:extLst>
                <a:ext uri="{FF2B5EF4-FFF2-40B4-BE49-F238E27FC236}">
                  <a16:creationId xmlns:a16="http://schemas.microsoft.com/office/drawing/2014/main" id="{010D7A25-5C86-B443-B0F4-6A6735092E3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Rectangle 97">
              <a:extLst>
                <a:ext uri="{FF2B5EF4-FFF2-40B4-BE49-F238E27FC236}">
                  <a16:creationId xmlns:a16="http://schemas.microsoft.com/office/drawing/2014/main" id="{6B6FDD4A-AD55-9345-AF53-BC625746DD19}"/>
                </a:ext>
              </a:extLst>
            </p:cNvPr>
            <p:cNvSpPr>
              <a:spLocks noChangeArrowheads="1"/>
            </p:cNvSpPr>
            <p:nvPr/>
          </p:nvSpPr>
          <p:spPr bwMode="auto">
            <a:xfrm>
              <a:off x="4211" y="696"/>
              <a:ext cx="598"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98">
              <a:extLst>
                <a:ext uri="{FF2B5EF4-FFF2-40B4-BE49-F238E27FC236}">
                  <a16:creationId xmlns:a16="http://schemas.microsoft.com/office/drawing/2014/main" id="{A97FBBEC-0302-FA4C-A3B9-B0FD424712B4}"/>
                </a:ext>
              </a:extLst>
            </p:cNvPr>
            <p:cNvGrpSpPr>
              <a:grpSpLocks/>
            </p:cNvGrpSpPr>
            <p:nvPr/>
          </p:nvGrpSpPr>
          <p:grpSpPr bwMode="auto">
            <a:xfrm>
              <a:off x="4749" y="668"/>
              <a:ext cx="581" cy="145"/>
              <a:chOff x="614" y="2568"/>
              <a:chExt cx="725" cy="139"/>
            </a:xfrm>
          </p:grpSpPr>
          <p:sp>
            <p:nvSpPr>
              <p:cNvPr id="197" name="AutoShape 99">
                <a:extLst>
                  <a:ext uri="{FF2B5EF4-FFF2-40B4-BE49-F238E27FC236}">
                    <a16:creationId xmlns:a16="http://schemas.microsoft.com/office/drawing/2014/main" id="{C21CB491-D46B-EE41-AA0F-DE79A218D55A}"/>
                  </a:ext>
                </a:extLst>
              </p:cNvPr>
              <p:cNvSpPr>
                <a:spLocks noChangeArrowheads="1"/>
              </p:cNvSpPr>
              <p:nvPr/>
            </p:nvSpPr>
            <p:spPr bwMode="auto">
              <a:xfrm>
                <a:off x="614" y="2566"/>
                <a:ext cx="726"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AutoShape 100">
                <a:extLst>
                  <a:ext uri="{FF2B5EF4-FFF2-40B4-BE49-F238E27FC236}">
                    <a16:creationId xmlns:a16="http://schemas.microsoft.com/office/drawing/2014/main" id="{1FC5D9EE-EAE0-7E4E-B85F-6FC8DE4DEE26}"/>
                  </a:ext>
                </a:extLst>
              </p:cNvPr>
              <p:cNvSpPr>
                <a:spLocks noChangeArrowheads="1"/>
              </p:cNvSpPr>
              <p:nvPr/>
            </p:nvSpPr>
            <p:spPr bwMode="auto">
              <a:xfrm>
                <a:off x="628" y="2583"/>
                <a:ext cx="692"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3" name="Rectangle 101">
              <a:extLst>
                <a:ext uri="{FF2B5EF4-FFF2-40B4-BE49-F238E27FC236}">
                  <a16:creationId xmlns:a16="http://schemas.microsoft.com/office/drawing/2014/main" id="{8F3C4297-FFD3-D843-98B6-43C61A7317BF}"/>
                </a:ext>
              </a:extLst>
            </p:cNvPr>
            <p:cNvSpPr>
              <a:spLocks noChangeArrowheads="1"/>
            </p:cNvSpPr>
            <p:nvPr/>
          </p:nvSpPr>
          <p:spPr bwMode="auto">
            <a:xfrm>
              <a:off x="4222" y="101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4" name="Group 102">
              <a:extLst>
                <a:ext uri="{FF2B5EF4-FFF2-40B4-BE49-F238E27FC236}">
                  <a16:creationId xmlns:a16="http://schemas.microsoft.com/office/drawing/2014/main" id="{21DC2796-CCBB-6A4F-838F-49A2C67C0E64}"/>
                </a:ext>
              </a:extLst>
            </p:cNvPr>
            <p:cNvGrpSpPr>
              <a:grpSpLocks/>
            </p:cNvGrpSpPr>
            <p:nvPr/>
          </p:nvGrpSpPr>
          <p:grpSpPr bwMode="auto">
            <a:xfrm>
              <a:off x="4747" y="994"/>
              <a:ext cx="581" cy="134"/>
              <a:chOff x="614" y="2568"/>
              <a:chExt cx="725" cy="139"/>
            </a:xfrm>
          </p:grpSpPr>
          <p:sp>
            <p:nvSpPr>
              <p:cNvPr id="195" name="AutoShape 103">
                <a:extLst>
                  <a:ext uri="{FF2B5EF4-FFF2-40B4-BE49-F238E27FC236}">
                    <a16:creationId xmlns:a16="http://schemas.microsoft.com/office/drawing/2014/main" id="{969D7B41-0DC1-4440-AFDE-248D9CDB66EB}"/>
                  </a:ext>
                </a:extLst>
              </p:cNvPr>
              <p:cNvSpPr>
                <a:spLocks noChangeArrowheads="1"/>
              </p:cNvSpPr>
              <p:nvPr/>
            </p:nvSpPr>
            <p:spPr bwMode="auto">
              <a:xfrm>
                <a:off x="617" y="2567"/>
                <a:ext cx="719"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AutoShape 104">
                <a:extLst>
                  <a:ext uri="{FF2B5EF4-FFF2-40B4-BE49-F238E27FC236}">
                    <a16:creationId xmlns:a16="http://schemas.microsoft.com/office/drawing/2014/main" id="{B3EC6575-CF4C-6246-8181-ED39D289D214}"/>
                  </a:ext>
                </a:extLst>
              </p:cNvPr>
              <p:cNvSpPr>
                <a:spLocks noChangeArrowheads="1"/>
              </p:cNvSpPr>
              <p:nvPr/>
            </p:nvSpPr>
            <p:spPr bwMode="auto">
              <a:xfrm>
                <a:off x="630" y="2586"/>
                <a:ext cx="679"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105">
              <a:extLst>
                <a:ext uri="{FF2B5EF4-FFF2-40B4-BE49-F238E27FC236}">
                  <a16:creationId xmlns:a16="http://schemas.microsoft.com/office/drawing/2014/main" id="{E4C8EF29-9693-8843-BE99-DFF7EF55F859}"/>
                </a:ext>
              </a:extLst>
            </p:cNvPr>
            <p:cNvSpPr>
              <a:spLocks noChangeArrowheads="1"/>
            </p:cNvSpPr>
            <p:nvPr/>
          </p:nvSpPr>
          <p:spPr bwMode="auto">
            <a:xfrm>
              <a:off x="4216" y="135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Rectangle 106">
              <a:extLst>
                <a:ext uri="{FF2B5EF4-FFF2-40B4-BE49-F238E27FC236}">
                  <a16:creationId xmlns:a16="http://schemas.microsoft.com/office/drawing/2014/main" id="{444A4DA4-95C5-7247-8CDB-5D7AF6D3A816}"/>
                </a:ext>
              </a:extLst>
            </p:cNvPr>
            <p:cNvSpPr>
              <a:spLocks noChangeArrowheads="1"/>
            </p:cNvSpPr>
            <p:nvPr/>
          </p:nvSpPr>
          <p:spPr bwMode="auto">
            <a:xfrm>
              <a:off x="4227" y="1654"/>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7" name="Group 107">
              <a:extLst>
                <a:ext uri="{FF2B5EF4-FFF2-40B4-BE49-F238E27FC236}">
                  <a16:creationId xmlns:a16="http://schemas.microsoft.com/office/drawing/2014/main" id="{E95F09FB-35B3-984D-8B07-8ED352E49862}"/>
                </a:ext>
              </a:extLst>
            </p:cNvPr>
            <p:cNvGrpSpPr>
              <a:grpSpLocks/>
            </p:cNvGrpSpPr>
            <p:nvPr/>
          </p:nvGrpSpPr>
          <p:grpSpPr bwMode="auto">
            <a:xfrm>
              <a:off x="4735" y="1627"/>
              <a:ext cx="582" cy="151"/>
              <a:chOff x="614" y="2568"/>
              <a:chExt cx="725" cy="139"/>
            </a:xfrm>
          </p:grpSpPr>
          <p:sp>
            <p:nvSpPr>
              <p:cNvPr id="193" name="AutoShape 108">
                <a:extLst>
                  <a:ext uri="{FF2B5EF4-FFF2-40B4-BE49-F238E27FC236}">
                    <a16:creationId xmlns:a16="http://schemas.microsoft.com/office/drawing/2014/main" id="{0D8F2BD6-B00B-A145-9FAD-DEBB9A14C761}"/>
                  </a:ext>
                </a:extLst>
              </p:cNvPr>
              <p:cNvSpPr>
                <a:spLocks noChangeArrowheads="1"/>
              </p:cNvSpPr>
              <p:nvPr/>
            </p:nvSpPr>
            <p:spPr bwMode="auto">
              <a:xfrm>
                <a:off x="611" y="2576"/>
                <a:ext cx="725" cy="123"/>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4" name="AutoShape 109">
                <a:extLst>
                  <a:ext uri="{FF2B5EF4-FFF2-40B4-BE49-F238E27FC236}">
                    <a16:creationId xmlns:a16="http://schemas.microsoft.com/office/drawing/2014/main" id="{FBEB72B8-9464-2649-9EA1-03257A809BD1}"/>
                  </a:ext>
                </a:extLst>
              </p:cNvPr>
              <p:cNvSpPr>
                <a:spLocks noChangeArrowheads="1"/>
              </p:cNvSpPr>
              <p:nvPr/>
            </p:nvSpPr>
            <p:spPr bwMode="auto">
              <a:xfrm>
                <a:off x="625" y="2588"/>
                <a:ext cx="691"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Freeform 110">
              <a:extLst>
                <a:ext uri="{FF2B5EF4-FFF2-40B4-BE49-F238E27FC236}">
                  <a16:creationId xmlns:a16="http://schemas.microsoft.com/office/drawing/2014/main" id="{69825DF1-2B01-DB4D-AD1A-63C84CD1638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9" name="Group 111">
              <a:extLst>
                <a:ext uri="{FF2B5EF4-FFF2-40B4-BE49-F238E27FC236}">
                  <a16:creationId xmlns:a16="http://schemas.microsoft.com/office/drawing/2014/main" id="{77E8896E-C175-9440-8F1C-C0DAB898AF9D}"/>
                </a:ext>
              </a:extLst>
            </p:cNvPr>
            <p:cNvGrpSpPr>
              <a:grpSpLocks/>
            </p:cNvGrpSpPr>
            <p:nvPr/>
          </p:nvGrpSpPr>
          <p:grpSpPr bwMode="auto">
            <a:xfrm>
              <a:off x="4739" y="1327"/>
              <a:ext cx="582" cy="139"/>
              <a:chOff x="614" y="2568"/>
              <a:chExt cx="725" cy="139"/>
            </a:xfrm>
          </p:grpSpPr>
          <p:sp>
            <p:nvSpPr>
              <p:cNvPr id="191" name="AutoShape 112">
                <a:extLst>
                  <a:ext uri="{FF2B5EF4-FFF2-40B4-BE49-F238E27FC236}">
                    <a16:creationId xmlns:a16="http://schemas.microsoft.com/office/drawing/2014/main" id="{207BBBCB-E17B-0743-A1A2-C4D7DD812519}"/>
                  </a:ext>
                </a:extLst>
              </p:cNvPr>
              <p:cNvSpPr>
                <a:spLocks noChangeArrowheads="1"/>
              </p:cNvSpPr>
              <p:nvPr/>
            </p:nvSpPr>
            <p:spPr bwMode="auto">
              <a:xfrm>
                <a:off x="613" y="2568"/>
                <a:ext cx="725"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AutoShape 113">
                <a:extLst>
                  <a:ext uri="{FF2B5EF4-FFF2-40B4-BE49-F238E27FC236}">
                    <a16:creationId xmlns:a16="http://schemas.microsoft.com/office/drawing/2014/main" id="{28DD6B35-219B-6B45-BF21-71B299ABB40C}"/>
                  </a:ext>
                </a:extLst>
              </p:cNvPr>
              <p:cNvSpPr>
                <a:spLocks noChangeArrowheads="1"/>
              </p:cNvSpPr>
              <p:nvPr/>
            </p:nvSpPr>
            <p:spPr bwMode="auto">
              <a:xfrm>
                <a:off x="627" y="2586"/>
                <a:ext cx="691"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0" name="Rectangle 114">
              <a:extLst>
                <a:ext uri="{FF2B5EF4-FFF2-40B4-BE49-F238E27FC236}">
                  <a16:creationId xmlns:a16="http://schemas.microsoft.com/office/drawing/2014/main" id="{CD269004-8DB5-4549-A4AF-499B61683FB8}"/>
                </a:ext>
              </a:extLst>
            </p:cNvPr>
            <p:cNvSpPr>
              <a:spLocks noChangeArrowheads="1"/>
            </p:cNvSpPr>
            <p:nvPr/>
          </p:nvSpPr>
          <p:spPr bwMode="auto">
            <a:xfrm>
              <a:off x="5250" y="429"/>
              <a:ext cx="71" cy="2287"/>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115">
              <a:extLst>
                <a:ext uri="{FF2B5EF4-FFF2-40B4-BE49-F238E27FC236}">
                  <a16:creationId xmlns:a16="http://schemas.microsoft.com/office/drawing/2014/main" id="{8AAFEB73-B442-224B-96A6-63129BA97E1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Freeform 116">
              <a:extLst>
                <a:ext uri="{FF2B5EF4-FFF2-40B4-BE49-F238E27FC236}">
                  <a16:creationId xmlns:a16="http://schemas.microsoft.com/office/drawing/2014/main" id="{E0880A41-79A8-9248-8678-A4C1ACE4B8B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Oval 117">
              <a:extLst>
                <a:ext uri="{FF2B5EF4-FFF2-40B4-BE49-F238E27FC236}">
                  <a16:creationId xmlns:a16="http://schemas.microsoft.com/office/drawing/2014/main" id="{11D25FBB-2A67-A949-8638-6A82B88E1AEE}"/>
                </a:ext>
              </a:extLst>
            </p:cNvPr>
            <p:cNvSpPr>
              <a:spLocks noChangeArrowheads="1"/>
            </p:cNvSpPr>
            <p:nvPr/>
          </p:nvSpPr>
          <p:spPr bwMode="auto">
            <a:xfrm>
              <a:off x="5516" y="2613"/>
              <a:ext cx="49"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4" name="Freeform 118">
              <a:extLst>
                <a:ext uri="{FF2B5EF4-FFF2-40B4-BE49-F238E27FC236}">
                  <a16:creationId xmlns:a16="http://schemas.microsoft.com/office/drawing/2014/main" id="{9FEB11C7-9DF6-A746-9A7F-CE68217C13B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AutoShape 119">
              <a:extLst>
                <a:ext uri="{FF2B5EF4-FFF2-40B4-BE49-F238E27FC236}">
                  <a16:creationId xmlns:a16="http://schemas.microsoft.com/office/drawing/2014/main" id="{D279A648-2B84-1346-BF0F-DB65CFB075C7}"/>
                </a:ext>
              </a:extLst>
            </p:cNvPr>
            <p:cNvSpPr>
              <a:spLocks noChangeArrowheads="1"/>
            </p:cNvSpPr>
            <p:nvPr/>
          </p:nvSpPr>
          <p:spPr bwMode="auto">
            <a:xfrm>
              <a:off x="4140" y="2679"/>
              <a:ext cx="1197"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AutoShape 120">
              <a:extLst>
                <a:ext uri="{FF2B5EF4-FFF2-40B4-BE49-F238E27FC236}">
                  <a16:creationId xmlns:a16="http://schemas.microsoft.com/office/drawing/2014/main" id="{0EDBF10F-D10C-CA46-A0A9-1ACE621AD066}"/>
                </a:ext>
              </a:extLst>
            </p:cNvPr>
            <p:cNvSpPr>
              <a:spLocks noChangeArrowheads="1"/>
            </p:cNvSpPr>
            <p:nvPr/>
          </p:nvSpPr>
          <p:spPr bwMode="auto">
            <a:xfrm>
              <a:off x="4205" y="2710"/>
              <a:ext cx="1071" cy="85"/>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Oval 121">
              <a:extLst>
                <a:ext uri="{FF2B5EF4-FFF2-40B4-BE49-F238E27FC236}">
                  <a16:creationId xmlns:a16="http://schemas.microsoft.com/office/drawing/2014/main" id="{E4E41E31-C9C4-AF4E-A419-E8421CCEF424}"/>
                </a:ext>
              </a:extLst>
            </p:cNvPr>
            <p:cNvSpPr>
              <a:spLocks noChangeArrowheads="1"/>
            </p:cNvSpPr>
            <p:nvPr/>
          </p:nvSpPr>
          <p:spPr bwMode="auto">
            <a:xfrm>
              <a:off x="4309"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Oval 122">
              <a:extLst>
                <a:ext uri="{FF2B5EF4-FFF2-40B4-BE49-F238E27FC236}">
                  <a16:creationId xmlns:a16="http://schemas.microsoft.com/office/drawing/2014/main" id="{2C59CE5F-437A-C441-8354-6530041056CC}"/>
                </a:ext>
              </a:extLst>
            </p:cNvPr>
            <p:cNvSpPr>
              <a:spLocks noChangeArrowheads="1"/>
            </p:cNvSpPr>
            <p:nvPr/>
          </p:nvSpPr>
          <p:spPr bwMode="auto">
            <a:xfrm>
              <a:off x="4488"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9" name="Oval 123">
              <a:extLst>
                <a:ext uri="{FF2B5EF4-FFF2-40B4-BE49-F238E27FC236}">
                  <a16:creationId xmlns:a16="http://schemas.microsoft.com/office/drawing/2014/main" id="{E077C775-39FA-824B-8701-FA02EBEDC5FF}"/>
                </a:ext>
              </a:extLst>
            </p:cNvPr>
            <p:cNvSpPr>
              <a:spLocks noChangeArrowheads="1"/>
            </p:cNvSpPr>
            <p:nvPr/>
          </p:nvSpPr>
          <p:spPr bwMode="auto">
            <a:xfrm>
              <a:off x="4662"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24">
              <a:extLst>
                <a:ext uri="{FF2B5EF4-FFF2-40B4-BE49-F238E27FC236}">
                  <a16:creationId xmlns:a16="http://schemas.microsoft.com/office/drawing/2014/main" id="{858DFD8B-E1AF-0646-911F-639730691009}"/>
                </a:ext>
              </a:extLst>
            </p:cNvPr>
            <p:cNvSpPr>
              <a:spLocks noChangeArrowheads="1"/>
            </p:cNvSpPr>
            <p:nvPr/>
          </p:nvSpPr>
          <p:spPr bwMode="auto">
            <a:xfrm>
              <a:off x="5065" y="1836"/>
              <a:ext cx="82"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Slide Number Placeholder 2">
            <a:extLst>
              <a:ext uri="{FF2B5EF4-FFF2-40B4-BE49-F238E27FC236}">
                <a16:creationId xmlns:a16="http://schemas.microsoft.com/office/drawing/2014/main" id="{2804BB5E-F6B2-BA48-BFC5-59C8B165BD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98</a:t>
            </a:fld>
            <a:endParaRPr lang="en-US" dirty="0"/>
          </a:p>
        </p:txBody>
      </p:sp>
    </p:spTree>
    <p:extLst>
      <p:ext uri="{BB962C8B-B14F-4D97-AF65-F5344CB8AC3E}">
        <p14:creationId xmlns:p14="http://schemas.microsoft.com/office/powerpoint/2010/main" val="2492069188"/>
      </p:ext>
    </p:extLst>
  </p:cSld>
  <p:clrMapOvr>
    <a:masterClrMapping/>
  </p:clrMapOvr>
  <p:transition spd="med">
    <p:fade/>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Agreeing to establish a connection</a:t>
            </a:r>
            <a:endParaRPr lang="en-US" sz="4400" b="0" dirty="0"/>
          </a:p>
        </p:txBody>
      </p:sp>
      <p:sp>
        <p:nvSpPr>
          <p:cNvPr id="211" name="Rectangle 63">
            <a:extLst>
              <a:ext uri="{FF2B5EF4-FFF2-40B4-BE49-F238E27FC236}">
                <a16:creationId xmlns:a16="http://schemas.microsoft.com/office/drawing/2014/main" id="{1C578050-76D7-774F-8B1E-4F455216E94E}"/>
              </a:ext>
            </a:extLst>
          </p:cNvPr>
          <p:cNvSpPr txBox="1">
            <a:spLocks noChangeArrowheads="1"/>
          </p:cNvSpPr>
          <p:nvPr/>
        </p:nvSpPr>
        <p:spPr bwMode="auto">
          <a:xfrm>
            <a:off x="5960737" y="2295084"/>
            <a:ext cx="5523920" cy="35768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32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32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will 2-way handshake always work in network?</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variable delays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retransmitted messages (e.g. </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req_conn</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(x)) due to message loss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message reordering</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an’</a:t>
            </a:r>
            <a:r>
              <a:rPr kumimoji="0" lang="en-US" altLang="ja-JP"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t</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“see” other side</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endParaRPr>
          </a:p>
        </p:txBody>
      </p:sp>
      <p:pic>
        <p:nvPicPr>
          <p:cNvPr id="212" name="Picture 62" descr="Alice">
            <a:extLst>
              <a:ext uri="{FF2B5EF4-FFF2-40B4-BE49-F238E27FC236}">
                <a16:creationId xmlns:a16="http://schemas.microsoft.com/office/drawing/2014/main" id="{15DE982A-54F5-BC41-BC95-48D876587A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2408" y="2031271"/>
            <a:ext cx="685440" cy="681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 name="Picture 63" descr="Bob">
            <a:extLst>
              <a:ext uri="{FF2B5EF4-FFF2-40B4-BE49-F238E27FC236}">
                <a16:creationId xmlns:a16="http://schemas.microsoft.com/office/drawing/2014/main" id="{178ED826-4BC2-684F-9F28-0736092503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2300" y="2069246"/>
            <a:ext cx="839663" cy="69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Text Box 49">
            <a:extLst>
              <a:ext uri="{FF2B5EF4-FFF2-40B4-BE49-F238E27FC236}">
                <a16:creationId xmlns:a16="http://schemas.microsoft.com/office/drawing/2014/main" id="{F0A75C95-49D9-D049-B8FA-C8954515AFD3}"/>
              </a:ext>
            </a:extLst>
          </p:cNvPr>
          <p:cNvSpPr txBox="1">
            <a:spLocks noChangeArrowheads="1"/>
          </p:cNvSpPr>
          <p:nvPr/>
        </p:nvSpPr>
        <p:spPr bwMode="auto">
          <a:xfrm>
            <a:off x="979913" y="1354621"/>
            <a:ext cx="3207929"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2-way handshake:</a:t>
            </a:r>
          </a:p>
        </p:txBody>
      </p:sp>
      <p:sp>
        <p:nvSpPr>
          <p:cNvPr id="215" name="Line 50">
            <a:extLst>
              <a:ext uri="{FF2B5EF4-FFF2-40B4-BE49-F238E27FC236}">
                <a16:creationId xmlns:a16="http://schemas.microsoft.com/office/drawing/2014/main" id="{2B6C64FC-1BFF-2745-8864-00793CCCA3F1}"/>
              </a:ext>
            </a:extLst>
          </p:cNvPr>
          <p:cNvSpPr>
            <a:spLocks noChangeShapeType="1"/>
          </p:cNvSpPr>
          <p:nvPr/>
        </p:nvSpPr>
        <p:spPr bwMode="auto">
          <a:xfrm>
            <a:off x="2210097" y="2827024"/>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6" name="Line 51">
            <a:extLst>
              <a:ext uri="{FF2B5EF4-FFF2-40B4-BE49-F238E27FC236}">
                <a16:creationId xmlns:a16="http://schemas.microsoft.com/office/drawing/2014/main" id="{662E0AA8-2544-0243-A461-A97BB5D9F891}"/>
              </a:ext>
            </a:extLst>
          </p:cNvPr>
          <p:cNvSpPr>
            <a:spLocks noChangeShapeType="1"/>
          </p:cNvSpPr>
          <p:nvPr/>
        </p:nvSpPr>
        <p:spPr bwMode="auto">
          <a:xfrm>
            <a:off x="2150121" y="2737265"/>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7" name="Line 53">
            <a:extLst>
              <a:ext uri="{FF2B5EF4-FFF2-40B4-BE49-F238E27FC236}">
                <a16:creationId xmlns:a16="http://schemas.microsoft.com/office/drawing/2014/main" id="{61703F8D-DE60-7647-AB88-B625C4E037AF}"/>
              </a:ext>
            </a:extLst>
          </p:cNvPr>
          <p:cNvSpPr>
            <a:spLocks noChangeShapeType="1"/>
          </p:cNvSpPr>
          <p:nvPr/>
        </p:nvSpPr>
        <p:spPr bwMode="auto">
          <a:xfrm>
            <a:off x="4215008" y="2766610"/>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8" name="Line 54">
            <a:extLst>
              <a:ext uri="{FF2B5EF4-FFF2-40B4-BE49-F238E27FC236}">
                <a16:creationId xmlns:a16="http://schemas.microsoft.com/office/drawing/2014/main" id="{DE642691-1B6A-B64E-88A0-E9C02593B397}"/>
              </a:ext>
            </a:extLst>
          </p:cNvPr>
          <p:cNvSpPr>
            <a:spLocks noChangeShapeType="1"/>
          </p:cNvSpPr>
          <p:nvPr/>
        </p:nvSpPr>
        <p:spPr bwMode="auto">
          <a:xfrm flipH="1">
            <a:off x="2145837" y="3258561"/>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9" name="Rectangle 56">
            <a:extLst>
              <a:ext uri="{FF2B5EF4-FFF2-40B4-BE49-F238E27FC236}">
                <a16:creationId xmlns:a16="http://schemas.microsoft.com/office/drawing/2014/main" id="{AB601B94-B2EC-5F44-8BA3-961BC7EAD4D6}"/>
              </a:ext>
            </a:extLst>
          </p:cNvPr>
          <p:cNvSpPr>
            <a:spLocks noChangeArrowheads="1"/>
          </p:cNvSpPr>
          <p:nvPr/>
        </p:nvSpPr>
        <p:spPr bwMode="auto">
          <a:xfrm>
            <a:off x="2531397" y="2811490"/>
            <a:ext cx="1201662"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0" name="Text Box 55">
            <a:extLst>
              <a:ext uri="{FF2B5EF4-FFF2-40B4-BE49-F238E27FC236}">
                <a16:creationId xmlns:a16="http://schemas.microsoft.com/office/drawing/2014/main" id="{51E91065-A73A-7D43-92CF-648D7E78E17F}"/>
              </a:ext>
            </a:extLst>
          </p:cNvPr>
          <p:cNvSpPr txBox="1">
            <a:spLocks noChangeArrowheads="1"/>
          </p:cNvSpPr>
          <p:nvPr/>
        </p:nvSpPr>
        <p:spPr bwMode="auto">
          <a:xfrm>
            <a:off x="2589217" y="2787324"/>
            <a:ext cx="1116010"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Let’</a:t>
            </a:r>
            <a:r>
              <a:rPr kumimoji="0" lang="en-US" altLang="ja-JP"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talk</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21" name="Rectangle 57">
            <a:extLst>
              <a:ext uri="{FF2B5EF4-FFF2-40B4-BE49-F238E27FC236}">
                <a16:creationId xmlns:a16="http://schemas.microsoft.com/office/drawing/2014/main" id="{2004BA2B-FE8D-D147-B254-220BD421C2B5}"/>
              </a:ext>
            </a:extLst>
          </p:cNvPr>
          <p:cNvSpPr>
            <a:spLocks noChangeArrowheads="1"/>
          </p:cNvSpPr>
          <p:nvPr/>
        </p:nvSpPr>
        <p:spPr bwMode="auto">
          <a:xfrm>
            <a:off x="2878401" y="3272370"/>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2" name="Text Box 58">
            <a:extLst>
              <a:ext uri="{FF2B5EF4-FFF2-40B4-BE49-F238E27FC236}">
                <a16:creationId xmlns:a16="http://schemas.microsoft.com/office/drawing/2014/main" id="{45CBCA7D-6EF9-B544-8A1D-83FC7ADA336D}"/>
              </a:ext>
            </a:extLst>
          </p:cNvPr>
          <p:cNvSpPr txBox="1">
            <a:spLocks noChangeArrowheads="1"/>
          </p:cNvSpPr>
          <p:nvPr/>
        </p:nvSpPr>
        <p:spPr bwMode="auto">
          <a:xfrm>
            <a:off x="2915186" y="3248204"/>
            <a:ext cx="487634"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OK</a:t>
            </a:r>
          </a:p>
        </p:txBody>
      </p:sp>
      <p:sp>
        <p:nvSpPr>
          <p:cNvPr id="223" name="Text Box 60">
            <a:extLst>
              <a:ext uri="{FF2B5EF4-FFF2-40B4-BE49-F238E27FC236}">
                <a16:creationId xmlns:a16="http://schemas.microsoft.com/office/drawing/2014/main" id="{9105DBEA-03C4-1045-B9A8-39AA7B1F3CAB}"/>
              </a:ext>
            </a:extLst>
          </p:cNvPr>
          <p:cNvSpPr txBox="1">
            <a:spLocks noChangeArrowheads="1"/>
          </p:cNvSpPr>
          <p:nvPr/>
        </p:nvSpPr>
        <p:spPr bwMode="auto">
          <a:xfrm>
            <a:off x="4320992" y="3066959"/>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4" name="Text Box 61">
            <a:extLst>
              <a:ext uri="{FF2B5EF4-FFF2-40B4-BE49-F238E27FC236}">
                <a16:creationId xmlns:a16="http://schemas.microsoft.com/office/drawing/2014/main" id="{D3DDB3E1-DD0C-7242-BD98-892C99B0A0FC}"/>
              </a:ext>
            </a:extLst>
          </p:cNvPr>
          <p:cNvSpPr txBox="1">
            <a:spLocks noChangeArrowheads="1"/>
          </p:cNvSpPr>
          <p:nvPr/>
        </p:nvSpPr>
        <p:spPr bwMode="auto">
          <a:xfrm>
            <a:off x="1092998" y="3429450"/>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5" name="Oval 66">
            <a:extLst>
              <a:ext uri="{FF2B5EF4-FFF2-40B4-BE49-F238E27FC236}">
                <a16:creationId xmlns:a16="http://schemas.microsoft.com/office/drawing/2014/main" id="{7A085CF1-13C2-7E45-BD13-7FBE5EC96389}"/>
              </a:ext>
            </a:extLst>
          </p:cNvPr>
          <p:cNvSpPr>
            <a:spLocks noChangeArrowheads="1"/>
          </p:cNvSpPr>
          <p:nvPr/>
        </p:nvSpPr>
        <p:spPr bwMode="auto">
          <a:xfrm>
            <a:off x="2088004" y="3557185"/>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6" name="Oval 67">
            <a:extLst>
              <a:ext uri="{FF2B5EF4-FFF2-40B4-BE49-F238E27FC236}">
                <a16:creationId xmlns:a16="http://schemas.microsoft.com/office/drawing/2014/main" id="{5F8DFD39-4C67-544E-BDB6-995B73F0032B}"/>
              </a:ext>
            </a:extLst>
          </p:cNvPr>
          <p:cNvSpPr>
            <a:spLocks noChangeArrowheads="1"/>
          </p:cNvSpPr>
          <p:nvPr/>
        </p:nvSpPr>
        <p:spPr bwMode="auto">
          <a:xfrm>
            <a:off x="4150748" y="3184337"/>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7" name="Text Box 72">
            <a:extLst>
              <a:ext uri="{FF2B5EF4-FFF2-40B4-BE49-F238E27FC236}">
                <a16:creationId xmlns:a16="http://schemas.microsoft.com/office/drawing/2014/main" id="{DB384BF1-67A8-D941-979F-3D776AAC77D8}"/>
              </a:ext>
            </a:extLst>
          </p:cNvPr>
          <p:cNvSpPr txBox="1">
            <a:spLocks noChangeArrowheads="1"/>
          </p:cNvSpPr>
          <p:nvPr/>
        </p:nvSpPr>
        <p:spPr bwMode="auto">
          <a:xfrm>
            <a:off x="973490" y="4953638"/>
            <a:ext cx="1095235"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8" name="Line 73">
            <a:extLst>
              <a:ext uri="{FF2B5EF4-FFF2-40B4-BE49-F238E27FC236}">
                <a16:creationId xmlns:a16="http://schemas.microsoft.com/office/drawing/2014/main" id="{F4A5217C-A64A-BC43-8BDA-A9CC2AE187E7}"/>
              </a:ext>
            </a:extLst>
          </p:cNvPr>
          <p:cNvSpPr>
            <a:spLocks noChangeShapeType="1"/>
          </p:cNvSpPr>
          <p:nvPr/>
        </p:nvSpPr>
        <p:spPr bwMode="auto">
          <a:xfrm>
            <a:off x="2248653" y="5141789"/>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9" name="Line 74">
            <a:extLst>
              <a:ext uri="{FF2B5EF4-FFF2-40B4-BE49-F238E27FC236}">
                <a16:creationId xmlns:a16="http://schemas.microsoft.com/office/drawing/2014/main" id="{5DF0EBDC-C356-0F40-8E4B-0D4CDB884913}"/>
              </a:ext>
            </a:extLst>
          </p:cNvPr>
          <p:cNvSpPr>
            <a:spLocks noChangeShapeType="1"/>
          </p:cNvSpPr>
          <p:nvPr/>
        </p:nvSpPr>
        <p:spPr bwMode="auto">
          <a:xfrm>
            <a:off x="2188677" y="5052029"/>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0" name="Line 75">
            <a:extLst>
              <a:ext uri="{FF2B5EF4-FFF2-40B4-BE49-F238E27FC236}">
                <a16:creationId xmlns:a16="http://schemas.microsoft.com/office/drawing/2014/main" id="{06DA6EB7-8FDC-114C-A158-24F848F8929E}"/>
              </a:ext>
            </a:extLst>
          </p:cNvPr>
          <p:cNvSpPr>
            <a:spLocks noChangeShapeType="1"/>
          </p:cNvSpPr>
          <p:nvPr/>
        </p:nvSpPr>
        <p:spPr bwMode="auto">
          <a:xfrm>
            <a:off x="4253564" y="5081373"/>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1" name="Line 76">
            <a:extLst>
              <a:ext uri="{FF2B5EF4-FFF2-40B4-BE49-F238E27FC236}">
                <a16:creationId xmlns:a16="http://schemas.microsoft.com/office/drawing/2014/main" id="{6E751C46-6DAD-2049-8052-C6ECA9B99101}"/>
              </a:ext>
            </a:extLst>
          </p:cNvPr>
          <p:cNvSpPr>
            <a:spLocks noChangeShapeType="1"/>
          </p:cNvSpPr>
          <p:nvPr/>
        </p:nvSpPr>
        <p:spPr bwMode="auto">
          <a:xfrm flipH="1">
            <a:off x="2184393" y="5573326"/>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2" name="Rectangle 77">
            <a:extLst>
              <a:ext uri="{FF2B5EF4-FFF2-40B4-BE49-F238E27FC236}">
                <a16:creationId xmlns:a16="http://schemas.microsoft.com/office/drawing/2014/main" id="{05CA4AE2-2F93-D544-A582-D6138CBE65B1}"/>
              </a:ext>
            </a:extLst>
          </p:cNvPr>
          <p:cNvSpPr>
            <a:spLocks noChangeArrowheads="1"/>
          </p:cNvSpPr>
          <p:nvPr/>
        </p:nvSpPr>
        <p:spPr bwMode="auto">
          <a:xfrm>
            <a:off x="2677053" y="5126253"/>
            <a:ext cx="1049579"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3" name="Text Box 78">
            <a:extLst>
              <a:ext uri="{FF2B5EF4-FFF2-40B4-BE49-F238E27FC236}">
                <a16:creationId xmlns:a16="http://schemas.microsoft.com/office/drawing/2014/main" id="{DF22492C-21D4-FC46-996B-E22F99143FEC}"/>
              </a:ext>
            </a:extLst>
          </p:cNvPr>
          <p:cNvSpPr txBox="1">
            <a:spLocks noChangeArrowheads="1"/>
          </p:cNvSpPr>
          <p:nvPr/>
        </p:nvSpPr>
        <p:spPr bwMode="auto">
          <a:xfrm>
            <a:off x="2502290" y="5090004"/>
            <a:ext cx="1446230"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req_conn(x)</a:t>
            </a:r>
          </a:p>
        </p:txBody>
      </p:sp>
      <p:sp>
        <p:nvSpPr>
          <p:cNvPr id="234" name="Rectangle 79">
            <a:extLst>
              <a:ext uri="{FF2B5EF4-FFF2-40B4-BE49-F238E27FC236}">
                <a16:creationId xmlns:a16="http://schemas.microsoft.com/office/drawing/2014/main" id="{EB35072C-E8DC-1D43-88F2-D6CC06A96B2B}"/>
              </a:ext>
            </a:extLst>
          </p:cNvPr>
          <p:cNvSpPr>
            <a:spLocks noChangeArrowheads="1"/>
          </p:cNvSpPr>
          <p:nvPr/>
        </p:nvSpPr>
        <p:spPr bwMode="auto">
          <a:xfrm>
            <a:off x="2916957" y="5587135"/>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5" name="Text Box 81">
            <a:extLst>
              <a:ext uri="{FF2B5EF4-FFF2-40B4-BE49-F238E27FC236}">
                <a16:creationId xmlns:a16="http://schemas.microsoft.com/office/drawing/2014/main" id="{41E79C30-5AC2-7B42-AF35-87394C87DCF6}"/>
              </a:ext>
            </a:extLst>
          </p:cNvPr>
          <p:cNvSpPr txBox="1">
            <a:spLocks noChangeArrowheads="1"/>
          </p:cNvSpPr>
          <p:nvPr/>
        </p:nvSpPr>
        <p:spPr bwMode="auto">
          <a:xfrm>
            <a:off x="4359546" y="5381723"/>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6" name="Text Box 82">
            <a:extLst>
              <a:ext uri="{FF2B5EF4-FFF2-40B4-BE49-F238E27FC236}">
                <a16:creationId xmlns:a16="http://schemas.microsoft.com/office/drawing/2014/main" id="{15937B6C-DE9E-BB41-AF3C-AFA9046B2368}"/>
              </a:ext>
            </a:extLst>
          </p:cNvPr>
          <p:cNvSpPr txBox="1">
            <a:spLocks noChangeArrowheads="1"/>
          </p:cNvSpPr>
          <p:nvPr/>
        </p:nvSpPr>
        <p:spPr bwMode="auto">
          <a:xfrm>
            <a:off x="1131555" y="5744214"/>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7" name="Oval 83">
            <a:extLst>
              <a:ext uri="{FF2B5EF4-FFF2-40B4-BE49-F238E27FC236}">
                <a16:creationId xmlns:a16="http://schemas.microsoft.com/office/drawing/2014/main" id="{60CAB79E-F562-A147-B2B6-BCD35B4CE79B}"/>
              </a:ext>
            </a:extLst>
          </p:cNvPr>
          <p:cNvSpPr>
            <a:spLocks noChangeArrowheads="1"/>
          </p:cNvSpPr>
          <p:nvPr/>
        </p:nvSpPr>
        <p:spPr bwMode="auto">
          <a:xfrm>
            <a:off x="2126560" y="5871949"/>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8" name="Oval 84">
            <a:extLst>
              <a:ext uri="{FF2B5EF4-FFF2-40B4-BE49-F238E27FC236}">
                <a16:creationId xmlns:a16="http://schemas.microsoft.com/office/drawing/2014/main" id="{AB867DAA-A20D-7E4E-8866-E4B15C4B0299}"/>
              </a:ext>
            </a:extLst>
          </p:cNvPr>
          <p:cNvSpPr>
            <a:spLocks noChangeArrowheads="1"/>
          </p:cNvSpPr>
          <p:nvPr/>
        </p:nvSpPr>
        <p:spPr bwMode="auto">
          <a:xfrm>
            <a:off x="4189304" y="5499101"/>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9" name="Rectangle 86">
            <a:extLst>
              <a:ext uri="{FF2B5EF4-FFF2-40B4-BE49-F238E27FC236}">
                <a16:creationId xmlns:a16="http://schemas.microsoft.com/office/drawing/2014/main" id="{0E9D55EE-8F12-D242-B60A-BF7C0AE861A3}"/>
              </a:ext>
            </a:extLst>
          </p:cNvPr>
          <p:cNvSpPr>
            <a:spLocks noChangeArrowheads="1"/>
          </p:cNvSpPr>
          <p:nvPr/>
        </p:nvSpPr>
        <p:spPr bwMode="auto">
          <a:xfrm>
            <a:off x="2514261" y="5594040"/>
            <a:ext cx="1445850" cy="2830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0" name="Text Box 85">
            <a:extLst>
              <a:ext uri="{FF2B5EF4-FFF2-40B4-BE49-F238E27FC236}">
                <a16:creationId xmlns:a16="http://schemas.microsoft.com/office/drawing/2014/main" id="{98A973F5-A6AE-4941-BAAF-D9632C720884}"/>
              </a:ext>
            </a:extLst>
          </p:cNvPr>
          <p:cNvSpPr txBox="1">
            <a:spLocks noChangeArrowheads="1"/>
          </p:cNvSpPr>
          <p:nvPr/>
        </p:nvSpPr>
        <p:spPr bwMode="auto">
          <a:xfrm>
            <a:off x="2500404" y="5552612"/>
            <a:ext cx="1435008"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acc_conn(x)</a:t>
            </a:r>
          </a:p>
        </p:txBody>
      </p:sp>
      <p:grpSp>
        <p:nvGrpSpPr>
          <p:cNvPr id="241" name="Group 92">
            <a:extLst>
              <a:ext uri="{FF2B5EF4-FFF2-40B4-BE49-F238E27FC236}">
                <a16:creationId xmlns:a16="http://schemas.microsoft.com/office/drawing/2014/main" id="{A1DEBE31-8A7C-FA42-BF21-534E9F956FD1}"/>
              </a:ext>
            </a:extLst>
          </p:cNvPr>
          <p:cNvGrpSpPr>
            <a:grpSpLocks/>
          </p:cNvGrpSpPr>
          <p:nvPr/>
        </p:nvGrpSpPr>
        <p:grpSpPr bwMode="auto">
          <a:xfrm>
            <a:off x="1696017" y="4472044"/>
            <a:ext cx="775403" cy="566176"/>
            <a:chOff x="-44" y="1473"/>
            <a:chExt cx="981" cy="1105"/>
          </a:xfrm>
        </p:grpSpPr>
        <p:pic>
          <p:nvPicPr>
            <p:cNvPr id="242" name="Picture 93" descr="desktop_computer_stylized_medium">
              <a:extLst>
                <a:ext uri="{FF2B5EF4-FFF2-40B4-BE49-F238E27FC236}">
                  <a16:creationId xmlns:a16="http://schemas.microsoft.com/office/drawing/2014/main" id="{D4855CC7-B0C0-0C40-99B3-064E94398C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Freeform 94">
              <a:extLst>
                <a:ext uri="{FF2B5EF4-FFF2-40B4-BE49-F238E27FC236}">
                  <a16:creationId xmlns:a16="http://schemas.microsoft.com/office/drawing/2014/main" id="{E45A3676-D1D0-F747-9A77-79DCC58FFC6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4" name="Group 95">
            <a:extLst>
              <a:ext uri="{FF2B5EF4-FFF2-40B4-BE49-F238E27FC236}">
                <a16:creationId xmlns:a16="http://schemas.microsoft.com/office/drawing/2014/main" id="{30DE6A89-1D8F-B54B-9DDE-549AD2FC2274}"/>
              </a:ext>
            </a:extLst>
          </p:cNvPr>
          <p:cNvGrpSpPr>
            <a:grpSpLocks/>
          </p:cNvGrpSpPr>
          <p:nvPr/>
        </p:nvGrpSpPr>
        <p:grpSpPr bwMode="auto">
          <a:xfrm>
            <a:off x="4073636" y="4451330"/>
            <a:ext cx="318750" cy="557545"/>
            <a:chOff x="4140" y="429"/>
            <a:chExt cx="1425" cy="2396"/>
          </a:xfrm>
        </p:grpSpPr>
        <p:sp>
          <p:nvSpPr>
            <p:cNvPr id="245" name="Freeform 96">
              <a:extLst>
                <a:ext uri="{FF2B5EF4-FFF2-40B4-BE49-F238E27FC236}">
                  <a16:creationId xmlns:a16="http://schemas.microsoft.com/office/drawing/2014/main" id="{B71F5390-5611-A549-8A76-3052ABA7D19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6" name="Rectangle 97">
              <a:extLst>
                <a:ext uri="{FF2B5EF4-FFF2-40B4-BE49-F238E27FC236}">
                  <a16:creationId xmlns:a16="http://schemas.microsoft.com/office/drawing/2014/main" id="{A1B57D5C-B8BE-CC48-A959-8D0CB8D18EA1}"/>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7" name="Freeform 98">
              <a:extLst>
                <a:ext uri="{FF2B5EF4-FFF2-40B4-BE49-F238E27FC236}">
                  <a16:creationId xmlns:a16="http://schemas.microsoft.com/office/drawing/2014/main" id="{F022A685-2E50-194F-BC85-D97F7CAFFCF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8" name="Freeform 99">
              <a:extLst>
                <a:ext uri="{FF2B5EF4-FFF2-40B4-BE49-F238E27FC236}">
                  <a16:creationId xmlns:a16="http://schemas.microsoft.com/office/drawing/2014/main" id="{67381A9D-9DB7-0A4E-B993-95AAAF4CCB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9" name="Rectangle 100">
              <a:extLst>
                <a:ext uri="{FF2B5EF4-FFF2-40B4-BE49-F238E27FC236}">
                  <a16:creationId xmlns:a16="http://schemas.microsoft.com/office/drawing/2014/main" id="{B178CA92-6419-B94D-82C2-001A4C53E7AC}"/>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0" name="Group 101">
              <a:extLst>
                <a:ext uri="{FF2B5EF4-FFF2-40B4-BE49-F238E27FC236}">
                  <a16:creationId xmlns:a16="http://schemas.microsoft.com/office/drawing/2014/main" id="{2DDA5E0E-93B0-FC4E-AA1E-3A161BEB6179}"/>
                </a:ext>
              </a:extLst>
            </p:cNvPr>
            <p:cNvGrpSpPr>
              <a:grpSpLocks/>
            </p:cNvGrpSpPr>
            <p:nvPr/>
          </p:nvGrpSpPr>
          <p:grpSpPr bwMode="auto">
            <a:xfrm>
              <a:off x="4749" y="668"/>
              <a:ext cx="581" cy="145"/>
              <a:chOff x="614" y="2568"/>
              <a:chExt cx="725" cy="139"/>
            </a:xfrm>
          </p:grpSpPr>
          <p:sp>
            <p:nvSpPr>
              <p:cNvPr id="275" name="AutoShape 102">
                <a:extLst>
                  <a:ext uri="{FF2B5EF4-FFF2-40B4-BE49-F238E27FC236}">
                    <a16:creationId xmlns:a16="http://schemas.microsoft.com/office/drawing/2014/main" id="{1245BCF6-EEF2-F34C-92E3-2CA1C2C948EF}"/>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6" name="AutoShape 103">
                <a:extLst>
                  <a:ext uri="{FF2B5EF4-FFF2-40B4-BE49-F238E27FC236}">
                    <a16:creationId xmlns:a16="http://schemas.microsoft.com/office/drawing/2014/main" id="{1067DCBA-D400-0642-B68F-AE171164BAE3}"/>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1" name="Rectangle 104">
              <a:extLst>
                <a:ext uri="{FF2B5EF4-FFF2-40B4-BE49-F238E27FC236}">
                  <a16:creationId xmlns:a16="http://schemas.microsoft.com/office/drawing/2014/main" id="{CEE13654-E51E-634B-B3A8-1909C6DC88F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2" name="Group 105">
              <a:extLst>
                <a:ext uri="{FF2B5EF4-FFF2-40B4-BE49-F238E27FC236}">
                  <a16:creationId xmlns:a16="http://schemas.microsoft.com/office/drawing/2014/main" id="{3DE4D6D2-40C1-6843-BB18-76EFFF97C7B0}"/>
                </a:ext>
              </a:extLst>
            </p:cNvPr>
            <p:cNvGrpSpPr>
              <a:grpSpLocks/>
            </p:cNvGrpSpPr>
            <p:nvPr/>
          </p:nvGrpSpPr>
          <p:grpSpPr bwMode="auto">
            <a:xfrm>
              <a:off x="4747" y="994"/>
              <a:ext cx="581" cy="134"/>
              <a:chOff x="614" y="2568"/>
              <a:chExt cx="725" cy="139"/>
            </a:xfrm>
          </p:grpSpPr>
          <p:sp>
            <p:nvSpPr>
              <p:cNvPr id="273" name="AutoShape 106">
                <a:extLst>
                  <a:ext uri="{FF2B5EF4-FFF2-40B4-BE49-F238E27FC236}">
                    <a16:creationId xmlns:a16="http://schemas.microsoft.com/office/drawing/2014/main" id="{2685B222-9BE5-0D43-A3B3-6021358AE35E}"/>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4" name="AutoShape 107">
                <a:extLst>
                  <a:ext uri="{FF2B5EF4-FFF2-40B4-BE49-F238E27FC236}">
                    <a16:creationId xmlns:a16="http://schemas.microsoft.com/office/drawing/2014/main" id="{00F72E45-552A-534D-A233-34AE532CCE1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3" name="Rectangle 108">
              <a:extLst>
                <a:ext uri="{FF2B5EF4-FFF2-40B4-BE49-F238E27FC236}">
                  <a16:creationId xmlns:a16="http://schemas.microsoft.com/office/drawing/2014/main" id="{3DF4CAF9-06A6-F849-9FCD-1AEC85C1CF94}"/>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4" name="Rectangle 109">
              <a:extLst>
                <a:ext uri="{FF2B5EF4-FFF2-40B4-BE49-F238E27FC236}">
                  <a16:creationId xmlns:a16="http://schemas.microsoft.com/office/drawing/2014/main" id="{148B444B-183C-764F-B7FB-60CA4703B6DB}"/>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5" name="Group 110">
              <a:extLst>
                <a:ext uri="{FF2B5EF4-FFF2-40B4-BE49-F238E27FC236}">
                  <a16:creationId xmlns:a16="http://schemas.microsoft.com/office/drawing/2014/main" id="{39959419-6C63-ED42-9E1F-394A82CD6225}"/>
                </a:ext>
              </a:extLst>
            </p:cNvPr>
            <p:cNvGrpSpPr>
              <a:grpSpLocks/>
            </p:cNvGrpSpPr>
            <p:nvPr/>
          </p:nvGrpSpPr>
          <p:grpSpPr bwMode="auto">
            <a:xfrm>
              <a:off x="4735" y="1627"/>
              <a:ext cx="582" cy="151"/>
              <a:chOff x="614" y="2568"/>
              <a:chExt cx="725" cy="139"/>
            </a:xfrm>
          </p:grpSpPr>
          <p:sp>
            <p:nvSpPr>
              <p:cNvPr id="271" name="AutoShape 111">
                <a:extLst>
                  <a:ext uri="{FF2B5EF4-FFF2-40B4-BE49-F238E27FC236}">
                    <a16:creationId xmlns:a16="http://schemas.microsoft.com/office/drawing/2014/main" id="{A34CF4FA-FD1C-5145-835F-119FE044DC3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2" name="AutoShape 112">
                <a:extLst>
                  <a:ext uri="{FF2B5EF4-FFF2-40B4-BE49-F238E27FC236}">
                    <a16:creationId xmlns:a16="http://schemas.microsoft.com/office/drawing/2014/main" id="{59A59735-AA02-0146-A5A5-87EEABC8E28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6" name="Freeform 113">
              <a:extLst>
                <a:ext uri="{FF2B5EF4-FFF2-40B4-BE49-F238E27FC236}">
                  <a16:creationId xmlns:a16="http://schemas.microsoft.com/office/drawing/2014/main" id="{FDFF2545-90A4-DA4C-82D7-3315F0B6C88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57" name="Group 114">
              <a:extLst>
                <a:ext uri="{FF2B5EF4-FFF2-40B4-BE49-F238E27FC236}">
                  <a16:creationId xmlns:a16="http://schemas.microsoft.com/office/drawing/2014/main" id="{05A30CF6-38EC-774A-B2D7-6BC1988EFCEE}"/>
                </a:ext>
              </a:extLst>
            </p:cNvPr>
            <p:cNvGrpSpPr>
              <a:grpSpLocks/>
            </p:cNvGrpSpPr>
            <p:nvPr/>
          </p:nvGrpSpPr>
          <p:grpSpPr bwMode="auto">
            <a:xfrm>
              <a:off x="4739" y="1327"/>
              <a:ext cx="582" cy="139"/>
              <a:chOff x="614" y="2568"/>
              <a:chExt cx="725" cy="139"/>
            </a:xfrm>
          </p:grpSpPr>
          <p:sp>
            <p:nvSpPr>
              <p:cNvPr id="269" name="AutoShape 115">
                <a:extLst>
                  <a:ext uri="{FF2B5EF4-FFF2-40B4-BE49-F238E27FC236}">
                    <a16:creationId xmlns:a16="http://schemas.microsoft.com/office/drawing/2014/main" id="{82E4336A-2972-5248-BA09-8141B5778E54}"/>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0" name="AutoShape 116">
                <a:extLst>
                  <a:ext uri="{FF2B5EF4-FFF2-40B4-BE49-F238E27FC236}">
                    <a16:creationId xmlns:a16="http://schemas.microsoft.com/office/drawing/2014/main" id="{AD1D49DB-E480-5641-AC7E-56E3D66E7135}"/>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8" name="Rectangle 117">
              <a:extLst>
                <a:ext uri="{FF2B5EF4-FFF2-40B4-BE49-F238E27FC236}">
                  <a16:creationId xmlns:a16="http://schemas.microsoft.com/office/drawing/2014/main" id="{0B98AE39-2021-6E44-A2F5-79952D91407E}"/>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9" name="Freeform 118">
              <a:extLst>
                <a:ext uri="{FF2B5EF4-FFF2-40B4-BE49-F238E27FC236}">
                  <a16:creationId xmlns:a16="http://schemas.microsoft.com/office/drawing/2014/main" id="{E786E227-0635-1B4C-B935-93B9B2090B2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0" name="Freeform 119">
              <a:extLst>
                <a:ext uri="{FF2B5EF4-FFF2-40B4-BE49-F238E27FC236}">
                  <a16:creationId xmlns:a16="http://schemas.microsoft.com/office/drawing/2014/main" id="{FB8A87AF-D14D-3042-95ED-47109B79894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1" name="Oval 120">
              <a:extLst>
                <a:ext uri="{FF2B5EF4-FFF2-40B4-BE49-F238E27FC236}">
                  <a16:creationId xmlns:a16="http://schemas.microsoft.com/office/drawing/2014/main" id="{2E438A96-E553-D34A-BF0C-432436BD21D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2" name="Freeform 121">
              <a:extLst>
                <a:ext uri="{FF2B5EF4-FFF2-40B4-BE49-F238E27FC236}">
                  <a16:creationId xmlns:a16="http://schemas.microsoft.com/office/drawing/2014/main" id="{C7F13FD9-6F22-2742-B6C1-05E03B039F7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3" name="AutoShape 122">
              <a:extLst>
                <a:ext uri="{FF2B5EF4-FFF2-40B4-BE49-F238E27FC236}">
                  <a16:creationId xmlns:a16="http://schemas.microsoft.com/office/drawing/2014/main" id="{348EE68C-CA73-834E-B867-CD1C84FAC89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4" name="AutoShape 123">
              <a:extLst>
                <a:ext uri="{FF2B5EF4-FFF2-40B4-BE49-F238E27FC236}">
                  <a16:creationId xmlns:a16="http://schemas.microsoft.com/office/drawing/2014/main" id="{1204051C-8ED9-7648-9B46-C01EFEE9DB1E}"/>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5" name="Oval 124">
              <a:extLst>
                <a:ext uri="{FF2B5EF4-FFF2-40B4-BE49-F238E27FC236}">
                  <a16:creationId xmlns:a16="http://schemas.microsoft.com/office/drawing/2014/main" id="{E60C883F-574D-2748-ABCD-0B7DB3EE98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6" name="Oval 125">
              <a:extLst>
                <a:ext uri="{FF2B5EF4-FFF2-40B4-BE49-F238E27FC236}">
                  <a16:creationId xmlns:a16="http://schemas.microsoft.com/office/drawing/2014/main" id="{FB94FD42-6202-F644-B3BA-267D89970B38}"/>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Calibri" panose="020F0502020204030204"/>
                <a:ea typeface="ＭＳ Ｐゴシック" charset="0"/>
                <a:cs typeface="Arial" charset="0"/>
              </a:endParaRPr>
            </a:p>
          </p:txBody>
        </p:sp>
        <p:sp>
          <p:nvSpPr>
            <p:cNvPr id="267" name="Oval 126">
              <a:extLst>
                <a:ext uri="{FF2B5EF4-FFF2-40B4-BE49-F238E27FC236}">
                  <a16:creationId xmlns:a16="http://schemas.microsoft.com/office/drawing/2014/main" id="{FD6A9A5E-7B0B-0C4F-B512-765209079139}"/>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8" name="Rectangle 127">
              <a:extLst>
                <a:ext uri="{FF2B5EF4-FFF2-40B4-BE49-F238E27FC236}">
                  <a16:creationId xmlns:a16="http://schemas.microsoft.com/office/drawing/2014/main" id="{1A503147-D0ED-D94A-8360-5E7F4D3ED8F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69" name="Slide Number Placeholder 2">
            <a:extLst>
              <a:ext uri="{FF2B5EF4-FFF2-40B4-BE49-F238E27FC236}">
                <a16:creationId xmlns:a16="http://schemas.microsoft.com/office/drawing/2014/main" id="{173A9DD9-82B1-6E42-88A8-6C0B706AA49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99</a:t>
            </a:fld>
            <a:endParaRPr lang="en-US" dirty="0"/>
          </a:p>
        </p:txBody>
      </p:sp>
    </p:spTree>
    <p:extLst>
      <p:ext uri="{BB962C8B-B14F-4D97-AF65-F5344CB8AC3E}">
        <p14:creationId xmlns:p14="http://schemas.microsoft.com/office/powerpoint/2010/main" val="45056200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11"/>
                                        </p:tgtEl>
                                        <p:attrNameLst>
                                          <p:attrName>style.visibility</p:attrName>
                                        </p:attrNameLst>
                                      </p:cBhvr>
                                      <p:to>
                                        <p:strVal val="visible"/>
                                      </p:to>
                                    </p:set>
                                    <p:animEffect transition="in" filter="dissolve">
                                      <p:cBhvr>
                                        <p:cTn id="7"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11213</TotalTime>
  <Words>16391</Words>
  <Application>Microsoft Macintosh PowerPoint</Application>
  <PresentationFormat>Widescreen</PresentationFormat>
  <Paragraphs>3363</Paragraphs>
  <Slides>152</Slides>
  <Notes>150</Notes>
  <HiddenSlides>9</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152</vt:i4>
      </vt:variant>
    </vt:vector>
  </HeadingPairs>
  <TitlesOfParts>
    <vt:vector size="169" baseType="lpstr">
      <vt:lpstr>MS Mincho</vt:lpstr>
      <vt:lpstr>Arial</vt:lpstr>
      <vt:lpstr>Arial Narrow</vt:lpstr>
      <vt:lpstr>Calibri</vt:lpstr>
      <vt:lpstr>Calibri Light</vt:lpstr>
      <vt:lpstr>Comic Sans MS</vt:lpstr>
      <vt:lpstr>Courier</vt:lpstr>
      <vt:lpstr>Courier New</vt:lpstr>
      <vt:lpstr>Courier Std</vt:lpstr>
      <vt:lpstr>Gill Sans MT</vt:lpstr>
      <vt:lpstr>Symbol</vt:lpstr>
      <vt:lpstr>Tahoma</vt:lpstr>
      <vt:lpstr>Times New Roman</vt:lpstr>
      <vt:lpstr>Wingdings</vt:lpstr>
      <vt:lpstr>Wingdings 3</vt:lpstr>
      <vt:lpstr>Office Theme</vt:lpstr>
      <vt:lpstr>Picture</vt:lpstr>
      <vt:lpstr>PowerPoint Presentation</vt:lpstr>
      <vt:lpstr>Transport layer: overview</vt:lpstr>
      <vt:lpstr>Transport layer: roadmap</vt:lpstr>
      <vt:lpstr>Transport services and protocols</vt:lpstr>
      <vt:lpstr>Transport vs. network layer services and protocols</vt:lpstr>
      <vt:lpstr>Transport vs. network layer services and protocols</vt:lpstr>
      <vt:lpstr>Transport Layer Actions</vt:lpstr>
      <vt:lpstr>Transport Layer Actions</vt:lpstr>
      <vt:lpstr>Two principal Internet transport protocols</vt:lpstr>
      <vt:lpstr>Chapter 3: roadmap</vt:lpstr>
      <vt:lpstr>PowerPoint Presentation</vt:lpstr>
      <vt:lpstr>PowerPoint Presentation</vt:lpstr>
      <vt:lpstr>PowerPoint Presentation</vt:lpstr>
      <vt:lpstr>PowerPoint Presentation</vt:lpstr>
      <vt:lpstr>PowerPoint Presentation</vt:lpstr>
      <vt:lpstr>Multiplexing/demultiplexing</vt:lpstr>
      <vt:lpstr>How demultiplexing works</vt:lpstr>
      <vt:lpstr>Connectionless demultiplexing</vt:lpstr>
      <vt:lpstr>Connectionless demultiplexing: an example</vt:lpstr>
      <vt:lpstr>Connection-oriented demultiplexing</vt:lpstr>
      <vt:lpstr>Connection-oriented demultiplexing: example</vt:lpstr>
      <vt:lpstr>Summary</vt:lpstr>
      <vt:lpstr>Chapter 3: roadmap</vt:lpstr>
      <vt:lpstr>UDP: User Datagram Protocol</vt:lpstr>
      <vt:lpstr>UDP: User Datagram Protocol</vt:lpstr>
      <vt:lpstr>UDP: User Datagram Protocol [RFC 768]</vt:lpstr>
      <vt:lpstr>UDP: Transport Layer Actions</vt:lpstr>
      <vt:lpstr>UDP: Transport Layer Actions</vt:lpstr>
      <vt:lpstr>UDP: Transport Layer Actions</vt:lpstr>
      <vt:lpstr>UDP segment header</vt:lpstr>
      <vt:lpstr>UDP checksum</vt:lpstr>
      <vt:lpstr>UDP checksum</vt:lpstr>
      <vt:lpstr>Internet checksum: an example</vt:lpstr>
      <vt:lpstr>Internet checksum: weak protection!</vt:lpstr>
      <vt:lpstr>UDP Checksum Demo</vt:lpstr>
      <vt:lpstr>UDP Checksum Demo</vt:lpstr>
      <vt:lpstr>Summary: UDP</vt:lpstr>
      <vt:lpstr>Chapter 3: roadmap</vt:lpstr>
      <vt:lpstr>Principles of reliable data transfer </vt:lpstr>
      <vt:lpstr>Principles of reliable data transfer </vt:lpstr>
      <vt:lpstr>Principles of reliable data transfer </vt:lpstr>
      <vt:lpstr>Principles of reliable data transfer </vt:lpstr>
      <vt:lpstr>Reliable data transfer protocol (rdt): interfaces</vt:lpstr>
      <vt:lpstr>Reliable data transfer: getting started</vt:lpstr>
      <vt:lpstr>rdt1.0: reliable transfer over a reliable channel</vt:lpstr>
      <vt:lpstr>rdt2.0: channel with bit errors</vt:lpstr>
      <vt:lpstr>rdt2.0: channel with bit errors</vt:lpstr>
      <vt:lpstr>rdt2.0: FSM specifications</vt:lpstr>
      <vt:lpstr>rdt2.0: FSM specification</vt:lpstr>
      <vt:lpstr>rdt2.0: operation with no errors</vt:lpstr>
      <vt:lpstr>rdt2.0: corrupted packet scenario</vt:lpstr>
      <vt:lpstr>rdt2.0 has a fatal flaw!</vt:lpstr>
      <vt:lpstr>rdt2.1: sender, handling garbled ACK/NAKs</vt:lpstr>
      <vt:lpstr>rdt2.1: receiver, handling garbled ACK/NAKs</vt:lpstr>
      <vt:lpstr>rdt2.1: discussion</vt:lpstr>
      <vt:lpstr>rdt2.2: a NAK-free protocol</vt:lpstr>
      <vt:lpstr>rdt2.2: sender, receiver fragments</vt:lpstr>
      <vt:lpstr>rdt3.0: channels with errors and loss</vt:lpstr>
      <vt:lpstr>rdt3.0: channels with errors and loss</vt:lpstr>
      <vt:lpstr>rdt3.0 sender</vt:lpstr>
      <vt:lpstr>rdt3.0 sender</vt:lpstr>
      <vt:lpstr>rdt3.0 in action</vt:lpstr>
      <vt:lpstr>rdt3.0 in action</vt:lpstr>
      <vt:lpstr>Performance of rdt3.0 (stop-and-wait)</vt:lpstr>
      <vt:lpstr>rdt3.0: stop-and-wait operation</vt:lpstr>
      <vt:lpstr>rdt3.0: stop-and-wait operation</vt:lpstr>
      <vt:lpstr>rdt3.0: pipelined protocols operation</vt:lpstr>
      <vt:lpstr>Pipelining: increased utilization</vt:lpstr>
      <vt:lpstr>Go-Back-N: sender</vt:lpstr>
      <vt:lpstr>Go-Back-N: receiver</vt:lpstr>
      <vt:lpstr>Go-Back-N in action</vt:lpstr>
      <vt:lpstr>Selective repeat</vt:lpstr>
      <vt:lpstr>Selective repeat: sender, receiver windows</vt:lpstr>
      <vt:lpstr>Selective repeat: sender and receiver</vt:lpstr>
      <vt:lpstr>Selective Repeat in action</vt:lpstr>
      <vt:lpstr>Selective repeat:  a dilemma!</vt:lpstr>
      <vt:lpstr>Selective repeat:  a dilemma!</vt:lpstr>
      <vt:lpstr>Chapter 3: roadmap</vt:lpstr>
      <vt:lpstr>TCP: overview  RFCs: 793,1122, 2018, 5681, 7323</vt:lpstr>
      <vt:lpstr>TCP segment structure</vt:lpstr>
      <vt:lpstr>TCP sequence numbers, ACKs</vt:lpstr>
      <vt:lpstr>TCP sequence numbers, ACKs</vt:lpstr>
      <vt:lpstr>TCP round trip time, timeout</vt:lpstr>
      <vt:lpstr>TCP round trip time, timeout</vt:lpstr>
      <vt:lpstr>TCP round trip time, timeout</vt:lpstr>
      <vt:lpstr>TCP Sender (simplified)</vt:lpstr>
      <vt:lpstr>TCP Receiver: ACK generation [RFC 5681]</vt:lpstr>
      <vt:lpstr>TCP: retransmission scenarios</vt:lpstr>
      <vt:lpstr>TCP: retransmission scenarios</vt:lpstr>
      <vt:lpstr>TCP fast retransmit</vt:lpstr>
      <vt:lpstr>Chapter 3: roadmap</vt:lpstr>
      <vt:lpstr>TCP flow control</vt:lpstr>
      <vt:lpstr>TCP flow control</vt:lpstr>
      <vt:lpstr>TCP flow control</vt:lpstr>
      <vt:lpstr>TCP flow control</vt:lpstr>
      <vt:lpstr>TCP flow control</vt:lpstr>
      <vt:lpstr>TCP flow control</vt:lpstr>
      <vt:lpstr>TCP connection management</vt:lpstr>
      <vt:lpstr>Agreeing to establish a connection</vt:lpstr>
      <vt:lpstr>2-way handshake scenarios</vt:lpstr>
      <vt:lpstr>2-way handshake scenarios</vt:lpstr>
      <vt:lpstr>2-way handshake scenarios</vt:lpstr>
      <vt:lpstr>TCP 3-way handshake</vt:lpstr>
      <vt:lpstr>A human 3-way handshake protocol</vt:lpstr>
      <vt:lpstr>Closing a TCP connection</vt:lpstr>
      <vt:lpstr>Chapter 3: roadmap</vt:lpstr>
      <vt:lpstr>Principles of congestion control</vt:lpstr>
      <vt:lpstr>Causes/costs of congestion: scenario 1 </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3</vt:lpstr>
      <vt:lpstr>Causes/costs of congestion: scenario 3</vt:lpstr>
      <vt:lpstr>Causes/costs of congestion: insights</vt:lpstr>
      <vt:lpstr>Approaches towards congestion control</vt:lpstr>
      <vt:lpstr>Approaches towards congestion control</vt:lpstr>
      <vt:lpstr>Chapter 3: roadmap</vt:lpstr>
      <vt:lpstr>TCP congestion control: AIMD</vt:lpstr>
      <vt:lpstr>TCP AIMD: more</vt:lpstr>
      <vt:lpstr>TCP congestion control: details</vt:lpstr>
      <vt:lpstr>TCP slow start </vt:lpstr>
      <vt:lpstr>TCP: from slow start to congestion avoidance</vt:lpstr>
      <vt:lpstr>Summary: TCP congestion control</vt:lpstr>
      <vt:lpstr>TCP CUBIC</vt:lpstr>
      <vt:lpstr>TCP CUBIC</vt:lpstr>
      <vt:lpstr>TCP and the congested “bottleneck link”</vt:lpstr>
      <vt:lpstr>TCP and the congested “bottleneck link”</vt:lpstr>
      <vt:lpstr>Delay-based TCP congestion control</vt:lpstr>
      <vt:lpstr>Delay-based TCP congestion control</vt:lpstr>
      <vt:lpstr>Explicit congestion notification (ECN)</vt:lpstr>
      <vt:lpstr>TCP fairness</vt:lpstr>
      <vt:lpstr>Q: is TCP Fair?</vt:lpstr>
      <vt:lpstr>Fairness: must all network apps be “fair”?</vt:lpstr>
      <vt:lpstr>Transport layer: roadmap</vt:lpstr>
      <vt:lpstr>Evolving transport-layer functionality</vt:lpstr>
      <vt:lpstr>QUIC: Quick UDP Internet Connections</vt:lpstr>
      <vt:lpstr>QUIC: Quick UDP Internet Connections</vt:lpstr>
      <vt:lpstr>QUIC: Connection establishment</vt:lpstr>
      <vt:lpstr>QUIC: streams: parallelism, no HOL blocking</vt:lpstr>
      <vt:lpstr>Chapter 3: summary</vt:lpstr>
      <vt:lpstr>Additional Chapter 3 slides</vt:lpstr>
      <vt:lpstr>Go-Back-N: sender extended FSM</vt:lpstr>
      <vt:lpstr>Go-Back-N: receiver extended FSM</vt:lpstr>
      <vt:lpstr>TCP sender (simplified)</vt:lpstr>
      <vt:lpstr>TCP 3-way handshake FSM</vt:lpstr>
      <vt:lpstr>Closing a TCP connection</vt:lpstr>
      <vt:lpstr>TCP throughput</vt:lpstr>
      <vt:lpstr>TCP over “long, fat pipes”</vt:lpstr>
      <vt:lpstr>Homework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Pengfei Hu</cp:lastModifiedBy>
  <cp:revision>412</cp:revision>
  <dcterms:created xsi:type="dcterms:W3CDTF">2020-01-18T07:24:59Z</dcterms:created>
  <dcterms:modified xsi:type="dcterms:W3CDTF">2022-06-08T08:29:48Z</dcterms:modified>
</cp:coreProperties>
</file>

<file path=docProps/thumbnail.jpeg>
</file>